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2" r:id="rId8"/>
    <p:sldId id="272"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p:cViewPr varScale="1">
        <p:scale>
          <a:sx n="106" d="100"/>
          <a:sy n="106" d="100"/>
        </p:scale>
        <p:origin x="1686" y="114"/>
      </p:cViewPr>
      <p:guideLst>
        <p:guide orient="horz" pos="2160"/>
        <p:guide pos="2880"/>
      </p:guideLst>
    </p:cSldViewPr>
  </p:slideViewPr>
  <p:outlineViewPr>
    <p:cViewPr>
      <p:scale>
        <a:sx n="33" d="100"/>
        <a:sy n="33" d="100"/>
      </p:scale>
      <p:origin x="0" y="37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3741148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390421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112193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192295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120182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87531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35112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127136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28815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140344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B40E3C-3A3A-405C-B2FF-D0031381D7D7}" type="datetimeFigureOut">
              <a:rPr lang="pl-PL" smtClean="0"/>
              <a:pPr/>
              <a:t>2018-07-20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B950BA3-FC78-4AA8-92C2-AC5AF240F150}" type="slidenum">
              <a:rPr lang="pl-PL" smtClean="0"/>
              <a:pPr/>
              <a:t>‹#›</a:t>
            </a:fld>
            <a:endParaRPr lang="pl-PL"/>
          </a:p>
        </p:txBody>
      </p:sp>
    </p:spTree>
    <p:extLst>
      <p:ext uri="{BB962C8B-B14F-4D97-AF65-F5344CB8AC3E}">
        <p14:creationId xmlns:p14="http://schemas.microsoft.com/office/powerpoint/2010/main" val="275122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40E3C-3A3A-405C-B2FF-D0031381D7D7}" type="datetimeFigureOut">
              <a:rPr lang="pl-PL" smtClean="0"/>
              <a:pPr/>
              <a:t>2018-07-20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50BA3-FC78-4AA8-92C2-AC5AF240F150}" type="slidenum">
              <a:rPr lang="pl-PL" smtClean="0"/>
              <a:pPr/>
              <a:t>‹#›</a:t>
            </a:fld>
            <a:endParaRPr lang="pl-PL"/>
          </a:p>
        </p:txBody>
      </p:sp>
    </p:spTree>
    <p:extLst>
      <p:ext uri="{BB962C8B-B14F-4D97-AF65-F5344CB8AC3E}">
        <p14:creationId xmlns:p14="http://schemas.microsoft.com/office/powerpoint/2010/main" val="1687562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en-GB" sz="2400" b="1" dirty="0" smtClean="0"/>
              <a:t>Modernization of the household budget survey in Poland, Latvia, Lithuania and Moldova</a:t>
            </a:r>
            <a:endParaRPr lang="pl-PL" sz="2400" b="1" dirty="0"/>
          </a:p>
        </p:txBody>
      </p:sp>
      <p:sp>
        <p:nvSpPr>
          <p:cNvPr id="3" name="Podtytuł 2"/>
          <p:cNvSpPr>
            <a:spLocks noGrp="1"/>
          </p:cNvSpPr>
          <p:nvPr>
            <p:ph type="subTitle" idx="1"/>
          </p:nvPr>
        </p:nvSpPr>
        <p:spPr/>
        <p:txBody>
          <a:bodyPr>
            <a:normAutofit/>
          </a:bodyPr>
          <a:lstStyle/>
          <a:p>
            <a:r>
              <a:rPr lang="pl-PL" sz="2400" b="1" dirty="0" smtClean="0"/>
              <a:t>Andrzej Ochocki</a:t>
            </a:r>
          </a:p>
          <a:p>
            <a:r>
              <a:rPr lang="en-GB" sz="2400" dirty="0" smtClean="0"/>
              <a:t>Cardinal Stefan </a:t>
            </a:r>
            <a:r>
              <a:rPr lang="en-GB" sz="2400" dirty="0" err="1" smtClean="0"/>
              <a:t>Wyszyński</a:t>
            </a:r>
            <a:r>
              <a:rPr lang="en-GB" sz="2400" dirty="0" smtClean="0"/>
              <a:t> University</a:t>
            </a:r>
            <a:endParaRPr lang="pl-PL" sz="2400" b="1" dirty="0"/>
          </a:p>
        </p:txBody>
      </p:sp>
    </p:spTree>
    <p:extLst>
      <p:ext uri="{BB962C8B-B14F-4D97-AF65-F5344CB8AC3E}">
        <p14:creationId xmlns:p14="http://schemas.microsoft.com/office/powerpoint/2010/main" val="4163070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800" dirty="0" smtClean="0"/>
              <a:t>Income </a:t>
            </a:r>
            <a:r>
              <a:rPr lang="pl-PL" sz="2800" dirty="0" smtClean="0"/>
              <a:t>– </a:t>
            </a:r>
            <a:r>
              <a:rPr lang="en-GB" sz="2800" dirty="0" smtClean="0"/>
              <a:t>sensitive variable</a:t>
            </a:r>
            <a:endParaRPr lang="pl-PL" sz="2800" dirty="0"/>
          </a:p>
        </p:txBody>
      </p:sp>
      <p:sp>
        <p:nvSpPr>
          <p:cNvPr id="3" name="Symbol zastępczy zawartości 2"/>
          <p:cNvSpPr>
            <a:spLocks noGrp="1"/>
          </p:cNvSpPr>
          <p:nvPr>
            <p:ph idx="1"/>
          </p:nvPr>
        </p:nvSpPr>
        <p:spPr/>
        <p:txBody>
          <a:bodyPr>
            <a:normAutofit/>
          </a:bodyPr>
          <a:lstStyle/>
          <a:p>
            <a:pPr marL="0" indent="0">
              <a:buNone/>
            </a:pPr>
            <a:r>
              <a:rPr lang="en-GB" sz="2800" dirty="0" smtClean="0"/>
              <a:t>Income in social research is a sensitive variable, e.g. due to the presence of so-called “</a:t>
            </a:r>
            <a:r>
              <a:rPr lang="pl-PL" sz="2800" dirty="0" err="1" smtClean="0"/>
              <a:t>hidden</a:t>
            </a:r>
            <a:r>
              <a:rPr lang="en-GB" sz="2800" dirty="0" smtClean="0"/>
              <a:t> economy”, which manifests itself in the tendency to </a:t>
            </a:r>
            <a:r>
              <a:rPr lang="en-GB" sz="2800" dirty="0" err="1" smtClean="0"/>
              <a:t>undere</a:t>
            </a:r>
            <a:r>
              <a:rPr lang="pl-PL" sz="2800" dirty="0" err="1" smtClean="0"/>
              <a:t>stimate</a:t>
            </a:r>
            <a:r>
              <a:rPr lang="en-GB" sz="2800" dirty="0" smtClean="0"/>
              <a:t> </a:t>
            </a:r>
            <a:r>
              <a:rPr lang="pl-PL" sz="2800" dirty="0" err="1" smtClean="0"/>
              <a:t>income</a:t>
            </a:r>
            <a:r>
              <a:rPr lang="pl-PL" sz="2800" dirty="0" smtClean="0"/>
              <a:t> </a:t>
            </a:r>
            <a:r>
              <a:rPr lang="en-GB" sz="2800" dirty="0" smtClean="0"/>
              <a:t> in households.</a:t>
            </a:r>
            <a:endParaRPr lang="pl-PL" sz="2800" dirty="0" smtClean="0"/>
          </a:p>
        </p:txBody>
      </p:sp>
    </p:spTree>
    <p:extLst>
      <p:ext uri="{BB962C8B-B14F-4D97-AF65-F5344CB8AC3E}">
        <p14:creationId xmlns:p14="http://schemas.microsoft.com/office/powerpoint/2010/main" val="2986933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800" dirty="0" smtClean="0"/>
              <a:t>Household income and expenditure</a:t>
            </a:r>
            <a:endParaRPr lang="pl-PL" sz="2800" dirty="0"/>
          </a:p>
        </p:txBody>
      </p:sp>
      <p:sp>
        <p:nvSpPr>
          <p:cNvPr id="3" name="Symbol zastępczy zawartości 2"/>
          <p:cNvSpPr>
            <a:spLocks noGrp="1"/>
          </p:cNvSpPr>
          <p:nvPr>
            <p:ph idx="1"/>
          </p:nvPr>
        </p:nvSpPr>
        <p:spPr/>
        <p:txBody>
          <a:bodyPr>
            <a:normAutofit/>
          </a:bodyPr>
          <a:lstStyle/>
          <a:p>
            <a:pPr marL="0" indent="0">
              <a:buNone/>
            </a:pPr>
            <a:r>
              <a:rPr lang="en-GB" sz="2400" dirty="0" smtClean="0"/>
              <a:t>The key tools linking the allocation of gross domestic product to the resulting economic categories of the household budget </a:t>
            </a:r>
            <a:r>
              <a:rPr lang="en-GB" sz="2400" b="1" dirty="0" smtClean="0"/>
              <a:t>are income and expenditure classifications </a:t>
            </a:r>
            <a:r>
              <a:rPr lang="en-GB" sz="2400" dirty="0" smtClean="0"/>
              <a:t>used in household budget surveys.</a:t>
            </a:r>
          </a:p>
          <a:p>
            <a:pPr marL="0" indent="0">
              <a:buNone/>
            </a:pPr>
            <a:r>
              <a:rPr lang="en-GB" sz="2400" dirty="0" smtClean="0"/>
              <a:t/>
            </a:r>
            <a:br>
              <a:rPr lang="en-GB" sz="2400" dirty="0" smtClean="0"/>
            </a:br>
            <a:r>
              <a:rPr lang="en-GB" sz="2400" dirty="0" smtClean="0"/>
              <a:t>The involvement of specialists of the  Department of Demographic and Social Research of the CSO in methodological work of EUROSTAT, aimed at harmonizing household surveys in European Union countries, enabled parallel work to modernize the methodology for examining household budgets in Poland, Latvia, Lithuania and Moldova.</a:t>
            </a:r>
          </a:p>
          <a:p>
            <a:pPr marL="0" indent="0">
              <a:buNone/>
            </a:pPr>
            <a:endParaRPr lang="en-GB" sz="2400" dirty="0" smtClean="0"/>
          </a:p>
        </p:txBody>
      </p:sp>
    </p:spTree>
    <p:extLst>
      <p:ext uri="{BB962C8B-B14F-4D97-AF65-F5344CB8AC3E}">
        <p14:creationId xmlns:p14="http://schemas.microsoft.com/office/powerpoint/2010/main" val="539906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EUROSTAT</a:t>
            </a:r>
            <a:r>
              <a:rPr lang="en-GB" sz="2800" dirty="0" smtClean="0"/>
              <a:t> recommendations</a:t>
            </a:r>
            <a:endParaRPr lang="pl-PL" sz="2800" dirty="0"/>
          </a:p>
        </p:txBody>
      </p:sp>
      <p:sp>
        <p:nvSpPr>
          <p:cNvPr id="3" name="Symbol zastępczy zawartości 2"/>
          <p:cNvSpPr>
            <a:spLocks noGrp="1"/>
          </p:cNvSpPr>
          <p:nvPr>
            <p:ph idx="1"/>
          </p:nvPr>
        </p:nvSpPr>
        <p:spPr/>
        <p:txBody>
          <a:bodyPr>
            <a:normAutofit/>
          </a:bodyPr>
          <a:lstStyle/>
          <a:p>
            <a:pPr marL="0" indent="0">
              <a:buNone/>
            </a:pPr>
            <a:r>
              <a:rPr lang="en-GB" sz="2400" b="1" dirty="0" smtClean="0"/>
              <a:t>The classification of revenues and expenditures </a:t>
            </a:r>
            <a:r>
              <a:rPr lang="en-GB" sz="2400" dirty="0" smtClean="0"/>
              <a:t>in household budget surveys is linked to the System of National Accounts (SNA) and the European System of Accounts (ESA).</a:t>
            </a:r>
            <a:br>
              <a:rPr lang="en-GB" sz="2400" dirty="0" smtClean="0"/>
            </a:br>
            <a:r>
              <a:rPr lang="en-GB" sz="2400" dirty="0" smtClean="0"/>
              <a:t/>
            </a:r>
            <a:br>
              <a:rPr lang="en-GB" sz="2400" dirty="0" smtClean="0"/>
            </a:br>
            <a:r>
              <a:rPr lang="en-GB" sz="2400" dirty="0" smtClean="0"/>
              <a:t>In the scope of </a:t>
            </a:r>
            <a:r>
              <a:rPr lang="en-GB" sz="2400" b="1" dirty="0" smtClean="0"/>
              <a:t>consumption expenditure</a:t>
            </a:r>
            <a:r>
              <a:rPr lang="en-GB" sz="2400" dirty="0" smtClean="0"/>
              <a:t>, </a:t>
            </a:r>
            <a:r>
              <a:rPr lang="pl-PL" sz="2400" dirty="0" smtClean="0"/>
              <a:t>The </a:t>
            </a:r>
            <a:r>
              <a:rPr lang="en-GB" sz="2400" dirty="0" smtClean="0"/>
              <a:t>Classification of Individual Consumption by Purpose for Household Budget Surveys is recommended by EUROSTAT</a:t>
            </a:r>
            <a:r>
              <a:rPr lang="pl-PL" sz="2400" dirty="0" smtClean="0"/>
              <a:t> (</a:t>
            </a:r>
            <a:r>
              <a:rPr lang="en-GB" sz="2400" dirty="0" smtClean="0"/>
              <a:t>the </a:t>
            </a:r>
            <a:r>
              <a:rPr lang="en-GB" sz="2400" dirty="0"/>
              <a:t>extended COICOP / </a:t>
            </a:r>
            <a:r>
              <a:rPr lang="en-GB" sz="2400" dirty="0" smtClean="0"/>
              <a:t>HBS</a:t>
            </a:r>
            <a:r>
              <a:rPr lang="pl-PL" sz="2400" dirty="0" smtClean="0"/>
              <a:t>)</a:t>
            </a:r>
            <a:r>
              <a:rPr lang="en-GB" sz="2400" dirty="0" smtClean="0"/>
              <a:t>.</a:t>
            </a:r>
            <a:endParaRPr lang="en-GB" sz="2400" b="1" dirty="0" smtClean="0"/>
          </a:p>
          <a:p>
            <a:pPr marL="0" indent="0">
              <a:buNone/>
            </a:pPr>
            <a:endParaRPr lang="en-GB" sz="2400" b="1" dirty="0" smtClean="0"/>
          </a:p>
          <a:p>
            <a:pPr marL="0" indent="0">
              <a:buNone/>
            </a:pPr>
            <a:endParaRPr lang="pl-PL" sz="2400" dirty="0" smtClean="0"/>
          </a:p>
          <a:p>
            <a:pPr marL="0" indent="0">
              <a:buNone/>
            </a:pPr>
            <a:endParaRPr lang="pl-PL" sz="2400" dirty="0"/>
          </a:p>
        </p:txBody>
      </p:sp>
    </p:spTree>
    <p:extLst>
      <p:ext uri="{BB962C8B-B14F-4D97-AF65-F5344CB8AC3E}">
        <p14:creationId xmlns:p14="http://schemas.microsoft.com/office/powerpoint/2010/main" val="4004464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2400" dirty="0" err="1" smtClean="0"/>
              <a:t>Compari</a:t>
            </a:r>
            <a:r>
              <a:rPr lang="pl-PL" sz="2400" dirty="0" err="1" smtClean="0"/>
              <a:t>sing</a:t>
            </a:r>
            <a:r>
              <a:rPr lang="en-GB" sz="2400" dirty="0" smtClean="0"/>
              <a:t> the results of household budget surveys with the results of national accounts </a:t>
            </a:r>
            <a:br>
              <a:rPr lang="en-GB" sz="2400" dirty="0" smtClean="0"/>
            </a:br>
            <a:r>
              <a:rPr lang="en-GB" sz="2400" dirty="0" smtClean="0"/>
              <a:t>(</a:t>
            </a:r>
            <a:r>
              <a:rPr lang="en-GB" sz="2400" dirty="0" err="1" smtClean="0"/>
              <a:t>Mikołaj</a:t>
            </a:r>
            <a:r>
              <a:rPr lang="en-GB" sz="2400" dirty="0" smtClean="0"/>
              <a:t> </a:t>
            </a:r>
            <a:r>
              <a:rPr lang="en-GB" sz="2400" dirty="0" err="1" smtClean="0"/>
              <a:t>Haponiu</a:t>
            </a:r>
            <a:r>
              <a:rPr lang="pl-PL" sz="2400" dirty="0" smtClean="0"/>
              <a:t>k, </a:t>
            </a:r>
            <a:r>
              <a:rPr lang="en-GB" sz="2400" dirty="0" smtClean="0"/>
              <a:t> </a:t>
            </a:r>
            <a:r>
              <a:rPr lang="pl-PL" sz="2400" dirty="0" err="1" smtClean="0"/>
              <a:t>Phd</a:t>
            </a:r>
            <a:r>
              <a:rPr lang="pl-PL" sz="2400" dirty="0"/>
              <a:t> </a:t>
            </a:r>
            <a:r>
              <a:rPr lang="pl-PL" sz="2400" dirty="0" smtClean="0"/>
              <a:t>- </a:t>
            </a:r>
            <a:r>
              <a:rPr lang="en-GB" sz="2400" dirty="0" smtClean="0"/>
              <a:t> dissertation)</a:t>
            </a:r>
            <a:endParaRPr lang="pl-PL" sz="2400" dirty="0"/>
          </a:p>
        </p:txBody>
      </p:sp>
      <p:sp>
        <p:nvSpPr>
          <p:cNvPr id="3" name="Symbol zastępczy zawartości 2"/>
          <p:cNvSpPr>
            <a:spLocks noGrp="1"/>
          </p:cNvSpPr>
          <p:nvPr>
            <p:ph idx="1"/>
          </p:nvPr>
        </p:nvSpPr>
        <p:spPr/>
        <p:txBody>
          <a:bodyPr>
            <a:normAutofit fontScale="92500"/>
          </a:bodyPr>
          <a:lstStyle/>
          <a:p>
            <a:pPr marL="0" indent="0">
              <a:buNone/>
            </a:pPr>
            <a:r>
              <a:rPr lang="en-GB" sz="2400" dirty="0" smtClean="0"/>
              <a:t>In Poland, after the implementation of new revenues and expense classification, based on the data for 1997, it was established that:</a:t>
            </a:r>
          </a:p>
          <a:p>
            <a:r>
              <a:rPr lang="en-GB" sz="2400" dirty="0" smtClean="0"/>
              <a:t>the degree of co</a:t>
            </a:r>
            <a:r>
              <a:rPr lang="pl-PL" sz="2400" dirty="0" err="1" smtClean="0"/>
              <a:t>mpliance</a:t>
            </a:r>
            <a:r>
              <a:rPr lang="en-GB" sz="2400" dirty="0" smtClean="0"/>
              <a:t> of the main expenditure items for consumer goods and services was high: 95% for food, 90% for clothing, 69% for housing and 72% for health,</a:t>
            </a:r>
          </a:p>
          <a:p>
            <a:r>
              <a:rPr lang="en-GB" sz="2400" dirty="0" smtClean="0"/>
              <a:t>the value of the total aggregate of consumer goods and services expenditure in household budgets was 67% of the value generated in the household sector of the national accounts,</a:t>
            </a:r>
          </a:p>
          <a:p>
            <a:r>
              <a:rPr lang="en-GB" sz="2400" dirty="0" smtClean="0"/>
              <a:t>Income from contract work accounted for 73% of the amount obtained in national accounts, and all income available for 58%.</a:t>
            </a:r>
          </a:p>
        </p:txBody>
      </p:sp>
    </p:spTree>
    <p:extLst>
      <p:ext uri="{BB962C8B-B14F-4D97-AF65-F5344CB8AC3E}">
        <p14:creationId xmlns:p14="http://schemas.microsoft.com/office/powerpoint/2010/main" val="2915633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400" dirty="0" smtClean="0"/>
              <a:t>The need to improve methods of household income survey</a:t>
            </a:r>
            <a:endParaRPr lang="pl-PL" sz="2800" dirty="0"/>
          </a:p>
        </p:txBody>
      </p:sp>
      <p:sp>
        <p:nvSpPr>
          <p:cNvPr id="3" name="Symbol zastępczy zawartości 2"/>
          <p:cNvSpPr>
            <a:spLocks noGrp="1"/>
          </p:cNvSpPr>
          <p:nvPr>
            <p:ph idx="1"/>
          </p:nvPr>
        </p:nvSpPr>
        <p:spPr/>
        <p:txBody>
          <a:bodyPr>
            <a:normAutofit/>
          </a:bodyPr>
          <a:lstStyle/>
          <a:p>
            <a:pPr marL="0" indent="0">
              <a:buNone/>
            </a:pPr>
            <a:r>
              <a:rPr lang="en-GB" sz="2400" dirty="0" smtClean="0"/>
              <a:t>An international group of experts in the field of household income statistics has been performing the analyses of the compatibility of national accounts and household budget surveys in various countries for many years. These analyzes are helpful in improving the methodology of examining household budgets, especially their income.</a:t>
            </a:r>
          </a:p>
          <a:p>
            <a:pPr marL="0" indent="0">
              <a:buNone/>
            </a:pPr>
            <a:r>
              <a:rPr lang="en-GB" sz="2400" dirty="0" smtClean="0"/>
              <a:t>In Poland, a more effective method was applied in the study of income and living conditions of the population in 2011 as part of the European Union Statistics on Income and Living Conditions (EU-SILC). It is advisable to compare the obtained results with the data obtained in national accounts.</a:t>
            </a:r>
          </a:p>
          <a:p>
            <a:pPr marL="0" indent="0">
              <a:buNone/>
            </a:pPr>
            <a:endParaRPr lang="en-GB" sz="2400" dirty="0" smtClean="0"/>
          </a:p>
        </p:txBody>
      </p:sp>
    </p:spTree>
    <p:extLst>
      <p:ext uri="{BB962C8B-B14F-4D97-AF65-F5344CB8AC3E}">
        <p14:creationId xmlns:p14="http://schemas.microsoft.com/office/powerpoint/2010/main" val="3025653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en-GB" sz="2800" dirty="0" smtClean="0"/>
              <a:t>The basic scope of analyses of living conditions of the population on the basis of household budgets</a:t>
            </a:r>
            <a:endParaRPr lang="pl-PL" sz="3200" dirty="0"/>
          </a:p>
        </p:txBody>
      </p:sp>
      <p:sp>
        <p:nvSpPr>
          <p:cNvPr id="5" name="Symbol zastępczy zawartości 4"/>
          <p:cNvSpPr>
            <a:spLocks noGrp="1"/>
          </p:cNvSpPr>
          <p:nvPr>
            <p:ph idx="1"/>
          </p:nvPr>
        </p:nvSpPr>
        <p:spPr/>
        <p:txBody>
          <a:bodyPr>
            <a:normAutofit/>
          </a:bodyPr>
          <a:lstStyle/>
          <a:p>
            <a:r>
              <a:rPr lang="en-GB" sz="2400" dirty="0" smtClean="0"/>
              <a:t>Diversification of consumer spending between income groups of households,</a:t>
            </a:r>
          </a:p>
          <a:p>
            <a:r>
              <a:rPr lang="en-GB" sz="2400" dirty="0" smtClean="0"/>
              <a:t>Poverty of the population with the use of relative lines based on the distribution of expenses,</a:t>
            </a:r>
          </a:p>
          <a:p>
            <a:r>
              <a:rPr lang="en-GB" sz="2400" dirty="0" smtClean="0"/>
              <a:t>The costs of keeping a child in the household using the consumption equivalence scale,</a:t>
            </a:r>
          </a:p>
          <a:p>
            <a:r>
              <a:rPr lang="en-GB" sz="2400" dirty="0" smtClean="0"/>
              <a:t>Monetary basis for shaping the minimum wage using the distribution of consumption expenditure on goods and services.</a:t>
            </a:r>
          </a:p>
        </p:txBody>
      </p:sp>
    </p:spTree>
    <p:extLst>
      <p:ext uri="{BB962C8B-B14F-4D97-AF65-F5344CB8AC3E}">
        <p14:creationId xmlns:p14="http://schemas.microsoft.com/office/powerpoint/2010/main" val="39107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en-GB" sz="2800" dirty="0" smtClean="0"/>
              <a:t>Premises for modernization</a:t>
            </a:r>
            <a:endParaRPr lang="pl-PL" sz="2800" dirty="0"/>
          </a:p>
        </p:txBody>
      </p:sp>
      <p:sp>
        <p:nvSpPr>
          <p:cNvPr id="5" name="Symbol zastępczy zawartości 4"/>
          <p:cNvSpPr>
            <a:spLocks noGrp="1"/>
          </p:cNvSpPr>
          <p:nvPr>
            <p:ph idx="1"/>
          </p:nvPr>
        </p:nvSpPr>
        <p:spPr/>
        <p:txBody>
          <a:bodyPr>
            <a:normAutofit/>
          </a:bodyPr>
          <a:lstStyle/>
          <a:p>
            <a:r>
              <a:rPr lang="en-GB" sz="2400" dirty="0" smtClean="0"/>
              <a:t>the need to define the resulting economic categories of the household budget in connection with national accounts in a market economy,</a:t>
            </a:r>
          </a:p>
          <a:p>
            <a:r>
              <a:rPr lang="en-GB" sz="2400" dirty="0" smtClean="0"/>
              <a:t>the need to identify new income groups of the population based on the main source of household maintenance,</a:t>
            </a:r>
          </a:p>
          <a:p>
            <a:r>
              <a:rPr lang="en-GB" sz="2400" dirty="0" smtClean="0"/>
              <a:t>the possibility of using more effective methods and research tools.</a:t>
            </a:r>
          </a:p>
        </p:txBody>
      </p:sp>
    </p:spTree>
    <p:extLst>
      <p:ext uri="{BB962C8B-B14F-4D97-AF65-F5344CB8AC3E}">
        <p14:creationId xmlns:p14="http://schemas.microsoft.com/office/powerpoint/2010/main" val="715675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800" dirty="0" smtClean="0"/>
              <a:t>World Bank Project</a:t>
            </a:r>
            <a:r>
              <a:rPr lang="pl-PL" sz="2800" dirty="0" smtClean="0"/>
              <a:t/>
            </a:r>
            <a:br>
              <a:rPr lang="pl-PL" sz="2800" dirty="0" smtClean="0"/>
            </a:br>
            <a:r>
              <a:rPr lang="pl-PL" sz="2800" dirty="0" smtClean="0"/>
              <a:t>(1994 – 1997)</a:t>
            </a:r>
            <a:endParaRPr lang="pl-PL" sz="2800" dirty="0"/>
          </a:p>
        </p:txBody>
      </p:sp>
      <p:sp>
        <p:nvSpPr>
          <p:cNvPr id="3" name="Symbol zastępczy zawartości 2"/>
          <p:cNvSpPr>
            <a:spLocks noGrp="1"/>
          </p:cNvSpPr>
          <p:nvPr>
            <p:ph idx="1"/>
          </p:nvPr>
        </p:nvSpPr>
        <p:spPr/>
        <p:txBody>
          <a:bodyPr>
            <a:normAutofit lnSpcReduction="10000"/>
          </a:bodyPr>
          <a:lstStyle/>
          <a:p>
            <a:pPr marL="0" indent="0">
              <a:buNone/>
            </a:pPr>
            <a:r>
              <a:rPr lang="en-GB" sz="2400" dirty="0" smtClean="0"/>
              <a:t>Aims and assumptions</a:t>
            </a:r>
            <a:r>
              <a:rPr lang="pl-PL" sz="2400" dirty="0" smtClean="0"/>
              <a:t>:</a:t>
            </a:r>
          </a:p>
          <a:p>
            <a:r>
              <a:rPr lang="en-GB" sz="2400" dirty="0" smtClean="0"/>
              <a:t>the need to obtain information about the living conditions of the population in order to prepare assistance programs for the countries covered by the project (outside Poland),</a:t>
            </a:r>
          </a:p>
          <a:p>
            <a:r>
              <a:rPr lang="en-GB" sz="2400" dirty="0" smtClean="0"/>
              <a:t>the transfer of “know-how” to the countries that are in the process of transition to the market economy,</a:t>
            </a:r>
          </a:p>
          <a:p>
            <a:r>
              <a:rPr lang="en-GB" sz="2400" dirty="0" smtClean="0"/>
              <a:t>training and gaining research experience by statisticians from Poland, Latvia, Lithuania and Moldova,</a:t>
            </a:r>
          </a:p>
          <a:p>
            <a:r>
              <a:rPr lang="en-GB" sz="2400" dirty="0" smtClean="0"/>
              <a:t>the co-authoring principle that obliges experts from Poland to develop a methodology for examining household budgets together with </a:t>
            </a:r>
            <a:r>
              <a:rPr lang="pl-PL" sz="2400" dirty="0" err="1" smtClean="0"/>
              <a:t>statisticians</a:t>
            </a:r>
            <a:r>
              <a:rPr lang="pl-PL" sz="2400" dirty="0" smtClean="0"/>
              <a:t> </a:t>
            </a:r>
            <a:r>
              <a:rPr lang="en-GB" sz="2400" dirty="0" smtClean="0"/>
              <a:t> of state statistics institutions in Latvia, Lithuania and Moldova (educational component).</a:t>
            </a:r>
          </a:p>
        </p:txBody>
      </p:sp>
    </p:spTree>
    <p:extLst>
      <p:ext uri="{BB962C8B-B14F-4D97-AF65-F5344CB8AC3E}">
        <p14:creationId xmlns:p14="http://schemas.microsoft.com/office/powerpoint/2010/main" val="948478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800" dirty="0" smtClean="0"/>
              <a:t>Economic basis of the household budget</a:t>
            </a:r>
            <a:endParaRPr lang="pl-PL" sz="3200" dirty="0"/>
          </a:p>
        </p:txBody>
      </p:sp>
      <p:sp>
        <p:nvSpPr>
          <p:cNvPr id="3" name="Symbol zastępczy zawartości 2"/>
          <p:cNvSpPr>
            <a:spLocks noGrp="1"/>
          </p:cNvSpPr>
          <p:nvPr>
            <p:ph idx="1"/>
          </p:nvPr>
        </p:nvSpPr>
        <p:spPr/>
        <p:txBody>
          <a:bodyPr>
            <a:normAutofit/>
          </a:bodyPr>
          <a:lstStyle/>
          <a:p>
            <a:r>
              <a:rPr lang="en-GB" sz="2400" dirty="0" smtClean="0"/>
              <a:t>The household - as a market economy entity - generates, on one hand, a supply of labour and capital, and on the other hand, it is a consumer of goods and services purchased mainly for income from employment in the companies and agriculture sector, income from social benefits and income from property,</a:t>
            </a:r>
          </a:p>
          <a:p>
            <a:r>
              <a:rPr lang="en-GB" sz="2400" dirty="0" smtClean="0"/>
              <a:t>In the process of</a:t>
            </a:r>
            <a:r>
              <a:rPr lang="pl-PL" sz="2400" dirty="0" smtClean="0"/>
              <a:t> GDP </a:t>
            </a:r>
            <a:r>
              <a:rPr lang="en-GB" sz="2400" dirty="0" smtClean="0"/>
              <a:t>distribution, the household budget is also a tool for distributing income for consumption and savings.</a:t>
            </a:r>
            <a:endParaRPr lang="en-GB" sz="2400" b="1" dirty="0" smtClean="0"/>
          </a:p>
        </p:txBody>
      </p:sp>
    </p:spTree>
    <p:extLst>
      <p:ext uri="{BB962C8B-B14F-4D97-AF65-F5344CB8AC3E}">
        <p14:creationId xmlns:p14="http://schemas.microsoft.com/office/powerpoint/2010/main" val="1548750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400" dirty="0" smtClean="0"/>
              <a:t>Macroeconomic calculus of total household income</a:t>
            </a:r>
            <a:endParaRPr lang="pl-PL" sz="2800" dirty="0"/>
          </a:p>
        </p:txBody>
      </p:sp>
      <p:sp>
        <p:nvSpPr>
          <p:cNvPr id="3" name="Symbol zastępczy zawartości 2"/>
          <p:cNvSpPr>
            <a:spLocks noGrp="1"/>
          </p:cNvSpPr>
          <p:nvPr>
            <p:ph idx="1"/>
          </p:nvPr>
        </p:nvSpPr>
        <p:spPr/>
        <p:txBody>
          <a:bodyPr>
            <a:normAutofit/>
          </a:bodyPr>
          <a:lstStyle/>
          <a:p>
            <a:pPr marL="0" indent="0">
              <a:buNone/>
            </a:pPr>
            <a:r>
              <a:rPr lang="en-GB" sz="2400" b="1" dirty="0" smtClean="0"/>
              <a:t>Income generation: </a:t>
            </a:r>
            <a:endParaRPr lang="pl-PL" sz="2400" b="1" dirty="0"/>
          </a:p>
          <a:p>
            <a:pPr marL="457200" indent="-457200">
              <a:buAutoNum type="arabicPeriod"/>
            </a:pPr>
            <a:r>
              <a:rPr lang="pl-PL" sz="2400" dirty="0" smtClean="0"/>
              <a:t>D </a:t>
            </a:r>
            <a:r>
              <a:rPr lang="pl-PL" sz="2400" dirty="0"/>
              <a:t>= </a:t>
            </a:r>
            <a:r>
              <a:rPr lang="en-GB" sz="2400" dirty="0" smtClean="0"/>
              <a:t>GDP</a:t>
            </a:r>
            <a:r>
              <a:rPr lang="pl-PL" sz="2400" dirty="0" smtClean="0"/>
              <a:t>+ </a:t>
            </a:r>
            <a:r>
              <a:rPr lang="pl-PL" sz="2400" dirty="0"/>
              <a:t>B – </a:t>
            </a:r>
            <a:r>
              <a:rPr lang="pl-PL" sz="2400" dirty="0" err="1"/>
              <a:t>T</a:t>
            </a:r>
            <a:r>
              <a:rPr lang="pl-PL" sz="2400" baseline="-25000" dirty="0" err="1"/>
              <a:t>d</a:t>
            </a:r>
            <a:r>
              <a:rPr lang="pl-PL" sz="2400" dirty="0"/>
              <a:t> </a:t>
            </a:r>
          </a:p>
          <a:p>
            <a:pPr marL="457200" indent="-457200">
              <a:buNone/>
            </a:pPr>
            <a:r>
              <a:rPr lang="en-GB" sz="2400" dirty="0" smtClean="0"/>
              <a:t>where</a:t>
            </a:r>
            <a:r>
              <a:rPr lang="pl-PL" sz="2400" dirty="0" smtClean="0"/>
              <a:t>:</a:t>
            </a:r>
            <a:endParaRPr lang="pl-PL" sz="2400" dirty="0"/>
          </a:p>
          <a:p>
            <a:pPr marL="0" indent="0">
              <a:buNone/>
            </a:pPr>
            <a:r>
              <a:rPr lang="pl-PL" sz="2400" dirty="0"/>
              <a:t>D – </a:t>
            </a:r>
            <a:r>
              <a:rPr lang="en-GB" sz="2400" dirty="0" smtClean="0"/>
              <a:t>disposable household income,</a:t>
            </a:r>
            <a:endParaRPr lang="pl-PL" sz="2400" dirty="0"/>
          </a:p>
          <a:p>
            <a:pPr marL="0" indent="0">
              <a:buNone/>
            </a:pPr>
            <a:r>
              <a:rPr lang="en-GB" sz="2400" dirty="0" smtClean="0"/>
              <a:t>GDP</a:t>
            </a:r>
            <a:r>
              <a:rPr lang="pl-PL" sz="2400" dirty="0" smtClean="0"/>
              <a:t> </a:t>
            </a:r>
            <a:r>
              <a:rPr lang="pl-PL" sz="2400" dirty="0"/>
              <a:t>– </a:t>
            </a:r>
            <a:r>
              <a:rPr lang="en-GB" sz="2400" dirty="0" smtClean="0"/>
              <a:t>gross domestic product at factor cost,</a:t>
            </a:r>
            <a:endParaRPr lang="pl-PL" sz="2400" dirty="0"/>
          </a:p>
          <a:p>
            <a:pPr marL="0" indent="0">
              <a:buNone/>
            </a:pPr>
            <a:r>
              <a:rPr lang="pl-PL" sz="2400" dirty="0"/>
              <a:t>B – </a:t>
            </a:r>
            <a:r>
              <a:rPr lang="en-GB" sz="2400" dirty="0" smtClean="0"/>
              <a:t>transfer payments in the state (pensions and disability allowances, family benefits, unemployment benefits, subsidies for medicines, subsidies for communication services, etc.)</a:t>
            </a:r>
          </a:p>
          <a:p>
            <a:pPr marL="0" indent="0">
              <a:buNone/>
            </a:pPr>
            <a:r>
              <a:rPr lang="pl-PL" sz="2400" dirty="0" err="1" smtClean="0"/>
              <a:t>T</a:t>
            </a:r>
            <a:r>
              <a:rPr lang="pl-PL" sz="2400" baseline="-25000" dirty="0" err="1" smtClean="0"/>
              <a:t>d</a:t>
            </a:r>
            <a:r>
              <a:rPr lang="pl-PL" sz="2400" dirty="0" smtClean="0"/>
              <a:t> </a:t>
            </a:r>
            <a:r>
              <a:rPr lang="pl-PL" sz="2400" dirty="0"/>
              <a:t>– </a:t>
            </a:r>
            <a:r>
              <a:rPr lang="en-GB" sz="2400" dirty="0" smtClean="0"/>
              <a:t>direct taxes, i.e. income tax, pension contributions, health insurance contributions, etc.</a:t>
            </a:r>
          </a:p>
          <a:p>
            <a:pPr marL="0" indent="0">
              <a:buNone/>
            </a:pPr>
            <a:endParaRPr lang="pl-PL" sz="2400" dirty="0"/>
          </a:p>
        </p:txBody>
      </p:sp>
    </p:spTree>
    <p:extLst>
      <p:ext uri="{BB962C8B-B14F-4D97-AF65-F5344CB8AC3E}">
        <p14:creationId xmlns:p14="http://schemas.microsoft.com/office/powerpoint/2010/main" val="70552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2800" dirty="0" smtClean="0"/>
              <a:t>Macroeconomic calculus of total household income</a:t>
            </a:r>
            <a:endParaRPr lang="en-GB" sz="2800" dirty="0"/>
          </a:p>
        </p:txBody>
      </p:sp>
      <p:sp>
        <p:nvSpPr>
          <p:cNvPr id="3" name="Symbol zastępczy zawartości 2"/>
          <p:cNvSpPr>
            <a:spLocks noGrp="1"/>
          </p:cNvSpPr>
          <p:nvPr>
            <p:ph idx="1"/>
          </p:nvPr>
        </p:nvSpPr>
        <p:spPr/>
        <p:txBody>
          <a:bodyPr>
            <a:normAutofit/>
          </a:bodyPr>
          <a:lstStyle/>
          <a:p>
            <a:pPr>
              <a:buNone/>
            </a:pPr>
            <a:r>
              <a:rPr lang="en-GB" sz="2400" b="1" dirty="0" smtClean="0"/>
              <a:t>Income distribution:</a:t>
            </a:r>
          </a:p>
          <a:p>
            <a:pPr>
              <a:buNone/>
            </a:pPr>
            <a:r>
              <a:rPr lang="en-GB" sz="2400" dirty="0" smtClean="0"/>
              <a:t>2. D = W +</a:t>
            </a:r>
            <a:r>
              <a:rPr lang="en-GB" sz="2400" dirty="0" smtClean="0">
                <a:solidFill>
                  <a:srgbClr val="FF0000"/>
                </a:solidFill>
              </a:rPr>
              <a:t> </a:t>
            </a:r>
            <a:r>
              <a:rPr lang="el-GR" sz="2400" dirty="0" smtClean="0"/>
              <a:t>Δ</a:t>
            </a:r>
            <a:r>
              <a:rPr lang="en-GB" sz="2400" dirty="0" smtClean="0"/>
              <a:t>O</a:t>
            </a:r>
          </a:p>
          <a:p>
            <a:pPr>
              <a:buNone/>
            </a:pPr>
            <a:r>
              <a:rPr lang="en-GB" sz="2400" dirty="0" smtClean="0"/>
              <a:t>where: </a:t>
            </a:r>
          </a:p>
          <a:p>
            <a:pPr>
              <a:buNone/>
            </a:pPr>
            <a:r>
              <a:rPr lang="en-GB" sz="2400" dirty="0" smtClean="0"/>
              <a:t>D - disposable household income</a:t>
            </a:r>
          </a:p>
          <a:p>
            <a:pPr>
              <a:buNone/>
            </a:pPr>
            <a:r>
              <a:rPr lang="en-GB" sz="2400" dirty="0" smtClean="0"/>
              <a:t>W – household expenses</a:t>
            </a:r>
          </a:p>
          <a:p>
            <a:pPr>
              <a:buNone/>
            </a:pPr>
            <a:r>
              <a:rPr lang="el-GR" sz="2400" dirty="0" smtClean="0"/>
              <a:t>Δ</a:t>
            </a:r>
            <a:r>
              <a:rPr lang="en-GB" sz="2400" dirty="0" smtClean="0"/>
              <a:t>O – increase in household savings (population)</a:t>
            </a:r>
          </a:p>
          <a:p>
            <a:pPr>
              <a:buNone/>
            </a:pP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400" dirty="0" smtClean="0"/>
              <a:t>Microeconomic calculus of disposable income </a:t>
            </a:r>
            <a:r>
              <a:rPr lang="pl-PL" sz="2400" dirty="0" smtClean="0"/>
              <a:t>of</a:t>
            </a:r>
            <a:r>
              <a:rPr lang="en-GB" sz="2400" dirty="0" smtClean="0"/>
              <a:t> household</a:t>
            </a:r>
            <a:endParaRPr lang="pl-PL" sz="2800" dirty="0"/>
          </a:p>
        </p:txBody>
      </p:sp>
      <p:sp>
        <p:nvSpPr>
          <p:cNvPr id="3" name="Symbol zastępczy zawartości 2"/>
          <p:cNvSpPr>
            <a:spLocks noGrp="1"/>
          </p:cNvSpPr>
          <p:nvPr>
            <p:ph idx="1"/>
          </p:nvPr>
        </p:nvSpPr>
        <p:spPr/>
        <p:txBody>
          <a:bodyPr>
            <a:normAutofit/>
          </a:bodyPr>
          <a:lstStyle/>
          <a:p>
            <a:pPr marL="0" indent="0">
              <a:buNone/>
            </a:pPr>
            <a:r>
              <a:rPr lang="en-GB" sz="2400" b="1" dirty="0" smtClean="0"/>
              <a:t>Sources of income</a:t>
            </a:r>
            <a:endParaRPr lang="pl-PL" sz="2400" b="1" dirty="0"/>
          </a:p>
          <a:p>
            <a:pPr marL="457200" indent="-457200">
              <a:buAutoNum type="arabicPeriod" startAt="3"/>
            </a:pPr>
            <a:r>
              <a:rPr lang="pl-PL" sz="2400" dirty="0" smtClean="0"/>
              <a:t>D</a:t>
            </a:r>
            <a:r>
              <a:rPr lang="pl-PL" sz="2400" dirty="0"/>
              <a:t>’ = P + S + K</a:t>
            </a:r>
          </a:p>
          <a:p>
            <a:pPr marL="457200" indent="-457200">
              <a:buNone/>
            </a:pPr>
            <a:r>
              <a:rPr lang="en-GB" sz="2400" dirty="0" smtClean="0"/>
              <a:t>where</a:t>
            </a:r>
            <a:r>
              <a:rPr lang="pl-PL" sz="2400" dirty="0" smtClean="0"/>
              <a:t>:</a:t>
            </a:r>
            <a:endParaRPr lang="pl-PL" sz="2400" dirty="0"/>
          </a:p>
          <a:p>
            <a:pPr marL="0" indent="0">
              <a:buNone/>
            </a:pPr>
            <a:r>
              <a:rPr lang="pl-PL" sz="2400" dirty="0"/>
              <a:t>D’ – </a:t>
            </a:r>
            <a:r>
              <a:rPr lang="en-GB" sz="2400" dirty="0" smtClean="0"/>
              <a:t>disposable household income</a:t>
            </a:r>
            <a:r>
              <a:rPr lang="pl-PL" sz="2400" dirty="0" smtClean="0"/>
              <a:t>,</a:t>
            </a:r>
            <a:endParaRPr lang="pl-PL" sz="2400" dirty="0"/>
          </a:p>
          <a:p>
            <a:pPr marL="0" indent="0">
              <a:buNone/>
            </a:pPr>
            <a:r>
              <a:rPr lang="pl-PL" sz="2400" dirty="0"/>
              <a:t>P – </a:t>
            </a:r>
            <a:r>
              <a:rPr lang="en-GB" sz="2400" dirty="0" smtClean="0"/>
              <a:t>wages of household members and other income from work,</a:t>
            </a:r>
          </a:p>
          <a:p>
            <a:pPr marL="0" indent="0">
              <a:buNone/>
            </a:pPr>
            <a:r>
              <a:rPr lang="pl-PL" sz="2400" dirty="0" smtClean="0"/>
              <a:t>S </a:t>
            </a:r>
            <a:r>
              <a:rPr lang="pl-PL" sz="2400" dirty="0"/>
              <a:t>– </a:t>
            </a:r>
            <a:r>
              <a:rPr lang="en-GB" sz="2400" dirty="0" smtClean="0"/>
              <a:t>social benefits received by members of the household, such as pensions, benefits, etc.</a:t>
            </a:r>
          </a:p>
          <a:p>
            <a:pPr marL="0" indent="0">
              <a:buNone/>
            </a:pPr>
            <a:r>
              <a:rPr lang="pl-PL" sz="2400" dirty="0" smtClean="0"/>
              <a:t>K </a:t>
            </a:r>
            <a:r>
              <a:rPr lang="pl-PL" sz="2400" dirty="0"/>
              <a:t>– </a:t>
            </a:r>
            <a:r>
              <a:rPr lang="en-GB" sz="2400" dirty="0" smtClean="0"/>
              <a:t>property income and other types of income</a:t>
            </a:r>
            <a:r>
              <a:rPr lang="pl-PL" sz="2400" dirty="0" smtClean="0"/>
              <a:t>.</a:t>
            </a:r>
            <a:endParaRPr lang="pl-PL" sz="2400" dirty="0"/>
          </a:p>
          <a:p>
            <a:pPr marL="0" indent="0">
              <a:buNone/>
            </a:pPr>
            <a:endParaRPr lang="pl-PL" sz="2400" dirty="0"/>
          </a:p>
        </p:txBody>
      </p:sp>
    </p:spTree>
    <p:extLst>
      <p:ext uri="{BB962C8B-B14F-4D97-AF65-F5344CB8AC3E}">
        <p14:creationId xmlns:p14="http://schemas.microsoft.com/office/powerpoint/2010/main" val="1109400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sz="2800" dirty="0" smtClean="0"/>
              <a:t>Microeconomic calculus of disposable</a:t>
            </a:r>
            <a:r>
              <a:rPr lang="pl-PL" sz="2800" dirty="0" smtClean="0"/>
              <a:t> </a:t>
            </a:r>
            <a:r>
              <a:rPr lang="en-GB" sz="2800" dirty="0"/>
              <a:t>household income</a:t>
            </a:r>
          </a:p>
        </p:txBody>
      </p:sp>
      <p:sp>
        <p:nvSpPr>
          <p:cNvPr id="3" name="Symbol zastępczy zawartości 2"/>
          <p:cNvSpPr>
            <a:spLocks noGrp="1"/>
          </p:cNvSpPr>
          <p:nvPr>
            <p:ph idx="1"/>
          </p:nvPr>
        </p:nvSpPr>
        <p:spPr/>
        <p:txBody>
          <a:bodyPr/>
          <a:lstStyle/>
          <a:p>
            <a:pPr>
              <a:buNone/>
            </a:pPr>
            <a:r>
              <a:rPr lang="en-GB" sz="2400" dirty="0" smtClean="0"/>
              <a:t>Disposing of disposable income:</a:t>
            </a:r>
          </a:p>
          <a:p>
            <a:pPr>
              <a:buNone/>
            </a:pPr>
            <a:r>
              <a:rPr lang="en-GB" sz="2400" dirty="0" smtClean="0"/>
              <a:t>4. D’ =  W’ + </a:t>
            </a:r>
            <a:r>
              <a:rPr lang="el-GR" sz="2400" dirty="0" smtClean="0"/>
              <a:t>Δ</a:t>
            </a:r>
            <a:r>
              <a:rPr lang="en-GB" sz="2400" dirty="0" smtClean="0"/>
              <a:t>O</a:t>
            </a:r>
          </a:p>
          <a:p>
            <a:pPr>
              <a:buNone/>
            </a:pPr>
            <a:r>
              <a:rPr lang="en-GB" sz="2400" dirty="0" smtClean="0"/>
              <a:t>where:</a:t>
            </a:r>
          </a:p>
          <a:p>
            <a:pPr>
              <a:buNone/>
            </a:pPr>
            <a:r>
              <a:rPr lang="en-GB" sz="2400" dirty="0" smtClean="0"/>
              <a:t>D’ = disposable income included in the household survey,</a:t>
            </a:r>
          </a:p>
          <a:p>
            <a:pPr>
              <a:buNone/>
            </a:pPr>
            <a:r>
              <a:rPr lang="en-GB" sz="2400" dirty="0" smtClean="0"/>
              <a:t>W’ = expenses included in the household budget</a:t>
            </a:r>
          </a:p>
          <a:p>
            <a:pPr>
              <a:buNone/>
            </a:pPr>
            <a:r>
              <a:rPr lang="el-GR" sz="2400" dirty="0" smtClean="0"/>
              <a:t>Δ</a:t>
            </a:r>
            <a:r>
              <a:rPr lang="en-GB" sz="2400" dirty="0" smtClean="0"/>
              <a:t>O = increase in household savings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2800" dirty="0" smtClean="0"/>
              <a:t>The increase in household savings</a:t>
            </a:r>
            <a:endParaRPr lang="pl-PL" sz="2800" dirty="0"/>
          </a:p>
        </p:txBody>
      </p:sp>
      <p:sp>
        <p:nvSpPr>
          <p:cNvPr id="3" name="Symbol zastępczy zawartości 2"/>
          <p:cNvSpPr>
            <a:spLocks noGrp="1"/>
          </p:cNvSpPr>
          <p:nvPr>
            <p:ph idx="1"/>
          </p:nvPr>
        </p:nvSpPr>
        <p:spPr/>
        <p:txBody>
          <a:bodyPr>
            <a:normAutofit lnSpcReduction="10000"/>
          </a:bodyPr>
          <a:lstStyle/>
          <a:p>
            <a:pPr marL="0" indent="0">
              <a:buNone/>
            </a:pPr>
            <a:r>
              <a:rPr lang="en-GB" sz="2400" b="1" dirty="0" smtClean="0"/>
              <a:t>The increase in savings </a:t>
            </a:r>
            <a:r>
              <a:rPr lang="en-GB" sz="2400" dirty="0" smtClean="0"/>
              <a:t>as a result of the GDP distribution is the same residual category in both accounts, but the monetary amount of household savings determined on the basis of the examination of their budgets is usually much lower for a number of methodological and practical reasons.</a:t>
            </a:r>
          </a:p>
          <a:p>
            <a:endParaRPr lang="en-GB" sz="2400" dirty="0" smtClean="0"/>
          </a:p>
          <a:p>
            <a:pPr>
              <a:buNone/>
            </a:pPr>
            <a:r>
              <a:rPr lang="en-GB" sz="2400" dirty="0" smtClean="0"/>
              <a:t>The main reasons for the differences are:</a:t>
            </a:r>
          </a:p>
          <a:p>
            <a:r>
              <a:rPr lang="en-GB" sz="2400" dirty="0" smtClean="0"/>
              <a:t>differences in the subject range of the information collected,</a:t>
            </a:r>
            <a:br>
              <a:rPr lang="en-GB" sz="2400" dirty="0" smtClean="0"/>
            </a:br>
            <a:r>
              <a:rPr lang="en-GB" sz="2400" dirty="0" smtClean="0"/>
              <a:t> </a:t>
            </a:r>
            <a:r>
              <a:rPr lang="pl-PL" sz="2400" dirty="0" err="1" smtClean="0"/>
              <a:t>e.g</a:t>
            </a:r>
            <a:r>
              <a:rPr lang="pl-PL" sz="2400" dirty="0" smtClean="0"/>
              <a:t>. </a:t>
            </a:r>
            <a:r>
              <a:rPr lang="en-GB" sz="2400" dirty="0" smtClean="0"/>
              <a:t>considering gifts in </a:t>
            </a:r>
            <a:r>
              <a:rPr lang="pl-PL" sz="2400" dirty="0" err="1" smtClean="0"/>
              <a:t>hbs</a:t>
            </a:r>
            <a:r>
              <a:rPr lang="en-GB" sz="2400" dirty="0" smtClean="0"/>
              <a:t> causes D '&gt; D,</a:t>
            </a:r>
          </a:p>
          <a:p>
            <a:r>
              <a:rPr lang="pl-PL" sz="2400" dirty="0" err="1" smtClean="0"/>
              <a:t>hbs</a:t>
            </a:r>
            <a:r>
              <a:rPr lang="en-GB" sz="2400" dirty="0" smtClean="0"/>
              <a:t> does not take into account all social transfers, for example, subsidies for medicines funded from the state budget causes that S &lt;B.</a:t>
            </a:r>
          </a:p>
          <a:p>
            <a:pPr marL="0" indent="0">
              <a:buNone/>
            </a:pPr>
            <a:endParaRPr lang="en-GB" sz="2400" b="1" dirty="0" smtClean="0"/>
          </a:p>
        </p:txBody>
      </p:sp>
    </p:spTree>
    <p:extLst>
      <p:ext uri="{BB962C8B-B14F-4D97-AF65-F5344CB8AC3E}">
        <p14:creationId xmlns:p14="http://schemas.microsoft.com/office/powerpoint/2010/main" val="534682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1003</Words>
  <Application>Microsoft Office PowerPoint</Application>
  <PresentationFormat>Pokaz na ekranie (4:3)</PresentationFormat>
  <Paragraphs>73</Paragraphs>
  <Slides>15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15</vt:i4>
      </vt:variant>
    </vt:vector>
  </HeadingPairs>
  <TitlesOfParts>
    <vt:vector size="18" baseType="lpstr">
      <vt:lpstr>Arial</vt:lpstr>
      <vt:lpstr>Calibri</vt:lpstr>
      <vt:lpstr>Motyw pakietu Office</vt:lpstr>
      <vt:lpstr>Modernization of the household budget survey in Poland, Latvia, Lithuania and Moldova</vt:lpstr>
      <vt:lpstr>Premises for modernization</vt:lpstr>
      <vt:lpstr>World Bank Project (1994 – 1997)</vt:lpstr>
      <vt:lpstr>Economic basis of the household budget</vt:lpstr>
      <vt:lpstr>Macroeconomic calculus of total household income</vt:lpstr>
      <vt:lpstr>Macroeconomic calculus of total household income</vt:lpstr>
      <vt:lpstr>Microeconomic calculus of disposable income of household</vt:lpstr>
      <vt:lpstr>Microeconomic calculus of disposable household income</vt:lpstr>
      <vt:lpstr>The increase in household savings</vt:lpstr>
      <vt:lpstr>Income – sensitive variable</vt:lpstr>
      <vt:lpstr>Household income and expenditure</vt:lpstr>
      <vt:lpstr>EUROSTAT recommendations</vt:lpstr>
      <vt:lpstr>Comparising the results of household budget surveys with the results of national accounts  (Mikołaj Haponiuk,  Phd -  dissertation)</vt:lpstr>
      <vt:lpstr>The need to improve methods of household income survey</vt:lpstr>
      <vt:lpstr>The basic scope of analyses of living conditions of the population on the basis of household budgets</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Modernizacja badań budżetów  gospodarstw domowych w Polsce,  na Łotwie, Litwie i w Mołdawii</dc:title>
  <dc:creator>Your User Name</dc:creator>
  <cp:lastModifiedBy>Koszela Alicja</cp:lastModifiedBy>
  <cp:revision>84</cp:revision>
  <dcterms:created xsi:type="dcterms:W3CDTF">2018-06-14T12:55:15Z</dcterms:created>
  <dcterms:modified xsi:type="dcterms:W3CDTF">2018-07-20T08:00:55Z</dcterms:modified>
</cp:coreProperties>
</file>