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97" r:id="rId5"/>
  </p:sldMasterIdLst>
  <p:notesMasterIdLst>
    <p:notesMasterId r:id="rId44"/>
  </p:notesMasterIdLst>
  <p:handoutMasterIdLst>
    <p:handoutMasterId r:id="rId45"/>
  </p:handoutMasterIdLst>
  <p:sldIdLst>
    <p:sldId id="256" r:id="rId6"/>
    <p:sldId id="281" r:id="rId7"/>
    <p:sldId id="323" r:id="rId8"/>
    <p:sldId id="324" r:id="rId9"/>
    <p:sldId id="336" r:id="rId10"/>
    <p:sldId id="325" r:id="rId11"/>
    <p:sldId id="326" r:id="rId12"/>
    <p:sldId id="289" r:id="rId13"/>
    <p:sldId id="283" r:id="rId14"/>
    <p:sldId id="330" r:id="rId15"/>
    <p:sldId id="339" r:id="rId16"/>
    <p:sldId id="298" r:id="rId17"/>
    <p:sldId id="328" r:id="rId18"/>
    <p:sldId id="294" r:id="rId19"/>
    <p:sldId id="321" r:id="rId20"/>
    <p:sldId id="340" r:id="rId21"/>
    <p:sldId id="322" r:id="rId22"/>
    <p:sldId id="333" r:id="rId23"/>
    <p:sldId id="300" r:id="rId24"/>
    <p:sldId id="319" r:id="rId25"/>
    <p:sldId id="293" r:id="rId26"/>
    <p:sldId id="304" r:id="rId27"/>
    <p:sldId id="338" r:id="rId28"/>
    <p:sldId id="284" r:id="rId29"/>
    <p:sldId id="295" r:id="rId30"/>
    <p:sldId id="296" r:id="rId31"/>
    <p:sldId id="313" r:id="rId32"/>
    <p:sldId id="287" r:id="rId33"/>
    <p:sldId id="337" r:id="rId34"/>
    <p:sldId id="331" r:id="rId35"/>
    <p:sldId id="327" r:id="rId36"/>
    <p:sldId id="292" r:id="rId37"/>
    <p:sldId id="341" r:id="rId38"/>
    <p:sldId id="297" r:id="rId39"/>
    <p:sldId id="307" r:id="rId40"/>
    <p:sldId id="342" r:id="rId41"/>
    <p:sldId id="335" r:id="rId42"/>
    <p:sldId id="311" r:id="rId43"/>
  </p:sldIdLst>
  <p:sldSz cx="12192000" cy="6858000"/>
  <p:notesSz cx="6819900" cy="99187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468" userDrawn="1">
          <p15:clr>
            <a:srgbClr val="A4A3A4"/>
          </p15:clr>
        </p15:guide>
        <p15:guide id="3" pos="212" userDrawn="1">
          <p15:clr>
            <a:srgbClr val="A4A3A4"/>
          </p15:clr>
        </p15:guide>
        <p15:guide id="4" orient="horz" pos="119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C34"/>
    <a:srgbClr val="16307A"/>
    <a:srgbClr val="2C2276"/>
    <a:srgbClr val="001377"/>
    <a:srgbClr val="E2E2E2"/>
    <a:srgbClr val="203188"/>
    <a:srgbClr val="264796"/>
    <a:srgbClr val="352F68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7445" autoAdjust="0"/>
  </p:normalViewPr>
  <p:slideViewPr>
    <p:cSldViewPr>
      <p:cViewPr varScale="1">
        <p:scale>
          <a:sx n="90" d="100"/>
          <a:sy n="90" d="100"/>
        </p:scale>
        <p:origin x="1392" y="84"/>
      </p:cViewPr>
      <p:guideLst>
        <p:guide orient="horz" pos="2160"/>
        <p:guide pos="7468"/>
        <p:guide pos="212"/>
        <p:guide orient="horz" pos="119"/>
        <p:guide orient="horz" pos="4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5232"/>
    </p:cViewPr>
  </p:sorterViewPr>
  <p:notesViewPr>
    <p:cSldViewPr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odbiorców</c:v>
                </c:pt>
              </c:strCache>
            </c:strRef>
          </c:tx>
          <c:dPt>
            <c:idx val="0"/>
            <c:bubble3D val="0"/>
            <c:spPr>
              <a:solidFill>
                <a:srgbClr val="B2CC3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16307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5.5127225689953034E-3"/>
                  <c:y val="1.64062489907573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305376381425304"/>
                      <c:h val="0.1082812433389983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Administracja</c:v>
                </c:pt>
                <c:pt idx="1">
                  <c:v>Nauka</c:v>
                </c:pt>
                <c:pt idx="2">
                  <c:v>Społeczeństwo</c:v>
                </c:pt>
                <c:pt idx="3">
                  <c:v>Instytucje finansowe</c:v>
                </c:pt>
                <c:pt idx="4">
                  <c:v>Pozostali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0.44</c:v>
                </c:pt>
                <c:pt idx="1">
                  <c:v>0.28000000000000003</c:v>
                </c:pt>
                <c:pt idx="2">
                  <c:v>0.11</c:v>
                </c:pt>
                <c:pt idx="3">
                  <c:v>0.06</c:v>
                </c:pt>
                <c:pt idx="4">
                  <c:v>0.11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86DFF-D76C-4AB9-BF25-1DAE7199B240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E55B421D-6E7E-429D-B1CA-D72C2FA71462}">
      <dgm:prSet phldrT="[Teks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pl-PL" sz="1100" dirty="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EBB51A35-E4AA-4CDD-BED1-18EA54736CF1}" type="parTrans" cxnId="{980ECC5C-05E5-4068-A736-18DF14106727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8028130B-9A11-49A2-BC51-7C910FB98DFD}" type="sibTrans" cxnId="{980ECC5C-05E5-4068-A736-18DF14106727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95BCF241-77CF-4883-99B7-7E9F25A2E970}">
      <dgm:prSet phldrT="[Tekst]" custT="1"/>
      <dgm:spPr>
        <a:solidFill>
          <a:srgbClr val="00B0F0"/>
        </a:solidFill>
      </dgm:spPr>
      <dgm:t>
        <a:bodyPr/>
        <a:lstStyle/>
        <a:p>
          <a:r>
            <a:rPr lang="pl-PL" sz="1100" b="1" dirty="0" smtClean="0">
              <a:latin typeface="Fira Sans" panose="020B0503050000020004" pitchFamily="34" charset="0"/>
              <a:ea typeface="Fira Sans" panose="020B0503050000020004" pitchFamily="34" charset="0"/>
            </a:rPr>
            <a:t>POLSKA AKADEMIA NAUK</a:t>
          </a:r>
          <a:endParaRPr lang="pl-PL" sz="1100" b="1" dirty="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973ADD33-BE67-43C2-BA26-E5B9CEA6A2E1}" type="parTrans" cxnId="{22644482-8AD6-40F3-B79E-5CFA2A585495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D118AC56-5956-4B01-BD0D-6F740D59452C}" type="sibTrans" cxnId="{22644482-8AD6-40F3-B79E-5CFA2A585495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B7AEE688-D449-440B-AE92-5BEC3DA494A1}">
      <dgm:prSet phldrT="[Teks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pl-PL" sz="1100" b="1" dirty="0" smtClean="0">
              <a:latin typeface="Fira Sans" panose="020B0503050000020004" pitchFamily="34" charset="0"/>
              <a:ea typeface="Fira Sans" panose="020B0503050000020004" pitchFamily="34" charset="0"/>
            </a:rPr>
            <a:t>ORGANIZACJE SPOŁECZNE</a:t>
          </a:r>
          <a:endParaRPr lang="pl-PL" sz="1100" b="1" dirty="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E9555DB4-7250-405E-B128-E7500E51E6A4}" type="parTrans" cxnId="{77D42A29-2D6D-441C-81E4-6795A1A328C5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AE359181-0D4B-4F47-BCFF-BE50A04ED8D5}" type="sibTrans" cxnId="{77D42A29-2D6D-441C-81E4-6795A1A328C5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D6E61A71-46EF-40E4-B704-1AE18F034C35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100" b="1" dirty="0" smtClean="0">
              <a:latin typeface="Fira Sans" panose="020B0503050000020004" pitchFamily="34" charset="0"/>
              <a:ea typeface="Fira Sans" panose="020B0503050000020004" pitchFamily="34" charset="0"/>
            </a:rPr>
            <a:t>URZĘDY CENTRALNE</a:t>
          </a:r>
          <a:endParaRPr lang="pl-PL" sz="1100" b="1" dirty="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0A1B9E00-B5B7-45DE-8C38-AEFD9BF89556}" type="parTrans" cxnId="{0788A51E-1E89-455B-AC2B-27150F209D03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264D58DD-57A0-4C34-AAAD-0FD6D0203B6A}" type="sibTrans" cxnId="{0788A51E-1E89-455B-AC2B-27150F209D03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6CDCCB72-67E8-464F-8DF6-11559D49EE53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1100" b="1" dirty="0" smtClean="0">
              <a:latin typeface="Fira Sans" panose="020B0503050000020004" pitchFamily="34" charset="0"/>
              <a:ea typeface="Fira Sans" panose="020B0503050000020004" pitchFamily="34" charset="0"/>
            </a:rPr>
            <a:t>UCZELNIE WYŻSZE</a:t>
          </a:r>
          <a:endParaRPr lang="pl-PL" sz="1100" b="1" dirty="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B40D7C9E-D32A-4D4B-89FC-23624C11A29F}" type="parTrans" cxnId="{6D0DC541-FA29-4433-AA0A-82837492643D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0FB34543-5AD8-402D-9532-49E28A9D2627}" type="sibTrans" cxnId="{6D0DC541-FA29-4433-AA0A-82837492643D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CF9D07FB-E86C-46DC-BA4B-DA71FBC57491}">
      <dgm:prSet custT="1"/>
      <dgm:spPr/>
      <dgm:t>
        <a:bodyPr/>
        <a:lstStyle/>
        <a:p>
          <a:r>
            <a:rPr lang="pl-PL" sz="1100" dirty="0">
              <a:latin typeface="Fira Sans" panose="020B0503050000020004" pitchFamily="34" charset="0"/>
              <a:ea typeface="Fira Sans" panose="020B0503050000020004" pitchFamily="34" charset="0"/>
            </a:rPr>
            <a:t>Komitet Przestrzennego Zagospodarowania Kraju</a:t>
          </a:r>
        </a:p>
      </dgm:t>
    </dgm:pt>
    <dgm:pt modelId="{EA48F6E3-FD44-46AB-B841-B1DC11AA4A52}" type="parTrans" cxnId="{DD1DDA1A-900D-4A1B-8104-B63AD9299132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090BE275-F2A9-44BB-86D2-24F6BC65F4B0}" type="sibTrans" cxnId="{DD1DDA1A-900D-4A1B-8104-B63AD9299132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32776D91-CAC8-4487-8732-554D96DBD9F7}">
      <dgm:prSet custT="1"/>
      <dgm:spPr/>
      <dgm:t>
        <a:bodyPr/>
        <a:lstStyle/>
        <a:p>
          <a:r>
            <a:rPr lang="pl-PL" sz="1100" dirty="0">
              <a:latin typeface="Fira Sans" panose="020B0503050000020004" pitchFamily="34" charset="0"/>
              <a:ea typeface="Fira Sans" panose="020B0503050000020004" pitchFamily="34" charset="0"/>
            </a:rPr>
            <a:t>Komitet Nauk Geograficznych</a:t>
          </a:r>
        </a:p>
      </dgm:t>
    </dgm:pt>
    <dgm:pt modelId="{36C4DFE3-3FA9-4DC8-9821-1B54DA0CC514}" type="parTrans" cxnId="{0194484F-87A3-4885-A712-C2480BE2F41E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F4CB95BB-C023-4D6F-A94B-6F1BCCFC16F6}" type="sibTrans" cxnId="{0194484F-87A3-4885-A712-C2480BE2F41E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A63893E4-1B0C-49F9-9E22-63B4D11A1D74}">
      <dgm:prSet custT="1"/>
      <dgm:spPr/>
      <dgm:t>
        <a:bodyPr/>
        <a:lstStyle/>
        <a:p>
          <a:r>
            <a:rPr lang="pl-PL" sz="1100" dirty="0">
              <a:latin typeface="Fira Sans" panose="020B0503050000020004" pitchFamily="34" charset="0"/>
              <a:ea typeface="Fira Sans" panose="020B0503050000020004" pitchFamily="34" charset="0"/>
            </a:rPr>
            <a:t>Szkoła Główna Handlowa</a:t>
          </a:r>
        </a:p>
      </dgm:t>
    </dgm:pt>
    <dgm:pt modelId="{B31E55FF-44B7-4FF2-A685-42557B6338E5}" type="parTrans" cxnId="{356F8268-B422-4CA4-A78A-F5A485510C82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AC667A6C-2AFA-4892-AD2E-8B34BAC22DBC}" type="sibTrans" cxnId="{356F8268-B422-4CA4-A78A-F5A485510C82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3B377C6D-2E78-4AD0-878C-F4B1B0AEEEAB}">
      <dgm:prSet custT="1"/>
      <dgm:spPr/>
      <dgm:t>
        <a:bodyPr/>
        <a:lstStyle/>
        <a:p>
          <a:r>
            <a:rPr lang="pl-PL" sz="1100" dirty="0">
              <a:latin typeface="Fira Sans" panose="020B0503050000020004" pitchFamily="34" charset="0"/>
              <a:ea typeface="Fira Sans" panose="020B0503050000020004" pitchFamily="34" charset="0"/>
            </a:rPr>
            <a:t>Uniwersytet Warszawski</a:t>
          </a:r>
        </a:p>
      </dgm:t>
    </dgm:pt>
    <dgm:pt modelId="{1432320E-821B-46C2-99E6-D12501929CF2}" type="parTrans" cxnId="{DC855D7A-0F04-42FE-94FA-76516E9DEFEF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16701AA5-0BF2-4689-AE98-DAB3B840AD93}" type="sibTrans" cxnId="{DC855D7A-0F04-42FE-94FA-76516E9DEFEF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4B26E031-2F3C-407F-8912-EE10B52A2B7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100" dirty="0">
              <a:latin typeface="Fira Sans" panose="020B0503050000020004" pitchFamily="34" charset="0"/>
              <a:ea typeface="Fira Sans" panose="020B0503050000020004" pitchFamily="34" charset="0"/>
            </a:rPr>
            <a:t>Uniwersytet Szczeciński</a:t>
          </a:r>
        </a:p>
      </dgm:t>
    </dgm:pt>
    <dgm:pt modelId="{4D98446F-1124-431F-A80D-5615059FE15F}" type="parTrans" cxnId="{1F195BE8-97BA-4AEA-B7A7-F151DDDCCBE5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8C2FB733-DF35-4BBD-AC42-87F6C5F459FF}" type="sibTrans" cxnId="{1F195BE8-97BA-4AEA-B7A7-F151DDDCCBE5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1C27C733-DFCC-41FA-BBF4-C4D8BC9EFCBB}">
      <dgm:prSet custT="1"/>
      <dgm:spPr/>
      <dgm:t>
        <a:bodyPr/>
        <a:lstStyle/>
        <a:p>
          <a:r>
            <a:rPr lang="pl-PL" sz="1100" dirty="0">
              <a:latin typeface="Fira Sans" panose="020B0503050000020004" pitchFamily="34" charset="0"/>
              <a:ea typeface="Fira Sans" panose="020B0503050000020004" pitchFamily="34" charset="0"/>
            </a:rPr>
            <a:t>Ministerstwo Inwestycji i Rozwoju</a:t>
          </a:r>
        </a:p>
      </dgm:t>
    </dgm:pt>
    <dgm:pt modelId="{49BAAB7E-A3E6-4627-BF4C-5161BB2255DB}" type="parTrans" cxnId="{77655B47-9928-4424-AF33-7BE43EA42D13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592AD269-048E-49C4-B33D-886451FBAE63}" type="sibTrans" cxnId="{77655B47-9928-4424-AF33-7BE43EA42D13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1AE27A18-6B71-4232-A9B3-BBEE853FBA0C}">
      <dgm:prSet custT="1"/>
      <dgm:spPr/>
      <dgm:t>
        <a:bodyPr/>
        <a:lstStyle/>
        <a:p>
          <a:pPr algn="ctr"/>
          <a:r>
            <a:rPr lang="pl-PL" sz="1100" dirty="0" smtClean="0">
              <a:latin typeface="Fira Sans" panose="020B0503050000020004" pitchFamily="34" charset="0"/>
              <a:ea typeface="Fira Sans" panose="020B0503050000020004" pitchFamily="34" charset="0"/>
            </a:rPr>
            <a:t>Ministerstwo </a:t>
          </a:r>
          <a:r>
            <a:rPr lang="pl-PL" sz="1100" dirty="0">
              <a:latin typeface="Fira Sans" panose="020B0503050000020004" pitchFamily="34" charset="0"/>
              <a:ea typeface="Fira Sans" panose="020B0503050000020004" pitchFamily="34" charset="0"/>
            </a:rPr>
            <a:t>Spraw Wewnętrznych i Administracji</a:t>
          </a:r>
        </a:p>
      </dgm:t>
    </dgm:pt>
    <dgm:pt modelId="{65BFA2AC-12C6-4E13-89F4-6330BDB27C43}" type="parTrans" cxnId="{A72DB01C-4AF7-456D-AA02-A0E1935EDC27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3F3E657B-5C34-4D64-B7E6-08BF1306BE16}" type="sibTrans" cxnId="{A72DB01C-4AF7-456D-AA02-A0E1935EDC27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D635AA34-FF1F-4159-8757-8A2EA6CEB61E}">
      <dgm:prSet custT="1"/>
      <dgm:spPr/>
      <dgm:t>
        <a:bodyPr/>
        <a:lstStyle/>
        <a:p>
          <a:pPr algn="ctr"/>
          <a:endParaRPr lang="pl-PL" sz="1100" dirty="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380E4C7D-B0BD-4CBA-AFF3-DB08ACA9D8E1}" type="parTrans" cxnId="{6AD0B95D-DF6D-46C3-8F19-E6DFA5AFA7E4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6F16604B-8821-4762-A56A-1E0AB1190248}" type="sibTrans" cxnId="{6AD0B95D-DF6D-46C3-8F19-E6DFA5AFA7E4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6E25480D-86F6-4EAA-9D15-9D5DF4CBE80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l-PL" sz="1100" b="1" dirty="0" smtClean="0">
              <a:latin typeface="Fira Sans" panose="020B0503050000020004" pitchFamily="34" charset="0"/>
              <a:ea typeface="Fira Sans" panose="020B0503050000020004" pitchFamily="34" charset="0"/>
            </a:rPr>
            <a:t>ORGANIZACJE SAMORZĄDOWE</a:t>
          </a:r>
          <a:endParaRPr lang="pl-PL" sz="1100" b="1" dirty="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60A6C8AB-5D8C-41D3-8187-D6FD611CC55C}" type="parTrans" cxnId="{0AD7FD97-9196-4635-BBF0-C8AB6F85DA7F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F4A2546D-E30C-4750-96E4-FD9F9C5009B1}" type="sibTrans" cxnId="{0AD7FD97-9196-4635-BBF0-C8AB6F85DA7F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9A987032-6EA1-4514-B62C-84DA1BE10E1D}">
      <dgm:prSet custT="1"/>
      <dgm:spPr/>
      <dgm:t>
        <a:bodyPr/>
        <a:lstStyle/>
        <a:p>
          <a:r>
            <a:rPr lang="pl-PL" sz="1100" dirty="0">
              <a:latin typeface="Fira Sans" panose="020B0503050000020004" pitchFamily="34" charset="0"/>
              <a:ea typeface="Fira Sans" panose="020B0503050000020004" pitchFamily="34" charset="0"/>
            </a:rPr>
            <a:t>Związek Miast Polskich</a:t>
          </a:r>
        </a:p>
      </dgm:t>
    </dgm:pt>
    <dgm:pt modelId="{BA014E15-562F-4898-9A4E-544EDCE6BD67}" type="parTrans" cxnId="{03E7684B-F32B-4A54-B02F-34F86694C7B3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83446A3D-76F1-480E-B9D6-8A66CA7F48F5}" type="sibTrans" cxnId="{03E7684B-F32B-4A54-B02F-34F86694C7B3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F94A8C9B-337D-4141-B8B3-AD0E1A0B0A8D}">
      <dgm:prSet custT="1"/>
      <dgm:spPr/>
      <dgm:t>
        <a:bodyPr/>
        <a:lstStyle/>
        <a:p>
          <a:r>
            <a:rPr lang="pl-PL" sz="1100" dirty="0">
              <a:latin typeface="Fira Sans" panose="020B0503050000020004" pitchFamily="34" charset="0"/>
              <a:ea typeface="Fira Sans" panose="020B0503050000020004" pitchFamily="34" charset="0"/>
            </a:rPr>
            <a:t>Związek Powiatów Polskich</a:t>
          </a:r>
        </a:p>
      </dgm:t>
    </dgm:pt>
    <dgm:pt modelId="{83836821-5C0C-4E47-99FA-F40EC0B33790}" type="parTrans" cxnId="{2E781865-0CB6-41EC-AF0F-D5A29BD72E16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865033CA-F1A2-49F3-8E37-47B87F337A18}" type="sibTrans" cxnId="{2E781865-0CB6-41EC-AF0F-D5A29BD72E16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CC55239D-C503-4F41-A009-794669F6C057}">
      <dgm:prSet custT="1"/>
      <dgm:spPr/>
      <dgm:t>
        <a:bodyPr/>
        <a:lstStyle/>
        <a:p>
          <a:r>
            <a:rPr lang="pl-PL" sz="1100" dirty="0">
              <a:latin typeface="Fira Sans" panose="020B0503050000020004" pitchFamily="34" charset="0"/>
              <a:ea typeface="Fira Sans" panose="020B0503050000020004" pitchFamily="34" charset="0"/>
            </a:rPr>
            <a:t>Śląski Związek Gmin i Powiatów</a:t>
          </a:r>
        </a:p>
      </dgm:t>
    </dgm:pt>
    <dgm:pt modelId="{F4D413CE-33F0-4305-B814-51108DFFD7FD}" type="parTrans" cxnId="{9BCF2DF0-F8A5-4945-AEAC-91C8B1D0E5F7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7FFE734A-7473-4504-AFF3-3E9E04C4AB46}" type="sibTrans" cxnId="{9BCF2DF0-F8A5-4945-AEAC-91C8B1D0E5F7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3CFD9A39-B937-4AB6-B7E4-10CC5C2E2A79}">
      <dgm:prSet custT="1"/>
      <dgm:spPr/>
      <dgm:t>
        <a:bodyPr/>
        <a:lstStyle/>
        <a:p>
          <a:r>
            <a:rPr lang="pl-PL" sz="1100" dirty="0" smtClean="0">
              <a:latin typeface="Fira Sans" panose="020B0503050000020004" pitchFamily="34" charset="0"/>
              <a:ea typeface="Fira Sans" panose="020B0503050000020004" pitchFamily="34" charset="0"/>
            </a:rPr>
            <a:t>Akademia Morska w Szczecinie</a:t>
          </a:r>
          <a:endParaRPr lang="pl-PL" sz="1100" dirty="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F5EAEDE8-5E65-4A47-A450-6D5F52A117AF}" type="parTrans" cxnId="{5E94DDF1-61AC-44FD-8D41-FB8705FA29D7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8DB02F96-7C56-4444-BE4D-C63A478CFCD0}" type="sibTrans" cxnId="{5E94DDF1-61AC-44FD-8D41-FB8705FA29D7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0617303A-2466-4DA9-8D6C-065D382031F9}">
      <dgm:prSet custT="1"/>
      <dgm:spPr/>
      <dgm:t>
        <a:bodyPr/>
        <a:lstStyle/>
        <a:p>
          <a:r>
            <a:rPr lang="pl-PL" sz="1100" dirty="0">
              <a:latin typeface="Fira Sans" panose="020B0503050000020004" pitchFamily="34" charset="0"/>
              <a:ea typeface="Fira Sans" panose="020B0503050000020004" pitchFamily="34" charset="0"/>
            </a:rPr>
            <a:t>Politechnika Krakowska</a:t>
          </a:r>
        </a:p>
      </dgm:t>
    </dgm:pt>
    <dgm:pt modelId="{373002A3-83A5-46F3-BE70-B3109FBEF81C}" type="parTrans" cxnId="{00CD236A-9B24-4D2D-828A-C7FA3CFFD78B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09FCE174-6F3E-42B4-A894-3142A8EE48BD}" type="sibTrans" cxnId="{00CD236A-9B24-4D2D-828A-C7FA3CFFD78B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024BFBAE-9548-4EB4-B2F0-9AFA8A287EC9}">
      <dgm:prSet custT="1"/>
      <dgm:spPr>
        <a:solidFill>
          <a:srgbClr val="92D050"/>
        </a:solidFill>
      </dgm:spPr>
      <dgm:t>
        <a:bodyPr/>
        <a:lstStyle/>
        <a:p>
          <a:r>
            <a:rPr lang="pl-PL" sz="1100" b="1" dirty="0" smtClean="0">
              <a:latin typeface="Fira Sans" panose="020B0503050000020004" pitchFamily="34" charset="0"/>
              <a:ea typeface="Fira Sans" panose="020B0503050000020004" pitchFamily="34" charset="0"/>
            </a:rPr>
            <a:t>ORGANIZACJE STATYSTYCZNE</a:t>
          </a:r>
          <a:endParaRPr lang="pl-PL" sz="1100" b="1" dirty="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6B946ECB-C17F-4026-A226-63489B9D4CE5}" type="parTrans" cxnId="{7201A76C-D8D2-449C-A8A5-7956A2E92535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8B831ABC-C200-42AE-A78E-34C01DDD9EC0}" type="sibTrans" cxnId="{7201A76C-D8D2-449C-A8A5-7956A2E92535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E898546E-F727-49E3-8867-AD4308219CDC}">
      <dgm:prSet custT="1"/>
      <dgm:spPr/>
      <dgm:t>
        <a:bodyPr/>
        <a:lstStyle/>
        <a:p>
          <a:r>
            <a:rPr lang="pl-PL" sz="1100" dirty="0" smtClean="0">
              <a:latin typeface="Fira Sans" panose="020B0503050000020004" pitchFamily="34" charset="0"/>
              <a:ea typeface="Fira Sans" panose="020B0503050000020004" pitchFamily="34" charset="0"/>
            </a:rPr>
            <a:t>Instytut </a:t>
          </a:r>
          <a:r>
            <a:rPr lang="pl-PL" sz="1100" dirty="0">
              <a:latin typeface="Fira Sans" panose="020B0503050000020004" pitchFamily="34" charset="0"/>
              <a:ea typeface="Fira Sans" panose="020B0503050000020004" pitchFamily="34" charset="0"/>
            </a:rPr>
            <a:t>Statystyki Kościoła Katolickiego</a:t>
          </a:r>
        </a:p>
      </dgm:t>
    </dgm:pt>
    <dgm:pt modelId="{DD92E9F7-9BA8-4DB1-8A30-838AC645F87A}" type="parTrans" cxnId="{2DCA704E-60A3-40C6-965A-0CAEEFB7065C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D9EB4CC0-FB6B-4F84-BDDD-D097A1A6D2F8}" type="sibTrans" cxnId="{2DCA704E-60A3-40C6-965A-0CAEEFB7065C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357D64FD-5E09-465E-BDF8-7950A9C5E302}">
      <dgm:prSet custT="1"/>
      <dgm:spPr/>
      <dgm:t>
        <a:bodyPr/>
        <a:lstStyle/>
        <a:p>
          <a:r>
            <a:rPr lang="pl-PL" sz="1100" dirty="0">
              <a:latin typeface="Fira Sans" panose="020B0503050000020004" pitchFamily="34" charset="0"/>
              <a:ea typeface="Fira Sans" panose="020B0503050000020004" pitchFamily="34" charset="0"/>
            </a:rPr>
            <a:t>Polskie Towarzystwo Statystyczne</a:t>
          </a:r>
        </a:p>
      </dgm:t>
    </dgm:pt>
    <dgm:pt modelId="{880BF356-CE28-4B57-8A9C-F0DA913040B8}" type="parTrans" cxnId="{CDC7661B-58FC-4880-B046-03928096D24E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FE5F4FDA-3891-411E-B400-A1D7B9BDD078}" type="sibTrans" cxnId="{CDC7661B-58FC-4880-B046-03928096D24E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A044410F-D285-4E8A-B0EA-CEAE6ADF739D}">
      <dgm:prSet custT="1"/>
      <dgm:spPr/>
      <dgm:t>
        <a:bodyPr/>
        <a:lstStyle/>
        <a:p>
          <a:r>
            <a:rPr lang="pl-PL" sz="1100" dirty="0">
              <a:latin typeface="Fira Sans" panose="020B0503050000020004" pitchFamily="34" charset="0"/>
              <a:ea typeface="Fira Sans" panose="020B0503050000020004" pitchFamily="34" charset="0"/>
            </a:rPr>
            <a:t>Instytut Rozwoju Wsi i Rolnictwa </a:t>
          </a:r>
        </a:p>
      </dgm:t>
    </dgm:pt>
    <dgm:pt modelId="{57ABFF09-0D81-4A74-BEC8-EAD4A35A314A}" type="parTrans" cxnId="{9A75DC4A-3C3C-4416-9B2E-CAB75F5418F1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02E30231-2275-48CE-8F13-6F40BC0EC5DA}" type="sibTrans" cxnId="{9A75DC4A-3C3C-4416-9B2E-CAB75F5418F1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E5F00B11-3FC0-40F0-A72E-A92F88DC9161}">
      <dgm:prSet custT="1"/>
      <dgm:spPr/>
      <dgm:t>
        <a:bodyPr/>
        <a:lstStyle/>
        <a:p>
          <a:r>
            <a:rPr lang="pl-PL" sz="1100" dirty="0">
              <a:latin typeface="Fira Sans" panose="020B0503050000020004" pitchFamily="34" charset="0"/>
              <a:ea typeface="Fira Sans" panose="020B0503050000020004" pitchFamily="34" charset="0"/>
            </a:rPr>
            <a:t>Ministerstwo Rodziny, Pracy i Polityki Społecznej </a:t>
          </a:r>
        </a:p>
      </dgm:t>
    </dgm:pt>
    <dgm:pt modelId="{919256B4-6CA7-4493-AF6E-69416282186C}" type="parTrans" cxnId="{79F0B018-B9E0-4E97-BD01-3DD29CE82330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4D6BDD03-C671-47DA-A7FE-BEC5622A6978}" type="sibTrans" cxnId="{79F0B018-B9E0-4E97-BD01-3DD29CE82330}">
      <dgm:prSet/>
      <dgm:spPr/>
      <dgm:t>
        <a:bodyPr/>
        <a:lstStyle/>
        <a:p>
          <a:endParaRPr lang="pl-PL" sz="1100">
            <a:latin typeface="Fira Sans" panose="020B0503050000020004" pitchFamily="34" charset="0"/>
            <a:ea typeface="Fira Sans" panose="020B0503050000020004" pitchFamily="34" charset="0"/>
          </a:endParaRPr>
        </a:p>
      </dgm:t>
    </dgm:pt>
    <dgm:pt modelId="{8E6E154C-5402-4B17-86FC-7B78A8DDD75A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l-PL" sz="1100" b="1" dirty="0" smtClean="0"/>
            <a:t>SAMORZĄD TERYTORIALNY</a:t>
          </a:r>
          <a:endParaRPr lang="pl-PL" sz="1100" b="1" dirty="0"/>
        </a:p>
      </dgm:t>
    </dgm:pt>
    <dgm:pt modelId="{ED74A579-C6FD-4146-B222-5B53D2552CF7}" type="sibTrans" cxnId="{F22F48BD-86F1-4D51-952D-03196ECCD757}">
      <dgm:prSet/>
      <dgm:spPr/>
      <dgm:t>
        <a:bodyPr/>
        <a:lstStyle/>
        <a:p>
          <a:endParaRPr lang="pl-PL" sz="1100"/>
        </a:p>
      </dgm:t>
    </dgm:pt>
    <dgm:pt modelId="{247D7C5F-4C28-476D-9A69-DB88CEC9F0FD}" type="parTrans" cxnId="{F22F48BD-86F1-4D51-952D-03196ECCD757}">
      <dgm:prSet/>
      <dgm:spPr/>
      <dgm:t>
        <a:bodyPr/>
        <a:lstStyle/>
        <a:p>
          <a:endParaRPr lang="pl-PL" sz="1100"/>
        </a:p>
      </dgm:t>
    </dgm:pt>
    <dgm:pt modelId="{BDDD6073-8A89-417B-A03C-541016648647}" type="pres">
      <dgm:prSet presAssocID="{1F386DFF-D76C-4AB9-BF25-1DAE7199B2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F28DE2DE-B412-4589-A1C1-D9FBE4880D4C}" type="pres">
      <dgm:prSet presAssocID="{E55B421D-6E7E-429D-B1CA-D72C2FA71462}" presName="textCenter" presStyleLbl="node1" presStyleIdx="0" presStyleCnt="24" custScaleX="178313" custScaleY="78999"/>
      <dgm:spPr/>
      <dgm:t>
        <a:bodyPr/>
        <a:lstStyle/>
        <a:p>
          <a:endParaRPr lang="pl-PL"/>
        </a:p>
      </dgm:t>
    </dgm:pt>
    <dgm:pt modelId="{563D19BB-7EB4-4F55-8456-C61A5290C681}" type="pres">
      <dgm:prSet presAssocID="{E55B421D-6E7E-429D-B1CA-D72C2FA71462}" presName="cycle_1" presStyleCnt="0"/>
      <dgm:spPr/>
    </dgm:pt>
    <dgm:pt modelId="{FF893C96-CC60-4CB0-9032-35496B8846D4}" type="pres">
      <dgm:prSet presAssocID="{95BCF241-77CF-4883-99B7-7E9F25A2E970}" presName="childCenter1" presStyleLbl="node1" presStyleIdx="1" presStyleCnt="24" custScaleX="319138" custScaleY="124484" custLinFactNeighborX="-9927" custLinFactNeighborY="60226"/>
      <dgm:spPr/>
      <dgm:t>
        <a:bodyPr/>
        <a:lstStyle/>
        <a:p>
          <a:endParaRPr lang="pl-PL"/>
        </a:p>
      </dgm:t>
    </dgm:pt>
    <dgm:pt modelId="{84C85F3D-E14A-48FA-99E7-14AF9F244B54}" type="pres">
      <dgm:prSet presAssocID="{EA48F6E3-FD44-46AB-B841-B1DC11AA4A52}" presName="Name141" presStyleLbl="parChTrans1D3" presStyleIdx="0" presStyleCnt="16"/>
      <dgm:spPr/>
      <dgm:t>
        <a:bodyPr/>
        <a:lstStyle/>
        <a:p>
          <a:endParaRPr lang="pl-PL"/>
        </a:p>
      </dgm:t>
    </dgm:pt>
    <dgm:pt modelId="{1995BB69-5297-453F-8E7F-5AC973945644}" type="pres">
      <dgm:prSet presAssocID="{CF9D07FB-E86C-46DC-BA4B-DA71FBC57491}" presName="text1" presStyleLbl="node1" presStyleIdx="2" presStyleCnt="24" custScaleX="363578" custScaleY="1562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091C3F-E5F7-46B9-A374-E456B690B055}" type="pres">
      <dgm:prSet presAssocID="{36C4DFE3-3FA9-4DC8-9821-1B54DA0CC514}" presName="Name141" presStyleLbl="parChTrans1D3" presStyleIdx="1" presStyleCnt="16"/>
      <dgm:spPr/>
      <dgm:t>
        <a:bodyPr/>
        <a:lstStyle/>
        <a:p>
          <a:endParaRPr lang="pl-PL"/>
        </a:p>
      </dgm:t>
    </dgm:pt>
    <dgm:pt modelId="{17D83867-87EA-4901-98C2-D765910D72D7}" type="pres">
      <dgm:prSet presAssocID="{32776D91-CAC8-4487-8732-554D96DBD9F7}" presName="text1" presStyleLbl="node1" presStyleIdx="3" presStyleCnt="24" custScaleX="289653" custRadScaleRad="106001" custRadScaleInc="-622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0D2B3B-5A0D-437F-98D7-00F5FAD2EA83}" type="pres">
      <dgm:prSet presAssocID="{57ABFF09-0D81-4A74-BEC8-EAD4A35A314A}" presName="Name141" presStyleLbl="parChTrans1D3" presStyleIdx="2" presStyleCnt="16"/>
      <dgm:spPr/>
      <dgm:t>
        <a:bodyPr/>
        <a:lstStyle/>
        <a:p>
          <a:endParaRPr lang="pl-PL"/>
        </a:p>
      </dgm:t>
    </dgm:pt>
    <dgm:pt modelId="{28AC3F60-50F3-4075-8340-16695C398AC3}" type="pres">
      <dgm:prSet presAssocID="{A044410F-D285-4E8A-B0EA-CEAE6ADF739D}" presName="text1" presStyleLbl="node1" presStyleIdx="4" presStyleCnt="24" custScaleX="308878" custRadScaleRad="158932" custRadScaleInc="5097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4AF96F-58E5-41AB-BB7B-F32863B22E04}" type="pres">
      <dgm:prSet presAssocID="{973ADD33-BE67-43C2-BA26-E5B9CEA6A2E1}" presName="Name144" presStyleLbl="parChTrans1D2" presStyleIdx="0" presStyleCnt="7"/>
      <dgm:spPr/>
      <dgm:t>
        <a:bodyPr/>
        <a:lstStyle/>
        <a:p>
          <a:endParaRPr lang="pl-PL"/>
        </a:p>
      </dgm:t>
    </dgm:pt>
    <dgm:pt modelId="{986E8091-EE71-44EE-8272-9815B162BB33}" type="pres">
      <dgm:prSet presAssocID="{E55B421D-6E7E-429D-B1CA-D72C2FA71462}" presName="cycle_2" presStyleCnt="0"/>
      <dgm:spPr/>
    </dgm:pt>
    <dgm:pt modelId="{B85CE594-E690-403F-991E-8DFEB6F2A6B5}" type="pres">
      <dgm:prSet presAssocID="{6CDCCB72-67E8-464F-8DF6-11559D49EE53}" presName="childCenter2" presStyleLbl="node1" presStyleIdx="5" presStyleCnt="24" custScaleX="370341" custLinFactNeighborX="-14312" custLinFactNeighborY="2863"/>
      <dgm:spPr/>
      <dgm:t>
        <a:bodyPr/>
        <a:lstStyle/>
        <a:p>
          <a:endParaRPr lang="pl-PL"/>
        </a:p>
      </dgm:t>
    </dgm:pt>
    <dgm:pt modelId="{3738A3E1-409C-4E70-8C3D-09596C43DBD9}" type="pres">
      <dgm:prSet presAssocID="{B31E55FF-44B7-4FF2-A685-42557B6338E5}" presName="Name218" presStyleLbl="parChTrans1D3" presStyleIdx="3" presStyleCnt="16"/>
      <dgm:spPr/>
      <dgm:t>
        <a:bodyPr/>
        <a:lstStyle/>
        <a:p>
          <a:endParaRPr lang="pl-PL"/>
        </a:p>
      </dgm:t>
    </dgm:pt>
    <dgm:pt modelId="{268500B2-1E39-44D8-BA7A-FB11B62E50D9}" type="pres">
      <dgm:prSet presAssocID="{A63893E4-1B0C-49F9-9E22-63B4D11A1D74}" presName="text2" presStyleLbl="node1" presStyleIdx="6" presStyleCnt="24" custScaleX="286073" custRadScaleRad="208178" custRadScaleInc="142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C18F6A-61C9-4F72-91B5-B466670F74F1}" type="pres">
      <dgm:prSet presAssocID="{1432320E-821B-46C2-99E6-D12501929CF2}" presName="Name218" presStyleLbl="parChTrans1D3" presStyleIdx="4" presStyleCnt="16"/>
      <dgm:spPr/>
      <dgm:t>
        <a:bodyPr/>
        <a:lstStyle/>
        <a:p>
          <a:endParaRPr lang="pl-PL"/>
        </a:p>
      </dgm:t>
    </dgm:pt>
    <dgm:pt modelId="{AAAEA6F0-C025-4D0A-9870-6B3CF4D1E79A}" type="pres">
      <dgm:prSet presAssocID="{3B377C6D-2E78-4AD0-878C-F4B1B0AEEEAB}" presName="text2" presStyleLbl="node1" presStyleIdx="7" presStyleCnt="24" custScaleX="284194" custRadScaleRad="286131" custRadScaleInc="-530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92C5EF-D78E-45E1-AB7A-0207AE92563C}" type="pres">
      <dgm:prSet presAssocID="{4D98446F-1124-431F-A80D-5615059FE15F}" presName="Name218" presStyleLbl="parChTrans1D3" presStyleIdx="5" presStyleCnt="16"/>
      <dgm:spPr/>
      <dgm:t>
        <a:bodyPr/>
        <a:lstStyle/>
        <a:p>
          <a:endParaRPr lang="pl-PL"/>
        </a:p>
      </dgm:t>
    </dgm:pt>
    <dgm:pt modelId="{F8A9D577-BE86-41E5-9424-158CCC50CDFE}" type="pres">
      <dgm:prSet presAssocID="{4B26E031-2F3C-407F-8912-EE10B52A2B72}" presName="text2" presStyleLbl="node1" presStyleIdx="8" presStyleCnt="24" custScaleX="310458" custRadScaleRad="224700" custRadScaleInc="-1271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9A918A-3EAF-43BB-BB3A-0DDCA3955817}" type="pres">
      <dgm:prSet presAssocID="{F5EAEDE8-5E65-4A47-A450-6D5F52A117AF}" presName="Name218" presStyleLbl="parChTrans1D3" presStyleIdx="6" presStyleCnt="16"/>
      <dgm:spPr/>
      <dgm:t>
        <a:bodyPr/>
        <a:lstStyle/>
        <a:p>
          <a:endParaRPr lang="pl-PL"/>
        </a:p>
      </dgm:t>
    </dgm:pt>
    <dgm:pt modelId="{64EE26B0-330F-4D4B-BE5D-C271F580024B}" type="pres">
      <dgm:prSet presAssocID="{3CFD9A39-B937-4AB6-B7E4-10CC5C2E2A79}" presName="text2" presStyleLbl="node1" presStyleIdx="9" presStyleCnt="24" custScaleX="329082" custRadScaleRad="130405" custRadScaleInc="-1297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2F2E0C-6B67-4F7C-BAA9-1337BC489DBA}" type="pres">
      <dgm:prSet presAssocID="{373002A3-83A5-46F3-BE70-B3109FBEF81C}" presName="Name218" presStyleLbl="parChTrans1D3" presStyleIdx="7" presStyleCnt="16"/>
      <dgm:spPr/>
      <dgm:t>
        <a:bodyPr/>
        <a:lstStyle/>
        <a:p>
          <a:endParaRPr lang="pl-PL"/>
        </a:p>
      </dgm:t>
    </dgm:pt>
    <dgm:pt modelId="{227F1EE6-1286-4DEC-8D01-BDC43CAABEDD}" type="pres">
      <dgm:prSet presAssocID="{0617303A-2466-4DA9-8D6C-065D382031F9}" presName="text2" presStyleLbl="node1" presStyleIdx="10" presStyleCnt="24" custScaleX="313254" custScaleY="96432" custRadScaleRad="237570" custRadScaleInc="41756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A8B24F-C757-483A-ACA5-D34B1028A08B}" type="pres">
      <dgm:prSet presAssocID="{B40D7C9E-D32A-4D4B-89FC-23624C11A29F}" presName="Name221" presStyleLbl="parChTrans1D2" presStyleIdx="1" presStyleCnt="7"/>
      <dgm:spPr/>
      <dgm:t>
        <a:bodyPr/>
        <a:lstStyle/>
        <a:p>
          <a:endParaRPr lang="pl-PL"/>
        </a:p>
      </dgm:t>
    </dgm:pt>
    <dgm:pt modelId="{4A809ED8-DB18-429C-8C34-24D7091139BC}" type="pres">
      <dgm:prSet presAssocID="{E55B421D-6E7E-429D-B1CA-D72C2FA71462}" presName="cycle_3" presStyleCnt="0"/>
      <dgm:spPr/>
    </dgm:pt>
    <dgm:pt modelId="{4A1CBF69-835B-4F23-992C-F943E74FC68F}" type="pres">
      <dgm:prSet presAssocID="{B7AEE688-D449-440B-AE92-5BEC3DA494A1}" presName="childCenter3" presStyleLbl="node1" presStyleIdx="11" presStyleCnt="24" custScaleX="223920" custScaleY="63998" custLinFactNeighborX="4383" custLinFactNeighborY="-8416"/>
      <dgm:spPr/>
      <dgm:t>
        <a:bodyPr/>
        <a:lstStyle/>
        <a:p>
          <a:endParaRPr lang="pl-PL"/>
        </a:p>
      </dgm:t>
    </dgm:pt>
    <dgm:pt modelId="{E9CA2005-B7FA-4A76-A1A7-4F94ADA12685}" type="pres">
      <dgm:prSet presAssocID="{E9555DB4-7250-405E-B128-E7500E51E6A4}" presName="Name288" presStyleLbl="parChTrans1D2" presStyleIdx="2" presStyleCnt="7"/>
      <dgm:spPr/>
      <dgm:t>
        <a:bodyPr/>
        <a:lstStyle/>
        <a:p>
          <a:endParaRPr lang="pl-PL"/>
        </a:p>
      </dgm:t>
    </dgm:pt>
    <dgm:pt modelId="{9F37A37D-C619-40E2-B860-4E1FBFD5B231}" type="pres">
      <dgm:prSet presAssocID="{E55B421D-6E7E-429D-B1CA-D72C2FA71462}" presName="cycle_4" presStyleCnt="0"/>
      <dgm:spPr/>
    </dgm:pt>
    <dgm:pt modelId="{EF9BB4F6-C222-44A1-9747-D464D1C9FEE4}" type="pres">
      <dgm:prSet presAssocID="{D6E61A71-46EF-40E4-B704-1AE18F034C35}" presName="childCenter4" presStyleLbl="node1" presStyleIdx="12" presStyleCnt="24" custScaleX="252482" custScaleY="116501" custLinFactX="19652" custLinFactNeighborX="100000" custLinFactNeighborY="-66676"/>
      <dgm:spPr/>
      <dgm:t>
        <a:bodyPr/>
        <a:lstStyle/>
        <a:p>
          <a:endParaRPr lang="pl-PL"/>
        </a:p>
      </dgm:t>
    </dgm:pt>
    <dgm:pt modelId="{E8111382-FDD2-468E-9450-CF6BD9E4501C}" type="pres">
      <dgm:prSet presAssocID="{49BAAB7E-A3E6-4627-BF4C-5161BB2255DB}" presName="Name342" presStyleLbl="parChTrans1D3" presStyleIdx="8" presStyleCnt="16"/>
      <dgm:spPr/>
      <dgm:t>
        <a:bodyPr/>
        <a:lstStyle/>
        <a:p>
          <a:endParaRPr lang="pl-PL"/>
        </a:p>
      </dgm:t>
    </dgm:pt>
    <dgm:pt modelId="{A61B348B-FCE1-4417-A6BF-78F72ACA7640}" type="pres">
      <dgm:prSet presAssocID="{1C27C733-DFCC-41FA-BBF4-C4D8BC9EFCBB}" presName="text4" presStyleLbl="node1" presStyleIdx="13" presStyleCnt="24" custScaleX="314059" custRadScaleRad="149915" custRadScaleInc="-491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3D9694-8468-44EC-A068-77EE1A691BDC}" type="pres">
      <dgm:prSet presAssocID="{65BFA2AC-12C6-4E13-89F4-6330BDB27C43}" presName="Name342" presStyleLbl="parChTrans1D3" presStyleIdx="9" presStyleCnt="16"/>
      <dgm:spPr/>
      <dgm:t>
        <a:bodyPr/>
        <a:lstStyle/>
        <a:p>
          <a:endParaRPr lang="pl-PL"/>
        </a:p>
      </dgm:t>
    </dgm:pt>
    <dgm:pt modelId="{A828449A-8B68-43A6-8BCF-C83CF90C5CC7}" type="pres">
      <dgm:prSet presAssocID="{1AE27A18-6B71-4232-A9B3-BBEE853FBA0C}" presName="text4" presStyleLbl="node1" presStyleIdx="14" presStyleCnt="24" custScaleX="353817" custScaleY="115125" custRadScaleRad="37051" custRadScaleInc="-2643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BC6782-A423-4823-8B5D-BBC8FC411705}" type="pres">
      <dgm:prSet presAssocID="{919256B4-6CA7-4493-AF6E-69416282186C}" presName="Name342" presStyleLbl="parChTrans1D3" presStyleIdx="10" presStyleCnt="16"/>
      <dgm:spPr/>
      <dgm:t>
        <a:bodyPr/>
        <a:lstStyle/>
        <a:p>
          <a:endParaRPr lang="pl-PL"/>
        </a:p>
      </dgm:t>
    </dgm:pt>
    <dgm:pt modelId="{5A511765-8C05-4C0D-9712-42DBEC269AC1}" type="pres">
      <dgm:prSet presAssocID="{E5F00B11-3FC0-40F0-A72E-A92F88DC9161}" presName="text4" presStyleLbl="node1" presStyleIdx="15" presStyleCnt="24" custScaleX="347147" custScaleY="139585" custRadScaleRad="321232" custRadScaleInc="-2438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90B184-7EE4-417A-9255-958873E74FC6}" type="pres">
      <dgm:prSet presAssocID="{0A1B9E00-B5B7-45DE-8C38-AEFD9BF89556}" presName="Name345" presStyleLbl="parChTrans1D2" presStyleIdx="3" presStyleCnt="7"/>
      <dgm:spPr/>
      <dgm:t>
        <a:bodyPr/>
        <a:lstStyle/>
        <a:p>
          <a:endParaRPr lang="pl-PL"/>
        </a:p>
      </dgm:t>
    </dgm:pt>
    <dgm:pt modelId="{A0D234B1-F0FD-407D-A1AC-1C13BFF6616A}" type="pres">
      <dgm:prSet presAssocID="{E55B421D-6E7E-429D-B1CA-D72C2FA71462}" presName="cycle_5" presStyleCnt="0"/>
      <dgm:spPr/>
    </dgm:pt>
    <dgm:pt modelId="{18916428-507E-46EC-9F95-7C680B238160}" type="pres">
      <dgm:prSet presAssocID="{6E25480D-86F6-4EAA-9D15-9D5DF4CBE801}" presName="childCenter5" presStyleLbl="node1" presStyleIdx="16" presStyleCnt="24" custScaleX="294328" custLinFactNeighborX="-27171" custLinFactNeighborY="-72681"/>
      <dgm:spPr/>
      <dgm:t>
        <a:bodyPr/>
        <a:lstStyle/>
        <a:p>
          <a:endParaRPr lang="pl-PL"/>
        </a:p>
      </dgm:t>
    </dgm:pt>
    <dgm:pt modelId="{D96E0D4B-E2CA-4A82-ADC4-066D15DD6A28}" type="pres">
      <dgm:prSet presAssocID="{BA014E15-562F-4898-9A4E-544EDCE6BD67}" presName="Name389" presStyleLbl="parChTrans1D3" presStyleIdx="11" presStyleCnt="16"/>
      <dgm:spPr/>
      <dgm:t>
        <a:bodyPr/>
        <a:lstStyle/>
        <a:p>
          <a:endParaRPr lang="pl-PL"/>
        </a:p>
      </dgm:t>
    </dgm:pt>
    <dgm:pt modelId="{7AC11F3D-06B7-4109-9DCD-21586B9B3470}" type="pres">
      <dgm:prSet presAssocID="{9A987032-6EA1-4514-B62C-84DA1BE10E1D}" presName="text5" presStyleLbl="node1" presStyleIdx="17" presStyleCnt="24" custScaleX="279217" custRadScaleRad="345269" custRadScaleInc="-11798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6D49AA-1CDE-41D8-BE33-4F0C3EE2B88D}" type="pres">
      <dgm:prSet presAssocID="{83836821-5C0C-4E47-99FA-F40EC0B33790}" presName="Name389" presStyleLbl="parChTrans1D3" presStyleIdx="12" presStyleCnt="16"/>
      <dgm:spPr/>
      <dgm:t>
        <a:bodyPr/>
        <a:lstStyle/>
        <a:p>
          <a:endParaRPr lang="pl-PL"/>
        </a:p>
      </dgm:t>
    </dgm:pt>
    <dgm:pt modelId="{A539335C-BA76-4B5D-8077-159850E8D8FB}" type="pres">
      <dgm:prSet presAssocID="{F94A8C9B-337D-4141-B8B3-AD0E1A0B0A8D}" presName="text5" presStyleLbl="node1" presStyleIdx="18" presStyleCnt="24" custScaleX="289010" custRadScaleRad="34222" custRadScaleInc="2034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C115DA-33A7-42B1-BEE6-DB3FA7FA8F89}" type="pres">
      <dgm:prSet presAssocID="{F4D413CE-33F0-4305-B814-51108DFFD7FD}" presName="Name389" presStyleLbl="parChTrans1D3" presStyleIdx="13" presStyleCnt="16"/>
      <dgm:spPr/>
      <dgm:t>
        <a:bodyPr/>
        <a:lstStyle/>
        <a:p>
          <a:endParaRPr lang="pl-PL"/>
        </a:p>
      </dgm:t>
    </dgm:pt>
    <dgm:pt modelId="{C011DF32-8242-4FB2-BC20-4B3F375CBF4C}" type="pres">
      <dgm:prSet presAssocID="{CC55239D-C503-4F41-A009-794669F6C057}" presName="text5" presStyleLbl="node1" presStyleIdx="19" presStyleCnt="24" custScaleX="272628" custRadScaleRad="314814" custRadScaleInc="414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38B1B4-5ECF-410C-9B39-510A53A51717}" type="pres">
      <dgm:prSet presAssocID="{60A6C8AB-5D8C-41D3-8187-D6FD611CC55C}" presName="Name392" presStyleLbl="parChTrans1D2" presStyleIdx="4" presStyleCnt="7"/>
      <dgm:spPr/>
      <dgm:t>
        <a:bodyPr/>
        <a:lstStyle/>
        <a:p>
          <a:endParaRPr lang="pl-PL"/>
        </a:p>
      </dgm:t>
    </dgm:pt>
    <dgm:pt modelId="{6F0108C3-DAA8-43BB-A1FC-03A4B953225E}" type="pres">
      <dgm:prSet presAssocID="{E55B421D-6E7E-429D-B1CA-D72C2FA71462}" presName="cycle_6" presStyleCnt="0"/>
      <dgm:spPr/>
    </dgm:pt>
    <dgm:pt modelId="{130ABCFB-DF42-4B87-A8EE-9F3CE6EE37D7}" type="pres">
      <dgm:prSet presAssocID="{8E6E154C-5402-4B17-86FC-7B78A8DDD75A}" presName="childCenter6" presStyleLbl="node1" presStyleIdx="20" presStyleCnt="24" custScaleX="299418" custScaleY="80046" custLinFactNeighborX="-4852" custLinFactNeighborY="-8318"/>
      <dgm:spPr/>
      <dgm:t>
        <a:bodyPr/>
        <a:lstStyle/>
        <a:p>
          <a:endParaRPr lang="pl-PL"/>
        </a:p>
      </dgm:t>
    </dgm:pt>
    <dgm:pt modelId="{F552464C-A75F-4C69-9316-C7C79331F569}" type="pres">
      <dgm:prSet presAssocID="{247D7C5F-4C28-476D-9A69-DB88CEC9F0FD}" presName="Name429" presStyleLbl="parChTrans1D2" presStyleIdx="5" presStyleCnt="7"/>
      <dgm:spPr/>
      <dgm:t>
        <a:bodyPr/>
        <a:lstStyle/>
        <a:p>
          <a:endParaRPr lang="pl-PL"/>
        </a:p>
      </dgm:t>
    </dgm:pt>
    <dgm:pt modelId="{41EEB1EF-2C98-4571-9620-2C45D4FAC08B}" type="pres">
      <dgm:prSet presAssocID="{E55B421D-6E7E-429D-B1CA-D72C2FA71462}" presName="cycle_7" presStyleCnt="0"/>
      <dgm:spPr/>
    </dgm:pt>
    <dgm:pt modelId="{1E7A442B-CA92-4CD4-81DA-C34CF22AC5A1}" type="pres">
      <dgm:prSet presAssocID="{024BFBAE-9548-4EB4-B2F0-9AFA8A287EC9}" presName="childCenter7" presStyleLbl="node1" presStyleIdx="21" presStyleCnt="24" custScaleX="198120" custLinFactNeighborX="-22798" custLinFactNeighborY="-17543"/>
      <dgm:spPr/>
      <dgm:t>
        <a:bodyPr/>
        <a:lstStyle/>
        <a:p>
          <a:endParaRPr lang="pl-PL"/>
        </a:p>
      </dgm:t>
    </dgm:pt>
    <dgm:pt modelId="{293D7DA1-9BFE-4C21-A39F-6A1EF575B3F7}" type="pres">
      <dgm:prSet presAssocID="{DD92E9F7-9BA8-4DB1-8A30-838AC645F87A}" presName="Name453" presStyleLbl="parChTrans1D3" presStyleIdx="14" presStyleCnt="16"/>
      <dgm:spPr/>
      <dgm:t>
        <a:bodyPr/>
        <a:lstStyle/>
        <a:p>
          <a:endParaRPr lang="pl-PL"/>
        </a:p>
      </dgm:t>
    </dgm:pt>
    <dgm:pt modelId="{D24BACC1-4CD6-4769-A9E3-FE2BA31F03C1}" type="pres">
      <dgm:prSet presAssocID="{E898546E-F727-49E3-8867-AD4308219CDC}" presName="text7" presStyleLbl="node1" presStyleIdx="22" presStyleCnt="24" custScaleX="159356" custRadScaleRad="222245" custRadScaleInc="-3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D9D495-842D-4BCD-B47D-6118A4658BC8}" type="pres">
      <dgm:prSet presAssocID="{880BF356-CE28-4B57-8A9C-F0DA913040B8}" presName="Name453" presStyleLbl="parChTrans1D3" presStyleIdx="15" presStyleCnt="16"/>
      <dgm:spPr/>
      <dgm:t>
        <a:bodyPr/>
        <a:lstStyle/>
        <a:p>
          <a:endParaRPr lang="pl-PL"/>
        </a:p>
      </dgm:t>
    </dgm:pt>
    <dgm:pt modelId="{6FD113CC-F5CD-46DC-BF4C-653B007FD964}" type="pres">
      <dgm:prSet presAssocID="{357D64FD-5E09-465E-BDF8-7950A9C5E302}" presName="text7" presStyleLbl="node1" presStyleIdx="23" presStyleCnt="24" custScaleX="201974" custRadScaleRad="264625" custRadScaleInc="-493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B14781-B324-4905-A96E-2E5B6B495C52}" type="pres">
      <dgm:prSet presAssocID="{6B946ECB-C17F-4026-A226-63489B9D4CE5}" presName="Name456" presStyleLbl="parChTrans1D2" presStyleIdx="6" presStyleCnt="7"/>
      <dgm:spPr/>
      <dgm:t>
        <a:bodyPr/>
        <a:lstStyle/>
        <a:p>
          <a:endParaRPr lang="pl-PL"/>
        </a:p>
      </dgm:t>
    </dgm:pt>
  </dgm:ptLst>
  <dgm:cxnLst>
    <dgm:cxn modelId="{79F0B018-B9E0-4E97-BD01-3DD29CE82330}" srcId="{D6E61A71-46EF-40E4-B704-1AE18F034C35}" destId="{E5F00B11-3FC0-40F0-A72E-A92F88DC9161}" srcOrd="2" destOrd="0" parTransId="{919256B4-6CA7-4493-AF6E-69416282186C}" sibTransId="{4D6BDD03-C671-47DA-A7FE-BEC5622A6978}"/>
    <dgm:cxn modelId="{980ECC5C-05E5-4068-A736-18DF14106727}" srcId="{1F386DFF-D76C-4AB9-BF25-1DAE7199B240}" destId="{E55B421D-6E7E-429D-B1CA-D72C2FA71462}" srcOrd="0" destOrd="0" parTransId="{EBB51A35-E4AA-4CDD-BED1-18EA54736CF1}" sibTransId="{8028130B-9A11-49A2-BC51-7C910FB98DFD}"/>
    <dgm:cxn modelId="{03E7684B-F32B-4A54-B02F-34F86694C7B3}" srcId="{6E25480D-86F6-4EAA-9D15-9D5DF4CBE801}" destId="{9A987032-6EA1-4514-B62C-84DA1BE10E1D}" srcOrd="0" destOrd="0" parTransId="{BA014E15-562F-4898-9A4E-544EDCE6BD67}" sibTransId="{83446A3D-76F1-480E-B9D6-8A66CA7F48F5}"/>
    <dgm:cxn modelId="{72DC9045-DCB0-4544-8DA0-C9689B35D4BD}" type="presOf" srcId="{B7AEE688-D449-440B-AE92-5BEC3DA494A1}" destId="{4A1CBF69-835B-4F23-992C-F943E74FC68F}" srcOrd="0" destOrd="0" presId="urn:microsoft.com/office/officeart/2008/layout/RadialCluster"/>
    <dgm:cxn modelId="{677F125D-F8BD-45BD-8043-CDDE7352C2CD}" type="presOf" srcId="{E5F00B11-3FC0-40F0-A72E-A92F88DC9161}" destId="{5A511765-8C05-4C0D-9712-42DBEC269AC1}" srcOrd="0" destOrd="0" presId="urn:microsoft.com/office/officeart/2008/layout/RadialCluster"/>
    <dgm:cxn modelId="{3FDF14F0-F860-42AC-94D5-16968D5E29E4}" type="presOf" srcId="{83836821-5C0C-4E47-99FA-F40EC0B33790}" destId="{976D49AA-1CDE-41D8-BE33-4F0C3EE2B88D}" srcOrd="0" destOrd="0" presId="urn:microsoft.com/office/officeart/2008/layout/RadialCluster"/>
    <dgm:cxn modelId="{9FCD06A0-2E31-4FA5-BAC9-9A790E7EE3CB}" type="presOf" srcId="{1AE27A18-6B71-4232-A9B3-BBEE853FBA0C}" destId="{A828449A-8B68-43A6-8BCF-C83CF90C5CC7}" srcOrd="0" destOrd="0" presId="urn:microsoft.com/office/officeart/2008/layout/RadialCluster"/>
    <dgm:cxn modelId="{4F2B9344-99ED-4366-B251-BF1F90EFB0D2}" type="presOf" srcId="{3CFD9A39-B937-4AB6-B7E4-10CC5C2E2A79}" destId="{64EE26B0-330F-4D4B-BE5D-C271F580024B}" srcOrd="0" destOrd="0" presId="urn:microsoft.com/office/officeart/2008/layout/RadialCluster"/>
    <dgm:cxn modelId="{06AAB600-9002-43DE-9FA8-1FFB8137A524}" type="presOf" srcId="{DD92E9F7-9BA8-4DB1-8A30-838AC645F87A}" destId="{293D7DA1-9BFE-4C21-A39F-6A1EF575B3F7}" srcOrd="0" destOrd="0" presId="urn:microsoft.com/office/officeart/2008/layout/RadialCluster"/>
    <dgm:cxn modelId="{6D0DC541-FA29-4433-AA0A-82837492643D}" srcId="{E55B421D-6E7E-429D-B1CA-D72C2FA71462}" destId="{6CDCCB72-67E8-464F-8DF6-11559D49EE53}" srcOrd="1" destOrd="0" parTransId="{B40D7C9E-D32A-4D4B-89FC-23624C11A29F}" sibTransId="{0FB34543-5AD8-402D-9532-49E28A9D2627}"/>
    <dgm:cxn modelId="{9BCF2DF0-F8A5-4945-AEAC-91C8B1D0E5F7}" srcId="{6E25480D-86F6-4EAA-9D15-9D5DF4CBE801}" destId="{CC55239D-C503-4F41-A009-794669F6C057}" srcOrd="2" destOrd="0" parTransId="{F4D413CE-33F0-4305-B814-51108DFFD7FD}" sibTransId="{7FFE734A-7473-4504-AFF3-3E9E04C4AB46}"/>
    <dgm:cxn modelId="{9A75DC4A-3C3C-4416-9B2E-CAB75F5418F1}" srcId="{95BCF241-77CF-4883-99B7-7E9F25A2E970}" destId="{A044410F-D285-4E8A-B0EA-CEAE6ADF739D}" srcOrd="2" destOrd="0" parTransId="{57ABFF09-0D81-4A74-BEC8-EAD4A35A314A}" sibTransId="{02E30231-2275-48CE-8F13-6F40BC0EC5DA}"/>
    <dgm:cxn modelId="{DC855D7A-0F04-42FE-94FA-76516E9DEFEF}" srcId="{6CDCCB72-67E8-464F-8DF6-11559D49EE53}" destId="{3B377C6D-2E78-4AD0-878C-F4B1B0AEEEAB}" srcOrd="1" destOrd="0" parTransId="{1432320E-821B-46C2-99E6-D12501929CF2}" sibTransId="{16701AA5-0BF2-4689-AE98-DAB3B840AD93}"/>
    <dgm:cxn modelId="{2DDBACAB-D4A2-4D0A-9CD0-DF03CA527AA7}" type="presOf" srcId="{0617303A-2466-4DA9-8D6C-065D382031F9}" destId="{227F1EE6-1286-4DEC-8D01-BDC43CAABEDD}" srcOrd="0" destOrd="0" presId="urn:microsoft.com/office/officeart/2008/layout/RadialCluster"/>
    <dgm:cxn modelId="{84F5B4BA-5F62-44DE-8DCA-6E392CDC0AA3}" type="presOf" srcId="{E55B421D-6E7E-429D-B1CA-D72C2FA71462}" destId="{F28DE2DE-B412-4589-A1C1-D9FBE4880D4C}" srcOrd="0" destOrd="0" presId="urn:microsoft.com/office/officeart/2008/layout/RadialCluster"/>
    <dgm:cxn modelId="{569FE788-B532-499C-B7D5-06B292A459E3}" type="presOf" srcId="{D6E61A71-46EF-40E4-B704-1AE18F034C35}" destId="{EF9BB4F6-C222-44A1-9747-D464D1C9FEE4}" srcOrd="0" destOrd="0" presId="urn:microsoft.com/office/officeart/2008/layout/RadialCluster"/>
    <dgm:cxn modelId="{DFB40BA5-D7C3-4F4D-A0A4-43576D9D8F6F}" type="presOf" srcId="{F94A8C9B-337D-4141-B8B3-AD0E1A0B0A8D}" destId="{A539335C-BA76-4B5D-8077-159850E8D8FB}" srcOrd="0" destOrd="0" presId="urn:microsoft.com/office/officeart/2008/layout/RadialCluster"/>
    <dgm:cxn modelId="{1F195BE8-97BA-4AEA-B7A7-F151DDDCCBE5}" srcId="{6CDCCB72-67E8-464F-8DF6-11559D49EE53}" destId="{4B26E031-2F3C-407F-8912-EE10B52A2B72}" srcOrd="2" destOrd="0" parTransId="{4D98446F-1124-431F-A80D-5615059FE15F}" sibTransId="{8C2FB733-DF35-4BBD-AC42-87F6C5F459FF}"/>
    <dgm:cxn modelId="{8A380CBD-82A9-4B4E-A2EB-3B2EB0D88345}" type="presOf" srcId="{6E25480D-86F6-4EAA-9D15-9D5DF4CBE801}" destId="{18916428-507E-46EC-9F95-7C680B238160}" srcOrd="0" destOrd="0" presId="urn:microsoft.com/office/officeart/2008/layout/RadialCluster"/>
    <dgm:cxn modelId="{356F8268-B422-4CA4-A78A-F5A485510C82}" srcId="{6CDCCB72-67E8-464F-8DF6-11559D49EE53}" destId="{A63893E4-1B0C-49F9-9E22-63B4D11A1D74}" srcOrd="0" destOrd="0" parTransId="{B31E55FF-44B7-4FF2-A685-42557B6338E5}" sibTransId="{AC667A6C-2AFA-4892-AD2E-8B34BAC22DBC}"/>
    <dgm:cxn modelId="{BAE80CB6-425F-479E-AEE7-422028613C0A}" type="presOf" srcId="{373002A3-83A5-46F3-BE70-B3109FBEF81C}" destId="{2C2F2E0C-6B67-4F7C-BAA9-1337BC489DBA}" srcOrd="0" destOrd="0" presId="urn:microsoft.com/office/officeart/2008/layout/RadialCluster"/>
    <dgm:cxn modelId="{03EF0096-D6AB-40FA-852B-A5539AB4BE8B}" type="presOf" srcId="{1F386DFF-D76C-4AB9-BF25-1DAE7199B240}" destId="{BDDD6073-8A89-417B-A03C-541016648647}" srcOrd="0" destOrd="0" presId="urn:microsoft.com/office/officeart/2008/layout/RadialCluster"/>
    <dgm:cxn modelId="{F4F7AC17-CA3D-4644-8B4C-B18A47B3FC3A}" type="presOf" srcId="{A63893E4-1B0C-49F9-9E22-63B4D11A1D74}" destId="{268500B2-1E39-44D8-BA7A-FB11B62E50D9}" srcOrd="0" destOrd="0" presId="urn:microsoft.com/office/officeart/2008/layout/RadialCluster"/>
    <dgm:cxn modelId="{F5D558F6-190C-4384-B662-915AB7EC8405}" type="presOf" srcId="{95BCF241-77CF-4883-99B7-7E9F25A2E970}" destId="{FF893C96-CC60-4CB0-9032-35496B8846D4}" srcOrd="0" destOrd="0" presId="urn:microsoft.com/office/officeart/2008/layout/RadialCluster"/>
    <dgm:cxn modelId="{7201A76C-D8D2-449C-A8A5-7956A2E92535}" srcId="{E55B421D-6E7E-429D-B1CA-D72C2FA71462}" destId="{024BFBAE-9548-4EB4-B2F0-9AFA8A287EC9}" srcOrd="6" destOrd="0" parTransId="{6B946ECB-C17F-4026-A226-63489B9D4CE5}" sibTransId="{8B831ABC-C200-42AE-A78E-34C01DDD9EC0}"/>
    <dgm:cxn modelId="{A72DB01C-4AF7-456D-AA02-A0E1935EDC27}" srcId="{D6E61A71-46EF-40E4-B704-1AE18F034C35}" destId="{1AE27A18-6B71-4232-A9B3-BBEE853FBA0C}" srcOrd="1" destOrd="0" parTransId="{65BFA2AC-12C6-4E13-89F4-6330BDB27C43}" sibTransId="{3F3E657B-5C34-4D64-B7E6-08BF1306BE16}"/>
    <dgm:cxn modelId="{6AD0B95D-DF6D-46C3-8F19-E6DFA5AFA7E4}" srcId="{1AE27A18-6B71-4232-A9B3-BBEE853FBA0C}" destId="{D635AA34-FF1F-4159-8757-8A2EA6CEB61E}" srcOrd="0" destOrd="0" parTransId="{380E4C7D-B0BD-4CBA-AFF3-DB08ACA9D8E1}" sibTransId="{6F16604B-8821-4762-A56A-1E0AB1190248}"/>
    <dgm:cxn modelId="{264BD83D-D837-4239-B992-64736D998F8B}" type="presOf" srcId="{1432320E-821B-46C2-99E6-D12501929CF2}" destId="{0DC18F6A-61C9-4F72-91B5-B466670F74F1}" srcOrd="0" destOrd="0" presId="urn:microsoft.com/office/officeart/2008/layout/RadialCluster"/>
    <dgm:cxn modelId="{B2F06C5E-F5F9-43B5-93E3-167FA22A890A}" type="presOf" srcId="{8E6E154C-5402-4B17-86FC-7B78A8DDD75A}" destId="{130ABCFB-DF42-4B87-A8EE-9F3CE6EE37D7}" srcOrd="0" destOrd="0" presId="urn:microsoft.com/office/officeart/2008/layout/RadialCluster"/>
    <dgm:cxn modelId="{875AA60C-7BB7-4D17-8556-34948C385E5C}" type="presOf" srcId="{32776D91-CAC8-4487-8732-554D96DBD9F7}" destId="{17D83867-87EA-4901-98C2-D765910D72D7}" srcOrd="0" destOrd="0" presId="urn:microsoft.com/office/officeart/2008/layout/RadialCluster"/>
    <dgm:cxn modelId="{9D91E0D8-8C6E-4B74-B6BE-CE964F0B2A09}" type="presOf" srcId="{BA014E15-562F-4898-9A4E-544EDCE6BD67}" destId="{D96E0D4B-E2CA-4A82-ADC4-066D15DD6A28}" srcOrd="0" destOrd="0" presId="urn:microsoft.com/office/officeart/2008/layout/RadialCluster"/>
    <dgm:cxn modelId="{0788A51E-1E89-455B-AC2B-27150F209D03}" srcId="{E55B421D-6E7E-429D-B1CA-D72C2FA71462}" destId="{D6E61A71-46EF-40E4-B704-1AE18F034C35}" srcOrd="3" destOrd="0" parTransId="{0A1B9E00-B5B7-45DE-8C38-AEFD9BF89556}" sibTransId="{264D58DD-57A0-4C34-AAAD-0FD6D0203B6A}"/>
    <dgm:cxn modelId="{0E768A48-7D1D-4CED-866C-F1DE3191BD05}" type="presOf" srcId="{E898546E-F727-49E3-8867-AD4308219CDC}" destId="{D24BACC1-4CD6-4769-A9E3-FE2BA31F03C1}" srcOrd="0" destOrd="0" presId="urn:microsoft.com/office/officeart/2008/layout/RadialCluster"/>
    <dgm:cxn modelId="{70625D72-157C-4AD7-A4E7-00910C16FFAF}" type="presOf" srcId="{D635AA34-FF1F-4159-8757-8A2EA6CEB61E}" destId="{A828449A-8B68-43A6-8BCF-C83CF90C5CC7}" srcOrd="0" destOrd="1" presId="urn:microsoft.com/office/officeart/2008/layout/RadialCluster"/>
    <dgm:cxn modelId="{F22F48BD-86F1-4D51-952D-03196ECCD757}" srcId="{E55B421D-6E7E-429D-B1CA-D72C2FA71462}" destId="{8E6E154C-5402-4B17-86FC-7B78A8DDD75A}" srcOrd="5" destOrd="0" parTransId="{247D7C5F-4C28-476D-9A69-DB88CEC9F0FD}" sibTransId="{ED74A579-C6FD-4146-B222-5B53D2552CF7}"/>
    <dgm:cxn modelId="{64AF0C73-CDBD-4753-8450-0E76838A1892}" type="presOf" srcId="{6B946ECB-C17F-4026-A226-63489B9D4CE5}" destId="{39B14781-B324-4905-A96E-2E5B6B495C52}" srcOrd="0" destOrd="0" presId="urn:microsoft.com/office/officeart/2008/layout/RadialCluster"/>
    <dgm:cxn modelId="{DD1DDA1A-900D-4A1B-8104-B63AD9299132}" srcId="{95BCF241-77CF-4883-99B7-7E9F25A2E970}" destId="{CF9D07FB-E86C-46DC-BA4B-DA71FBC57491}" srcOrd="0" destOrd="0" parTransId="{EA48F6E3-FD44-46AB-B841-B1DC11AA4A52}" sibTransId="{090BE275-F2A9-44BB-86D2-24F6BC65F4B0}"/>
    <dgm:cxn modelId="{E6252B25-6DEE-418E-9F40-C9415D21821E}" type="presOf" srcId="{4B26E031-2F3C-407F-8912-EE10B52A2B72}" destId="{F8A9D577-BE86-41E5-9424-158CCC50CDFE}" srcOrd="0" destOrd="0" presId="urn:microsoft.com/office/officeart/2008/layout/RadialCluster"/>
    <dgm:cxn modelId="{BA3C278B-20E6-491E-B6C8-4B8F196F1852}" type="presOf" srcId="{A044410F-D285-4E8A-B0EA-CEAE6ADF739D}" destId="{28AC3F60-50F3-4075-8340-16695C398AC3}" srcOrd="0" destOrd="0" presId="urn:microsoft.com/office/officeart/2008/layout/RadialCluster"/>
    <dgm:cxn modelId="{BF79899A-540D-4AFB-801E-CFC15870B491}" type="presOf" srcId="{49BAAB7E-A3E6-4627-BF4C-5161BB2255DB}" destId="{E8111382-FDD2-468E-9450-CF6BD9E4501C}" srcOrd="0" destOrd="0" presId="urn:microsoft.com/office/officeart/2008/layout/RadialCluster"/>
    <dgm:cxn modelId="{6153FC33-0DA3-4AF2-9A56-A93C2200A0E8}" type="presOf" srcId="{9A987032-6EA1-4514-B62C-84DA1BE10E1D}" destId="{7AC11F3D-06B7-4109-9DCD-21586B9B3470}" srcOrd="0" destOrd="0" presId="urn:microsoft.com/office/officeart/2008/layout/RadialCluster"/>
    <dgm:cxn modelId="{77655B47-9928-4424-AF33-7BE43EA42D13}" srcId="{D6E61A71-46EF-40E4-B704-1AE18F034C35}" destId="{1C27C733-DFCC-41FA-BBF4-C4D8BC9EFCBB}" srcOrd="0" destOrd="0" parTransId="{49BAAB7E-A3E6-4627-BF4C-5161BB2255DB}" sibTransId="{592AD269-048E-49C4-B33D-886451FBAE63}"/>
    <dgm:cxn modelId="{14EB4859-BDC5-4443-B765-9C7C9A737631}" type="presOf" srcId="{60A6C8AB-5D8C-41D3-8187-D6FD611CC55C}" destId="{D138B1B4-5ECF-410C-9B39-510A53A51717}" srcOrd="0" destOrd="0" presId="urn:microsoft.com/office/officeart/2008/layout/RadialCluster"/>
    <dgm:cxn modelId="{B1ADC18F-F873-4EE3-9E0E-196E373EC308}" type="presOf" srcId="{880BF356-CE28-4B57-8A9C-F0DA913040B8}" destId="{D0D9D495-842D-4BCD-B47D-6118A4658BC8}" srcOrd="0" destOrd="0" presId="urn:microsoft.com/office/officeart/2008/layout/RadialCluster"/>
    <dgm:cxn modelId="{4FF7EF2B-D31F-4E4E-B3D3-7E795E4B9403}" type="presOf" srcId="{E9555DB4-7250-405E-B128-E7500E51E6A4}" destId="{E9CA2005-B7FA-4A76-A1A7-4F94ADA12685}" srcOrd="0" destOrd="0" presId="urn:microsoft.com/office/officeart/2008/layout/RadialCluster"/>
    <dgm:cxn modelId="{9FCFE8DB-80B0-4083-AF38-12C25CF8AAE8}" type="presOf" srcId="{36C4DFE3-3FA9-4DC8-9821-1B54DA0CC514}" destId="{56091C3F-E5F7-46B9-A374-E456B690B055}" srcOrd="0" destOrd="0" presId="urn:microsoft.com/office/officeart/2008/layout/RadialCluster"/>
    <dgm:cxn modelId="{D19440E5-A1D1-483D-AD47-484281FD64B7}" type="presOf" srcId="{B31E55FF-44B7-4FF2-A685-42557B6338E5}" destId="{3738A3E1-409C-4E70-8C3D-09596C43DBD9}" srcOrd="0" destOrd="0" presId="urn:microsoft.com/office/officeart/2008/layout/RadialCluster"/>
    <dgm:cxn modelId="{2DCA704E-60A3-40C6-965A-0CAEEFB7065C}" srcId="{024BFBAE-9548-4EB4-B2F0-9AFA8A287EC9}" destId="{E898546E-F727-49E3-8867-AD4308219CDC}" srcOrd="0" destOrd="0" parTransId="{DD92E9F7-9BA8-4DB1-8A30-838AC645F87A}" sibTransId="{D9EB4CC0-FB6B-4F84-BDDD-D097A1A6D2F8}"/>
    <dgm:cxn modelId="{F2E267E0-C923-4517-B453-EB8848204FC5}" type="presOf" srcId="{247D7C5F-4C28-476D-9A69-DB88CEC9F0FD}" destId="{F552464C-A75F-4C69-9316-C7C79331F569}" srcOrd="0" destOrd="0" presId="urn:microsoft.com/office/officeart/2008/layout/RadialCluster"/>
    <dgm:cxn modelId="{5BE25503-5D0D-46D6-90B2-D6181FAC06EA}" type="presOf" srcId="{3B377C6D-2E78-4AD0-878C-F4B1B0AEEEAB}" destId="{AAAEA6F0-C025-4D0A-9870-6B3CF4D1E79A}" srcOrd="0" destOrd="0" presId="urn:microsoft.com/office/officeart/2008/layout/RadialCluster"/>
    <dgm:cxn modelId="{0AD7FD97-9196-4635-BBF0-C8AB6F85DA7F}" srcId="{E55B421D-6E7E-429D-B1CA-D72C2FA71462}" destId="{6E25480D-86F6-4EAA-9D15-9D5DF4CBE801}" srcOrd="4" destOrd="0" parTransId="{60A6C8AB-5D8C-41D3-8187-D6FD611CC55C}" sibTransId="{F4A2546D-E30C-4750-96E4-FD9F9C5009B1}"/>
    <dgm:cxn modelId="{955273D6-635D-45C2-9A7E-FA30323D45B5}" type="presOf" srcId="{65BFA2AC-12C6-4E13-89F4-6330BDB27C43}" destId="{933D9694-8468-44EC-A068-77EE1A691BDC}" srcOrd="0" destOrd="0" presId="urn:microsoft.com/office/officeart/2008/layout/RadialCluster"/>
    <dgm:cxn modelId="{00CD236A-9B24-4D2D-828A-C7FA3CFFD78B}" srcId="{6CDCCB72-67E8-464F-8DF6-11559D49EE53}" destId="{0617303A-2466-4DA9-8D6C-065D382031F9}" srcOrd="4" destOrd="0" parTransId="{373002A3-83A5-46F3-BE70-B3109FBEF81C}" sibTransId="{09FCE174-6F3E-42B4-A894-3142A8EE48BD}"/>
    <dgm:cxn modelId="{22644482-8AD6-40F3-B79E-5CFA2A585495}" srcId="{E55B421D-6E7E-429D-B1CA-D72C2FA71462}" destId="{95BCF241-77CF-4883-99B7-7E9F25A2E970}" srcOrd="0" destOrd="0" parTransId="{973ADD33-BE67-43C2-BA26-E5B9CEA6A2E1}" sibTransId="{D118AC56-5956-4B01-BD0D-6F740D59452C}"/>
    <dgm:cxn modelId="{C7D7AF47-582D-4245-993B-867F21F31FC0}" type="presOf" srcId="{F4D413CE-33F0-4305-B814-51108DFFD7FD}" destId="{07C115DA-33A7-42B1-BEE6-DB3FA7FA8F89}" srcOrd="0" destOrd="0" presId="urn:microsoft.com/office/officeart/2008/layout/RadialCluster"/>
    <dgm:cxn modelId="{6CEE8751-0C89-49C3-A762-0E4702EAB1F3}" type="presOf" srcId="{CF9D07FB-E86C-46DC-BA4B-DA71FBC57491}" destId="{1995BB69-5297-453F-8E7F-5AC973945644}" srcOrd="0" destOrd="0" presId="urn:microsoft.com/office/officeart/2008/layout/RadialCluster"/>
    <dgm:cxn modelId="{77D42A29-2D6D-441C-81E4-6795A1A328C5}" srcId="{E55B421D-6E7E-429D-B1CA-D72C2FA71462}" destId="{B7AEE688-D449-440B-AE92-5BEC3DA494A1}" srcOrd="2" destOrd="0" parTransId="{E9555DB4-7250-405E-B128-E7500E51E6A4}" sibTransId="{AE359181-0D4B-4F47-BCFF-BE50A04ED8D5}"/>
    <dgm:cxn modelId="{92DB514F-BA89-4868-8067-0F7C723C824C}" type="presOf" srcId="{CC55239D-C503-4F41-A009-794669F6C057}" destId="{C011DF32-8242-4FB2-BC20-4B3F375CBF4C}" srcOrd="0" destOrd="0" presId="urn:microsoft.com/office/officeart/2008/layout/RadialCluster"/>
    <dgm:cxn modelId="{1DD3C600-C8EC-4763-8030-6ABA86026566}" type="presOf" srcId="{919256B4-6CA7-4493-AF6E-69416282186C}" destId="{35BC6782-A423-4823-8B5D-BBC8FC411705}" srcOrd="0" destOrd="0" presId="urn:microsoft.com/office/officeart/2008/layout/RadialCluster"/>
    <dgm:cxn modelId="{6488AB05-FF78-402E-9997-A690F6961784}" type="presOf" srcId="{357D64FD-5E09-465E-BDF8-7950A9C5E302}" destId="{6FD113CC-F5CD-46DC-BF4C-653B007FD964}" srcOrd="0" destOrd="0" presId="urn:microsoft.com/office/officeart/2008/layout/RadialCluster"/>
    <dgm:cxn modelId="{A2B70430-5862-47A5-A5EB-8CE35E020FF2}" type="presOf" srcId="{0A1B9E00-B5B7-45DE-8C38-AEFD9BF89556}" destId="{EF90B184-7EE4-417A-9255-958873E74FC6}" srcOrd="0" destOrd="0" presId="urn:microsoft.com/office/officeart/2008/layout/RadialCluster"/>
    <dgm:cxn modelId="{CDC7661B-58FC-4880-B046-03928096D24E}" srcId="{024BFBAE-9548-4EB4-B2F0-9AFA8A287EC9}" destId="{357D64FD-5E09-465E-BDF8-7950A9C5E302}" srcOrd="1" destOrd="0" parTransId="{880BF356-CE28-4B57-8A9C-F0DA913040B8}" sibTransId="{FE5F4FDA-3891-411E-B400-A1D7B9BDD078}"/>
    <dgm:cxn modelId="{F1F77F12-863E-43E7-BC00-2C0C7E751967}" type="presOf" srcId="{57ABFF09-0D81-4A74-BEC8-EAD4A35A314A}" destId="{8B0D2B3B-5A0D-437F-98D7-00F5FAD2EA83}" srcOrd="0" destOrd="0" presId="urn:microsoft.com/office/officeart/2008/layout/RadialCluster"/>
    <dgm:cxn modelId="{09BEE139-0039-4C96-94D6-BCBFFC05A32E}" type="presOf" srcId="{4D98446F-1124-431F-A80D-5615059FE15F}" destId="{C192C5EF-D78E-45E1-AB7A-0207AE92563C}" srcOrd="0" destOrd="0" presId="urn:microsoft.com/office/officeart/2008/layout/RadialCluster"/>
    <dgm:cxn modelId="{F79BAFF4-3F19-4992-BCC9-4741B67CA923}" type="presOf" srcId="{024BFBAE-9548-4EB4-B2F0-9AFA8A287EC9}" destId="{1E7A442B-CA92-4CD4-81DA-C34CF22AC5A1}" srcOrd="0" destOrd="0" presId="urn:microsoft.com/office/officeart/2008/layout/RadialCluster"/>
    <dgm:cxn modelId="{AFCBBCA3-30C5-4E76-983D-6651560B4A85}" type="presOf" srcId="{F5EAEDE8-5E65-4A47-A450-6D5F52A117AF}" destId="{059A918A-3EAF-43BB-BB3A-0DDCA3955817}" srcOrd="0" destOrd="0" presId="urn:microsoft.com/office/officeart/2008/layout/RadialCluster"/>
    <dgm:cxn modelId="{A7F5CE16-7A13-4D09-81B0-EC7D01231C04}" type="presOf" srcId="{EA48F6E3-FD44-46AB-B841-B1DC11AA4A52}" destId="{84C85F3D-E14A-48FA-99E7-14AF9F244B54}" srcOrd="0" destOrd="0" presId="urn:microsoft.com/office/officeart/2008/layout/RadialCluster"/>
    <dgm:cxn modelId="{2E781865-0CB6-41EC-AF0F-D5A29BD72E16}" srcId="{6E25480D-86F6-4EAA-9D15-9D5DF4CBE801}" destId="{F94A8C9B-337D-4141-B8B3-AD0E1A0B0A8D}" srcOrd="1" destOrd="0" parTransId="{83836821-5C0C-4E47-99FA-F40EC0B33790}" sibTransId="{865033CA-F1A2-49F3-8E37-47B87F337A18}"/>
    <dgm:cxn modelId="{0194484F-87A3-4885-A712-C2480BE2F41E}" srcId="{95BCF241-77CF-4883-99B7-7E9F25A2E970}" destId="{32776D91-CAC8-4487-8732-554D96DBD9F7}" srcOrd="1" destOrd="0" parTransId="{36C4DFE3-3FA9-4DC8-9821-1B54DA0CC514}" sibTransId="{F4CB95BB-C023-4D6F-A94B-6F1BCCFC16F6}"/>
    <dgm:cxn modelId="{219470B8-3C8A-4B69-AF01-BE6778A6B7E8}" type="presOf" srcId="{B40D7C9E-D32A-4D4B-89FC-23624C11A29F}" destId="{0FA8B24F-C757-483A-ACA5-D34B1028A08B}" srcOrd="0" destOrd="0" presId="urn:microsoft.com/office/officeart/2008/layout/RadialCluster"/>
    <dgm:cxn modelId="{5E94DDF1-61AC-44FD-8D41-FB8705FA29D7}" srcId="{6CDCCB72-67E8-464F-8DF6-11559D49EE53}" destId="{3CFD9A39-B937-4AB6-B7E4-10CC5C2E2A79}" srcOrd="3" destOrd="0" parTransId="{F5EAEDE8-5E65-4A47-A450-6D5F52A117AF}" sibTransId="{8DB02F96-7C56-4444-BE4D-C63A478CFCD0}"/>
    <dgm:cxn modelId="{507CEF85-2FD8-429E-859F-3EC1AD9429B0}" type="presOf" srcId="{973ADD33-BE67-43C2-BA26-E5B9CEA6A2E1}" destId="{F84AF96F-58E5-41AB-BB7B-F32863B22E04}" srcOrd="0" destOrd="0" presId="urn:microsoft.com/office/officeart/2008/layout/RadialCluster"/>
    <dgm:cxn modelId="{CC70CB5E-3DAF-4D51-96FE-F49DB424BD07}" type="presOf" srcId="{1C27C733-DFCC-41FA-BBF4-C4D8BC9EFCBB}" destId="{A61B348B-FCE1-4417-A6BF-78F72ACA7640}" srcOrd="0" destOrd="0" presId="urn:microsoft.com/office/officeart/2008/layout/RadialCluster"/>
    <dgm:cxn modelId="{EA995413-2985-470C-8A39-16303136F886}" type="presOf" srcId="{6CDCCB72-67E8-464F-8DF6-11559D49EE53}" destId="{B85CE594-E690-403F-991E-8DFEB6F2A6B5}" srcOrd="0" destOrd="0" presId="urn:microsoft.com/office/officeart/2008/layout/RadialCluster"/>
    <dgm:cxn modelId="{93FECEE6-3147-44D9-881C-ABDF64276D2E}" type="presParOf" srcId="{BDDD6073-8A89-417B-A03C-541016648647}" destId="{F28DE2DE-B412-4589-A1C1-D9FBE4880D4C}" srcOrd="0" destOrd="0" presId="urn:microsoft.com/office/officeart/2008/layout/RadialCluster"/>
    <dgm:cxn modelId="{EC441D0C-787B-4C28-AE83-118A1609B054}" type="presParOf" srcId="{BDDD6073-8A89-417B-A03C-541016648647}" destId="{563D19BB-7EB4-4F55-8456-C61A5290C681}" srcOrd="1" destOrd="0" presId="urn:microsoft.com/office/officeart/2008/layout/RadialCluster"/>
    <dgm:cxn modelId="{29476FFD-2AB7-47A4-B543-637D5E5BC4F2}" type="presParOf" srcId="{563D19BB-7EB4-4F55-8456-C61A5290C681}" destId="{FF893C96-CC60-4CB0-9032-35496B8846D4}" srcOrd="0" destOrd="0" presId="urn:microsoft.com/office/officeart/2008/layout/RadialCluster"/>
    <dgm:cxn modelId="{DA243142-DFE6-47EC-A8D4-E94D2F0D8BEC}" type="presParOf" srcId="{563D19BB-7EB4-4F55-8456-C61A5290C681}" destId="{84C85F3D-E14A-48FA-99E7-14AF9F244B54}" srcOrd="1" destOrd="0" presId="urn:microsoft.com/office/officeart/2008/layout/RadialCluster"/>
    <dgm:cxn modelId="{D16D852B-C6C1-4CBC-B141-5231DEA2DBEE}" type="presParOf" srcId="{563D19BB-7EB4-4F55-8456-C61A5290C681}" destId="{1995BB69-5297-453F-8E7F-5AC973945644}" srcOrd="2" destOrd="0" presId="urn:microsoft.com/office/officeart/2008/layout/RadialCluster"/>
    <dgm:cxn modelId="{B37F8809-526C-4FB2-8757-98D135014AD2}" type="presParOf" srcId="{563D19BB-7EB4-4F55-8456-C61A5290C681}" destId="{56091C3F-E5F7-46B9-A374-E456B690B055}" srcOrd="3" destOrd="0" presId="urn:microsoft.com/office/officeart/2008/layout/RadialCluster"/>
    <dgm:cxn modelId="{4D37C583-A1A9-4165-8EA3-BC684D47D81E}" type="presParOf" srcId="{563D19BB-7EB4-4F55-8456-C61A5290C681}" destId="{17D83867-87EA-4901-98C2-D765910D72D7}" srcOrd="4" destOrd="0" presId="urn:microsoft.com/office/officeart/2008/layout/RadialCluster"/>
    <dgm:cxn modelId="{BDE2C23F-3823-47F5-B431-52C856DA8AF4}" type="presParOf" srcId="{563D19BB-7EB4-4F55-8456-C61A5290C681}" destId="{8B0D2B3B-5A0D-437F-98D7-00F5FAD2EA83}" srcOrd="5" destOrd="0" presId="urn:microsoft.com/office/officeart/2008/layout/RadialCluster"/>
    <dgm:cxn modelId="{07D551FE-7630-4FBA-A421-B9B44BD98754}" type="presParOf" srcId="{563D19BB-7EB4-4F55-8456-C61A5290C681}" destId="{28AC3F60-50F3-4075-8340-16695C398AC3}" srcOrd="6" destOrd="0" presId="urn:microsoft.com/office/officeart/2008/layout/RadialCluster"/>
    <dgm:cxn modelId="{CC81F2E4-BFB7-476D-BC8A-3576A19B97D8}" type="presParOf" srcId="{BDDD6073-8A89-417B-A03C-541016648647}" destId="{F84AF96F-58E5-41AB-BB7B-F32863B22E04}" srcOrd="2" destOrd="0" presId="urn:microsoft.com/office/officeart/2008/layout/RadialCluster"/>
    <dgm:cxn modelId="{E4143444-EED5-45B4-9F73-4A428D412F5A}" type="presParOf" srcId="{BDDD6073-8A89-417B-A03C-541016648647}" destId="{986E8091-EE71-44EE-8272-9815B162BB33}" srcOrd="3" destOrd="0" presId="urn:microsoft.com/office/officeart/2008/layout/RadialCluster"/>
    <dgm:cxn modelId="{D6DB4374-3AA9-4BE3-8C36-2BCDFE1D9EF9}" type="presParOf" srcId="{986E8091-EE71-44EE-8272-9815B162BB33}" destId="{B85CE594-E690-403F-991E-8DFEB6F2A6B5}" srcOrd="0" destOrd="0" presId="urn:microsoft.com/office/officeart/2008/layout/RadialCluster"/>
    <dgm:cxn modelId="{870167D6-F3A2-44F5-A308-F6F24A9F67EF}" type="presParOf" srcId="{986E8091-EE71-44EE-8272-9815B162BB33}" destId="{3738A3E1-409C-4E70-8C3D-09596C43DBD9}" srcOrd="1" destOrd="0" presId="urn:microsoft.com/office/officeart/2008/layout/RadialCluster"/>
    <dgm:cxn modelId="{E81629CC-49CC-464F-AA5A-1C526142AC73}" type="presParOf" srcId="{986E8091-EE71-44EE-8272-9815B162BB33}" destId="{268500B2-1E39-44D8-BA7A-FB11B62E50D9}" srcOrd="2" destOrd="0" presId="urn:microsoft.com/office/officeart/2008/layout/RadialCluster"/>
    <dgm:cxn modelId="{978D1FE7-262C-4AA2-8B75-56DC4439F493}" type="presParOf" srcId="{986E8091-EE71-44EE-8272-9815B162BB33}" destId="{0DC18F6A-61C9-4F72-91B5-B466670F74F1}" srcOrd="3" destOrd="0" presId="urn:microsoft.com/office/officeart/2008/layout/RadialCluster"/>
    <dgm:cxn modelId="{EB21840B-2580-45C8-AD2E-5DB8BA40B496}" type="presParOf" srcId="{986E8091-EE71-44EE-8272-9815B162BB33}" destId="{AAAEA6F0-C025-4D0A-9870-6B3CF4D1E79A}" srcOrd="4" destOrd="0" presId="urn:microsoft.com/office/officeart/2008/layout/RadialCluster"/>
    <dgm:cxn modelId="{500D3155-CC58-473C-9269-9D142DF2997C}" type="presParOf" srcId="{986E8091-EE71-44EE-8272-9815B162BB33}" destId="{C192C5EF-D78E-45E1-AB7A-0207AE92563C}" srcOrd="5" destOrd="0" presId="urn:microsoft.com/office/officeart/2008/layout/RadialCluster"/>
    <dgm:cxn modelId="{DA8F90E9-9E97-46F1-BD22-1BC71DACC2FE}" type="presParOf" srcId="{986E8091-EE71-44EE-8272-9815B162BB33}" destId="{F8A9D577-BE86-41E5-9424-158CCC50CDFE}" srcOrd="6" destOrd="0" presId="urn:microsoft.com/office/officeart/2008/layout/RadialCluster"/>
    <dgm:cxn modelId="{4FECCE25-47F5-4FEA-88C4-34E3DD2D652F}" type="presParOf" srcId="{986E8091-EE71-44EE-8272-9815B162BB33}" destId="{059A918A-3EAF-43BB-BB3A-0DDCA3955817}" srcOrd="7" destOrd="0" presId="urn:microsoft.com/office/officeart/2008/layout/RadialCluster"/>
    <dgm:cxn modelId="{E9C3E7A8-353E-42D4-832A-397040DA0C9A}" type="presParOf" srcId="{986E8091-EE71-44EE-8272-9815B162BB33}" destId="{64EE26B0-330F-4D4B-BE5D-C271F580024B}" srcOrd="8" destOrd="0" presId="urn:microsoft.com/office/officeart/2008/layout/RadialCluster"/>
    <dgm:cxn modelId="{F0E4C0D8-C423-401B-A1B0-A5D0B46CA342}" type="presParOf" srcId="{986E8091-EE71-44EE-8272-9815B162BB33}" destId="{2C2F2E0C-6B67-4F7C-BAA9-1337BC489DBA}" srcOrd="9" destOrd="0" presId="urn:microsoft.com/office/officeart/2008/layout/RadialCluster"/>
    <dgm:cxn modelId="{E3E3E6DD-61C5-4B25-A2C3-03519C6FB03E}" type="presParOf" srcId="{986E8091-EE71-44EE-8272-9815B162BB33}" destId="{227F1EE6-1286-4DEC-8D01-BDC43CAABEDD}" srcOrd="10" destOrd="0" presId="urn:microsoft.com/office/officeart/2008/layout/RadialCluster"/>
    <dgm:cxn modelId="{58C28A48-90B1-4827-8ED0-C3BE435ADA4D}" type="presParOf" srcId="{BDDD6073-8A89-417B-A03C-541016648647}" destId="{0FA8B24F-C757-483A-ACA5-D34B1028A08B}" srcOrd="4" destOrd="0" presId="urn:microsoft.com/office/officeart/2008/layout/RadialCluster"/>
    <dgm:cxn modelId="{E046848A-AA62-4AA4-B112-AA45291B9206}" type="presParOf" srcId="{BDDD6073-8A89-417B-A03C-541016648647}" destId="{4A809ED8-DB18-429C-8C34-24D7091139BC}" srcOrd="5" destOrd="0" presId="urn:microsoft.com/office/officeart/2008/layout/RadialCluster"/>
    <dgm:cxn modelId="{D4DEE383-61EC-4268-8E8B-3A8769286A8B}" type="presParOf" srcId="{4A809ED8-DB18-429C-8C34-24D7091139BC}" destId="{4A1CBF69-835B-4F23-992C-F943E74FC68F}" srcOrd="0" destOrd="0" presId="urn:microsoft.com/office/officeart/2008/layout/RadialCluster"/>
    <dgm:cxn modelId="{12E5C2E3-7508-4774-9CDA-0DDAAE839A5F}" type="presParOf" srcId="{BDDD6073-8A89-417B-A03C-541016648647}" destId="{E9CA2005-B7FA-4A76-A1A7-4F94ADA12685}" srcOrd="6" destOrd="0" presId="urn:microsoft.com/office/officeart/2008/layout/RadialCluster"/>
    <dgm:cxn modelId="{E412F42C-92E7-4553-80EB-ECB6E7553D3D}" type="presParOf" srcId="{BDDD6073-8A89-417B-A03C-541016648647}" destId="{9F37A37D-C619-40E2-B860-4E1FBFD5B231}" srcOrd="7" destOrd="0" presId="urn:microsoft.com/office/officeart/2008/layout/RadialCluster"/>
    <dgm:cxn modelId="{6CABABB8-47A4-4044-9931-A967CA57F758}" type="presParOf" srcId="{9F37A37D-C619-40E2-B860-4E1FBFD5B231}" destId="{EF9BB4F6-C222-44A1-9747-D464D1C9FEE4}" srcOrd="0" destOrd="0" presId="urn:microsoft.com/office/officeart/2008/layout/RadialCluster"/>
    <dgm:cxn modelId="{77933955-9098-40B9-B438-3E1D1E97C5B6}" type="presParOf" srcId="{9F37A37D-C619-40E2-B860-4E1FBFD5B231}" destId="{E8111382-FDD2-468E-9450-CF6BD9E4501C}" srcOrd="1" destOrd="0" presId="urn:microsoft.com/office/officeart/2008/layout/RadialCluster"/>
    <dgm:cxn modelId="{1814AC2D-D253-43CF-8314-9A5E36E87FBF}" type="presParOf" srcId="{9F37A37D-C619-40E2-B860-4E1FBFD5B231}" destId="{A61B348B-FCE1-4417-A6BF-78F72ACA7640}" srcOrd="2" destOrd="0" presId="urn:microsoft.com/office/officeart/2008/layout/RadialCluster"/>
    <dgm:cxn modelId="{3F23EA8A-1D7B-4BAD-A749-B52E03E9A984}" type="presParOf" srcId="{9F37A37D-C619-40E2-B860-4E1FBFD5B231}" destId="{933D9694-8468-44EC-A068-77EE1A691BDC}" srcOrd="3" destOrd="0" presId="urn:microsoft.com/office/officeart/2008/layout/RadialCluster"/>
    <dgm:cxn modelId="{3E1CB468-7F30-42B9-9799-ACC03D4D11E0}" type="presParOf" srcId="{9F37A37D-C619-40E2-B860-4E1FBFD5B231}" destId="{A828449A-8B68-43A6-8BCF-C83CF90C5CC7}" srcOrd="4" destOrd="0" presId="urn:microsoft.com/office/officeart/2008/layout/RadialCluster"/>
    <dgm:cxn modelId="{88A47898-4A42-4CE3-96AF-9AAD599F1A83}" type="presParOf" srcId="{9F37A37D-C619-40E2-B860-4E1FBFD5B231}" destId="{35BC6782-A423-4823-8B5D-BBC8FC411705}" srcOrd="5" destOrd="0" presId="urn:microsoft.com/office/officeart/2008/layout/RadialCluster"/>
    <dgm:cxn modelId="{73E208B4-6A97-4D47-8A14-3C31896C74A2}" type="presParOf" srcId="{9F37A37D-C619-40E2-B860-4E1FBFD5B231}" destId="{5A511765-8C05-4C0D-9712-42DBEC269AC1}" srcOrd="6" destOrd="0" presId="urn:microsoft.com/office/officeart/2008/layout/RadialCluster"/>
    <dgm:cxn modelId="{6C582028-22F4-4BE6-AC0A-A827AF79F15A}" type="presParOf" srcId="{BDDD6073-8A89-417B-A03C-541016648647}" destId="{EF90B184-7EE4-417A-9255-958873E74FC6}" srcOrd="8" destOrd="0" presId="urn:microsoft.com/office/officeart/2008/layout/RadialCluster"/>
    <dgm:cxn modelId="{E0BB9C04-390A-4702-8C13-06A66C2AA999}" type="presParOf" srcId="{BDDD6073-8A89-417B-A03C-541016648647}" destId="{A0D234B1-F0FD-407D-A1AC-1C13BFF6616A}" srcOrd="9" destOrd="0" presId="urn:microsoft.com/office/officeart/2008/layout/RadialCluster"/>
    <dgm:cxn modelId="{3EEA785D-F1D1-4D59-97D5-E1C43D2A49B9}" type="presParOf" srcId="{A0D234B1-F0FD-407D-A1AC-1C13BFF6616A}" destId="{18916428-507E-46EC-9F95-7C680B238160}" srcOrd="0" destOrd="0" presId="urn:microsoft.com/office/officeart/2008/layout/RadialCluster"/>
    <dgm:cxn modelId="{29C44AFC-8B8F-4F18-8BDA-FBB15B858F1B}" type="presParOf" srcId="{A0D234B1-F0FD-407D-A1AC-1C13BFF6616A}" destId="{D96E0D4B-E2CA-4A82-ADC4-066D15DD6A28}" srcOrd="1" destOrd="0" presId="urn:microsoft.com/office/officeart/2008/layout/RadialCluster"/>
    <dgm:cxn modelId="{9B773B72-0865-4001-92DE-954DE8378F6A}" type="presParOf" srcId="{A0D234B1-F0FD-407D-A1AC-1C13BFF6616A}" destId="{7AC11F3D-06B7-4109-9DCD-21586B9B3470}" srcOrd="2" destOrd="0" presId="urn:microsoft.com/office/officeart/2008/layout/RadialCluster"/>
    <dgm:cxn modelId="{0CFE4E95-0115-4FA1-B1E6-344DF43F9136}" type="presParOf" srcId="{A0D234B1-F0FD-407D-A1AC-1C13BFF6616A}" destId="{976D49AA-1CDE-41D8-BE33-4F0C3EE2B88D}" srcOrd="3" destOrd="0" presId="urn:microsoft.com/office/officeart/2008/layout/RadialCluster"/>
    <dgm:cxn modelId="{395CE8F5-B4B6-4DF2-A91C-3EB3949A9595}" type="presParOf" srcId="{A0D234B1-F0FD-407D-A1AC-1C13BFF6616A}" destId="{A539335C-BA76-4B5D-8077-159850E8D8FB}" srcOrd="4" destOrd="0" presId="urn:microsoft.com/office/officeart/2008/layout/RadialCluster"/>
    <dgm:cxn modelId="{98BAC7CA-BC47-46EF-ACAA-B6615B4DEF30}" type="presParOf" srcId="{A0D234B1-F0FD-407D-A1AC-1C13BFF6616A}" destId="{07C115DA-33A7-42B1-BEE6-DB3FA7FA8F89}" srcOrd="5" destOrd="0" presId="urn:microsoft.com/office/officeart/2008/layout/RadialCluster"/>
    <dgm:cxn modelId="{9A768D60-9016-4043-B798-4B5A1584474F}" type="presParOf" srcId="{A0D234B1-F0FD-407D-A1AC-1C13BFF6616A}" destId="{C011DF32-8242-4FB2-BC20-4B3F375CBF4C}" srcOrd="6" destOrd="0" presId="urn:microsoft.com/office/officeart/2008/layout/RadialCluster"/>
    <dgm:cxn modelId="{6439B707-5D19-4FD6-81CE-4784AFA80B23}" type="presParOf" srcId="{BDDD6073-8A89-417B-A03C-541016648647}" destId="{D138B1B4-5ECF-410C-9B39-510A53A51717}" srcOrd="10" destOrd="0" presId="urn:microsoft.com/office/officeart/2008/layout/RadialCluster"/>
    <dgm:cxn modelId="{5BFAADE0-BBD6-47A3-B719-E3DC50D5925D}" type="presParOf" srcId="{BDDD6073-8A89-417B-A03C-541016648647}" destId="{6F0108C3-DAA8-43BB-A1FC-03A4B953225E}" srcOrd="11" destOrd="0" presId="urn:microsoft.com/office/officeart/2008/layout/RadialCluster"/>
    <dgm:cxn modelId="{E3D6EB23-4B5E-4C0E-813D-9C1705984D1A}" type="presParOf" srcId="{6F0108C3-DAA8-43BB-A1FC-03A4B953225E}" destId="{130ABCFB-DF42-4B87-A8EE-9F3CE6EE37D7}" srcOrd="0" destOrd="0" presId="urn:microsoft.com/office/officeart/2008/layout/RadialCluster"/>
    <dgm:cxn modelId="{8D780639-7A83-42D9-862D-1E2A2C196299}" type="presParOf" srcId="{BDDD6073-8A89-417B-A03C-541016648647}" destId="{F552464C-A75F-4C69-9316-C7C79331F569}" srcOrd="12" destOrd="0" presId="urn:microsoft.com/office/officeart/2008/layout/RadialCluster"/>
    <dgm:cxn modelId="{6A0F5CC0-3ACB-430E-84A5-0672084DE898}" type="presParOf" srcId="{BDDD6073-8A89-417B-A03C-541016648647}" destId="{41EEB1EF-2C98-4571-9620-2C45D4FAC08B}" srcOrd="13" destOrd="0" presId="urn:microsoft.com/office/officeart/2008/layout/RadialCluster"/>
    <dgm:cxn modelId="{6A28AD7F-2889-4E22-A37A-952A8CB8BF24}" type="presParOf" srcId="{41EEB1EF-2C98-4571-9620-2C45D4FAC08B}" destId="{1E7A442B-CA92-4CD4-81DA-C34CF22AC5A1}" srcOrd="0" destOrd="0" presId="urn:microsoft.com/office/officeart/2008/layout/RadialCluster"/>
    <dgm:cxn modelId="{FA5832D9-026F-4B8D-BAC4-EE1EC7E8AA6D}" type="presParOf" srcId="{41EEB1EF-2C98-4571-9620-2C45D4FAC08B}" destId="{293D7DA1-9BFE-4C21-A39F-6A1EF575B3F7}" srcOrd="1" destOrd="0" presId="urn:microsoft.com/office/officeart/2008/layout/RadialCluster"/>
    <dgm:cxn modelId="{5DB32117-BF8C-405C-A56F-9A280BF2F639}" type="presParOf" srcId="{41EEB1EF-2C98-4571-9620-2C45D4FAC08B}" destId="{D24BACC1-4CD6-4769-A9E3-FE2BA31F03C1}" srcOrd="2" destOrd="0" presId="urn:microsoft.com/office/officeart/2008/layout/RadialCluster"/>
    <dgm:cxn modelId="{BF30CCD1-8619-4364-99AA-A6A5D3EE7E79}" type="presParOf" srcId="{41EEB1EF-2C98-4571-9620-2C45D4FAC08B}" destId="{D0D9D495-842D-4BCD-B47D-6118A4658BC8}" srcOrd="3" destOrd="0" presId="urn:microsoft.com/office/officeart/2008/layout/RadialCluster"/>
    <dgm:cxn modelId="{448BEED8-42A5-42EE-897C-EC7572829D88}" type="presParOf" srcId="{41EEB1EF-2C98-4571-9620-2C45D4FAC08B}" destId="{6FD113CC-F5CD-46DC-BF4C-653B007FD964}" srcOrd="4" destOrd="0" presId="urn:microsoft.com/office/officeart/2008/layout/RadialCluster"/>
    <dgm:cxn modelId="{8BCD60D5-C435-4E24-A4D2-912AE386C174}" type="presParOf" srcId="{BDDD6073-8A89-417B-A03C-541016648647}" destId="{39B14781-B324-4905-A96E-2E5B6B495C52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14781-B324-4905-A96E-2E5B6B495C52}">
      <dsp:nvSpPr>
        <dsp:cNvPr id="0" name=""/>
        <dsp:cNvSpPr/>
      </dsp:nvSpPr>
      <dsp:spPr>
        <a:xfrm rot="13079558">
          <a:off x="2439484" y="2383615"/>
          <a:ext cx="11759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5953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2464C-A75F-4C69-9316-C7C79331F569}">
      <dsp:nvSpPr>
        <dsp:cNvPr id="0" name=""/>
        <dsp:cNvSpPr/>
      </dsp:nvSpPr>
      <dsp:spPr>
        <a:xfrm rot="10852607">
          <a:off x="2499927" y="3117558"/>
          <a:ext cx="6098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9819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8B1B4-5ECF-410C-9B39-510A53A51717}">
      <dsp:nvSpPr>
        <dsp:cNvPr id="0" name=""/>
        <dsp:cNvSpPr/>
      </dsp:nvSpPr>
      <dsp:spPr>
        <a:xfrm rot="8240223">
          <a:off x="2753874" y="3843387"/>
          <a:ext cx="9371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7119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0B184-7EE4-417A-9255-958873E74FC6}">
      <dsp:nvSpPr>
        <dsp:cNvPr id="0" name=""/>
        <dsp:cNvSpPr/>
      </dsp:nvSpPr>
      <dsp:spPr>
        <a:xfrm rot="1605101">
          <a:off x="4689495" y="3840560"/>
          <a:ext cx="13983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98318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A2005-B7FA-4A76-A1A7-4F94ADA12685}">
      <dsp:nvSpPr>
        <dsp:cNvPr id="0" name=""/>
        <dsp:cNvSpPr/>
      </dsp:nvSpPr>
      <dsp:spPr>
        <a:xfrm rot="21538229">
          <a:off x="4870904" y="3112414"/>
          <a:ext cx="8305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0545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8B24F-C757-483A-ACA5-D34B1028A08B}">
      <dsp:nvSpPr>
        <dsp:cNvPr id="0" name=""/>
        <dsp:cNvSpPr/>
      </dsp:nvSpPr>
      <dsp:spPr>
        <a:xfrm rot="19182215">
          <a:off x="4299735" y="2334776"/>
          <a:ext cx="12702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0287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AF96F-58E5-41AB-BB7B-F32863B22E04}">
      <dsp:nvSpPr>
        <dsp:cNvPr id="0" name=""/>
        <dsp:cNvSpPr/>
      </dsp:nvSpPr>
      <dsp:spPr>
        <a:xfrm rot="15920704">
          <a:off x="3590539" y="2406264"/>
          <a:ext cx="6808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0818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DE2DE-B412-4589-A1C1-D9FBE4880D4C}">
      <dsp:nvSpPr>
        <dsp:cNvPr id="0" name=""/>
        <dsp:cNvSpPr/>
      </dsp:nvSpPr>
      <dsp:spPr>
        <a:xfrm>
          <a:off x="3109711" y="2745550"/>
          <a:ext cx="1761259" cy="7803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>
            <a:latin typeface="Fira Sans" panose="020B0503050000020004" pitchFamily="34" charset="0"/>
            <a:ea typeface="Fira Sans" panose="020B0503050000020004" pitchFamily="34" charset="0"/>
          </a:endParaRPr>
        </a:p>
      </dsp:txBody>
      <dsp:txXfrm>
        <a:off x="3147802" y="2783641"/>
        <a:ext cx="1685077" cy="704118"/>
      </dsp:txXfrm>
    </dsp:sp>
    <dsp:sp modelId="{FF893C96-CC60-4CB0-9032-35496B8846D4}">
      <dsp:nvSpPr>
        <dsp:cNvPr id="0" name=""/>
        <dsp:cNvSpPr/>
      </dsp:nvSpPr>
      <dsp:spPr>
        <a:xfrm>
          <a:off x="3198953" y="1534395"/>
          <a:ext cx="1365374" cy="53258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latin typeface="Fira Sans" panose="020B0503050000020004" pitchFamily="34" charset="0"/>
              <a:ea typeface="Fira Sans" panose="020B0503050000020004" pitchFamily="34" charset="0"/>
            </a:rPr>
            <a:t>POLSKA AKADEMIA NAUK</a:t>
          </a:r>
          <a:endParaRPr lang="pl-PL" sz="1100" b="1" kern="1200" dirty="0">
            <a:latin typeface="Fira Sans" panose="020B0503050000020004" pitchFamily="34" charset="0"/>
            <a:ea typeface="Fira Sans" panose="020B0503050000020004" pitchFamily="34" charset="0"/>
          </a:endParaRPr>
        </a:p>
      </dsp:txBody>
      <dsp:txXfrm>
        <a:off x="3224952" y="1560394"/>
        <a:ext cx="1313376" cy="480584"/>
      </dsp:txXfrm>
    </dsp:sp>
    <dsp:sp modelId="{84C85F3D-E14A-48FA-99E7-14AF9F244B54}">
      <dsp:nvSpPr>
        <dsp:cNvPr id="0" name=""/>
        <dsp:cNvSpPr/>
      </dsp:nvSpPr>
      <dsp:spPr>
        <a:xfrm rot="16508772">
          <a:off x="3524139" y="1117011"/>
          <a:ext cx="8381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8146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5BB69-5297-453F-8E7F-5AC973945644}">
      <dsp:nvSpPr>
        <dsp:cNvPr id="0" name=""/>
        <dsp:cNvSpPr/>
      </dsp:nvSpPr>
      <dsp:spPr>
        <a:xfrm>
          <a:off x="3233152" y="31144"/>
          <a:ext cx="1555503" cy="6684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>
              <a:latin typeface="Fira Sans" panose="020B0503050000020004" pitchFamily="34" charset="0"/>
              <a:ea typeface="Fira Sans" panose="020B0503050000020004" pitchFamily="34" charset="0"/>
            </a:rPr>
            <a:t>Komitet Przestrzennego Zagospodarowania Kraju</a:t>
          </a:r>
        </a:p>
      </dsp:txBody>
      <dsp:txXfrm>
        <a:off x="3265785" y="63777"/>
        <a:ext cx="1490237" cy="603217"/>
      </dsp:txXfrm>
    </dsp:sp>
    <dsp:sp modelId="{56091C3F-E5F7-46B9-A374-E456B690B055}">
      <dsp:nvSpPr>
        <dsp:cNvPr id="0" name=""/>
        <dsp:cNvSpPr/>
      </dsp:nvSpPr>
      <dsp:spPr>
        <a:xfrm rot="18780576">
          <a:off x="4044809" y="1338322"/>
          <a:ext cx="5362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6277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83867-87EA-4901-98C2-D765910D72D7}">
      <dsp:nvSpPr>
        <dsp:cNvPr id="0" name=""/>
        <dsp:cNvSpPr/>
      </dsp:nvSpPr>
      <dsp:spPr>
        <a:xfrm>
          <a:off x="4075783" y="714416"/>
          <a:ext cx="1239228" cy="4278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>
              <a:latin typeface="Fira Sans" panose="020B0503050000020004" pitchFamily="34" charset="0"/>
              <a:ea typeface="Fira Sans" panose="020B0503050000020004" pitchFamily="34" charset="0"/>
            </a:rPr>
            <a:t>Komitet Nauk Geograficznych</a:t>
          </a:r>
        </a:p>
      </dsp:txBody>
      <dsp:txXfrm>
        <a:off x="4096668" y="735301"/>
        <a:ext cx="1197458" cy="386062"/>
      </dsp:txXfrm>
    </dsp:sp>
    <dsp:sp modelId="{8B0D2B3B-5A0D-437F-98D7-00F5FAD2EA83}">
      <dsp:nvSpPr>
        <dsp:cNvPr id="0" name=""/>
        <dsp:cNvSpPr/>
      </dsp:nvSpPr>
      <dsp:spPr>
        <a:xfrm rot="13276566">
          <a:off x="3160657" y="1377107"/>
          <a:ext cx="476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855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C3F60-50F3-4075-8340-16695C398AC3}">
      <dsp:nvSpPr>
        <dsp:cNvPr id="0" name=""/>
        <dsp:cNvSpPr/>
      </dsp:nvSpPr>
      <dsp:spPr>
        <a:xfrm>
          <a:off x="2315457" y="791987"/>
          <a:ext cx="1321479" cy="4278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>
              <a:latin typeface="Fira Sans" panose="020B0503050000020004" pitchFamily="34" charset="0"/>
              <a:ea typeface="Fira Sans" panose="020B0503050000020004" pitchFamily="34" charset="0"/>
            </a:rPr>
            <a:t>Instytut Rozwoju Wsi i Rolnictwa </a:t>
          </a:r>
        </a:p>
      </dsp:txBody>
      <dsp:txXfrm>
        <a:off x="2336342" y="812872"/>
        <a:ext cx="1279709" cy="386062"/>
      </dsp:txXfrm>
    </dsp:sp>
    <dsp:sp modelId="{B85CE594-E690-403F-991E-8DFEB6F2A6B5}">
      <dsp:nvSpPr>
        <dsp:cNvPr id="0" name=""/>
        <dsp:cNvSpPr/>
      </dsp:nvSpPr>
      <dsp:spPr>
        <a:xfrm>
          <a:off x="4903016" y="1514912"/>
          <a:ext cx="1515028" cy="40909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latin typeface="Fira Sans" panose="020B0503050000020004" pitchFamily="34" charset="0"/>
              <a:ea typeface="Fira Sans" panose="020B0503050000020004" pitchFamily="34" charset="0"/>
            </a:rPr>
            <a:t>UCZELNIE WYŻSZE</a:t>
          </a:r>
          <a:endParaRPr lang="pl-PL" sz="1100" b="1" kern="1200" dirty="0">
            <a:latin typeface="Fira Sans" panose="020B0503050000020004" pitchFamily="34" charset="0"/>
            <a:ea typeface="Fira Sans" panose="020B0503050000020004" pitchFamily="34" charset="0"/>
          </a:endParaRPr>
        </a:p>
      </dsp:txBody>
      <dsp:txXfrm>
        <a:off x="4922986" y="1534882"/>
        <a:ext cx="1475088" cy="369150"/>
      </dsp:txXfrm>
    </dsp:sp>
    <dsp:sp modelId="{3738A3E1-409C-4E70-8C3D-09596C43DBD9}">
      <dsp:nvSpPr>
        <dsp:cNvPr id="0" name=""/>
        <dsp:cNvSpPr/>
      </dsp:nvSpPr>
      <dsp:spPr>
        <a:xfrm rot="16949907">
          <a:off x="5355192" y="1077987"/>
          <a:ext cx="8950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5061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500B2-1E39-44D8-BA7A-FB11B62E50D9}">
      <dsp:nvSpPr>
        <dsp:cNvPr id="0" name=""/>
        <dsp:cNvSpPr/>
      </dsp:nvSpPr>
      <dsp:spPr>
        <a:xfrm>
          <a:off x="5359766" y="231972"/>
          <a:ext cx="1170296" cy="4090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>
              <a:latin typeface="Fira Sans" panose="020B0503050000020004" pitchFamily="34" charset="0"/>
              <a:ea typeface="Fira Sans" panose="020B0503050000020004" pitchFamily="34" charset="0"/>
            </a:rPr>
            <a:t>Szkoła Główna Handlowa</a:t>
          </a:r>
        </a:p>
      </dsp:txBody>
      <dsp:txXfrm>
        <a:off x="5379736" y="251942"/>
        <a:ext cx="1130356" cy="369150"/>
      </dsp:txXfrm>
    </dsp:sp>
    <dsp:sp modelId="{0DC18F6A-61C9-4F72-91B5-B466670F74F1}">
      <dsp:nvSpPr>
        <dsp:cNvPr id="0" name=""/>
        <dsp:cNvSpPr/>
      </dsp:nvSpPr>
      <dsp:spPr>
        <a:xfrm rot="19513654">
          <a:off x="5851081" y="1182598"/>
          <a:ext cx="11653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5362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EA6F0-C025-4D0A-9870-6B3CF4D1E79A}">
      <dsp:nvSpPr>
        <dsp:cNvPr id="0" name=""/>
        <dsp:cNvSpPr/>
      </dsp:nvSpPr>
      <dsp:spPr>
        <a:xfrm>
          <a:off x="6625690" y="441194"/>
          <a:ext cx="1162609" cy="4090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>
              <a:latin typeface="Fira Sans" panose="020B0503050000020004" pitchFamily="34" charset="0"/>
              <a:ea typeface="Fira Sans" panose="020B0503050000020004" pitchFamily="34" charset="0"/>
            </a:rPr>
            <a:t>Uniwersytet Warszawski</a:t>
          </a:r>
        </a:p>
      </dsp:txBody>
      <dsp:txXfrm>
        <a:off x="6645660" y="461164"/>
        <a:ext cx="1122669" cy="369150"/>
      </dsp:txXfrm>
    </dsp:sp>
    <dsp:sp modelId="{C192C5EF-D78E-45E1-AB7A-0207AE92563C}">
      <dsp:nvSpPr>
        <dsp:cNvPr id="0" name=""/>
        <dsp:cNvSpPr/>
      </dsp:nvSpPr>
      <dsp:spPr>
        <a:xfrm rot="361250">
          <a:off x="6417715" y="1805619"/>
          <a:ext cx="1194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466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9D577-BE86-41E5-9424-158CCC50CDFE}">
      <dsp:nvSpPr>
        <dsp:cNvPr id="0" name=""/>
        <dsp:cNvSpPr/>
      </dsp:nvSpPr>
      <dsp:spPr>
        <a:xfrm>
          <a:off x="6536852" y="1674317"/>
          <a:ext cx="1270053" cy="4090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100" kern="1200" dirty="0">
              <a:latin typeface="Fira Sans" panose="020B0503050000020004" pitchFamily="34" charset="0"/>
              <a:ea typeface="Fira Sans" panose="020B0503050000020004" pitchFamily="34" charset="0"/>
            </a:rPr>
            <a:t>Uniwersytet Szczeciński</a:t>
          </a:r>
        </a:p>
      </dsp:txBody>
      <dsp:txXfrm>
        <a:off x="6556822" y="1694287"/>
        <a:ext cx="1230113" cy="369150"/>
      </dsp:txXfrm>
    </dsp:sp>
    <dsp:sp modelId="{059A918A-3EAF-43BB-BB3A-0DDCA3955817}">
      <dsp:nvSpPr>
        <dsp:cNvPr id="0" name=""/>
        <dsp:cNvSpPr/>
      </dsp:nvSpPr>
      <dsp:spPr>
        <a:xfrm rot="3998655">
          <a:off x="5641056" y="2087976"/>
          <a:ext cx="3572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7218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E26B0-330F-4D4B-BE5D-C271F580024B}">
      <dsp:nvSpPr>
        <dsp:cNvPr id="0" name=""/>
        <dsp:cNvSpPr/>
      </dsp:nvSpPr>
      <dsp:spPr>
        <a:xfrm>
          <a:off x="5305679" y="2251950"/>
          <a:ext cx="1346242" cy="4090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>
              <a:latin typeface="Fira Sans" panose="020B0503050000020004" pitchFamily="34" charset="0"/>
              <a:ea typeface="Fira Sans" panose="020B0503050000020004" pitchFamily="34" charset="0"/>
            </a:rPr>
            <a:t>Akademia Morska w Szczecinie</a:t>
          </a:r>
          <a:endParaRPr lang="pl-PL" sz="1100" kern="1200" dirty="0">
            <a:latin typeface="Fira Sans" panose="020B0503050000020004" pitchFamily="34" charset="0"/>
            <a:ea typeface="Fira Sans" panose="020B0503050000020004" pitchFamily="34" charset="0"/>
          </a:endParaRPr>
        </a:p>
      </dsp:txBody>
      <dsp:txXfrm>
        <a:off x="5325649" y="2271920"/>
        <a:ext cx="1306302" cy="369150"/>
      </dsp:txXfrm>
    </dsp:sp>
    <dsp:sp modelId="{2C2F2E0C-6B67-4F7C-BAA9-1337BC489DBA}">
      <dsp:nvSpPr>
        <dsp:cNvPr id="0" name=""/>
        <dsp:cNvSpPr/>
      </dsp:nvSpPr>
      <dsp:spPr>
        <a:xfrm rot="20871429">
          <a:off x="6416816" y="1544916"/>
          <a:ext cx="1098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827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F1EE6-1286-4DEC-8D01-BDC43CAABEDD}">
      <dsp:nvSpPr>
        <dsp:cNvPr id="0" name=""/>
        <dsp:cNvSpPr/>
      </dsp:nvSpPr>
      <dsp:spPr>
        <a:xfrm>
          <a:off x="6525414" y="1198253"/>
          <a:ext cx="1281491" cy="3944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>
              <a:latin typeface="Fira Sans" panose="020B0503050000020004" pitchFamily="34" charset="0"/>
              <a:ea typeface="Fira Sans" panose="020B0503050000020004" pitchFamily="34" charset="0"/>
            </a:rPr>
            <a:t>Politechnika Krakowska</a:t>
          </a:r>
        </a:p>
      </dsp:txBody>
      <dsp:txXfrm>
        <a:off x="6544672" y="1217511"/>
        <a:ext cx="1242975" cy="355977"/>
      </dsp:txXfrm>
    </dsp:sp>
    <dsp:sp modelId="{4A1CBF69-835B-4F23-992C-F943E74FC68F}">
      <dsp:nvSpPr>
        <dsp:cNvPr id="0" name=""/>
        <dsp:cNvSpPr/>
      </dsp:nvSpPr>
      <dsp:spPr>
        <a:xfrm>
          <a:off x="5701383" y="2879874"/>
          <a:ext cx="1481863" cy="423527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latin typeface="Fira Sans" panose="020B0503050000020004" pitchFamily="34" charset="0"/>
              <a:ea typeface="Fira Sans" panose="020B0503050000020004" pitchFamily="34" charset="0"/>
            </a:rPr>
            <a:t>ORGANIZACJE SPOŁECZNE</a:t>
          </a:r>
          <a:endParaRPr lang="pl-PL" sz="1100" b="1" kern="1200" dirty="0">
            <a:latin typeface="Fira Sans" panose="020B0503050000020004" pitchFamily="34" charset="0"/>
            <a:ea typeface="Fira Sans" panose="020B0503050000020004" pitchFamily="34" charset="0"/>
          </a:endParaRPr>
        </a:p>
      </dsp:txBody>
      <dsp:txXfrm>
        <a:off x="5722058" y="2900549"/>
        <a:ext cx="1440513" cy="382177"/>
      </dsp:txXfrm>
    </dsp:sp>
    <dsp:sp modelId="{EF9BB4F6-C222-44A1-9747-D464D1C9FEE4}">
      <dsp:nvSpPr>
        <dsp:cNvPr id="0" name=""/>
        <dsp:cNvSpPr/>
      </dsp:nvSpPr>
      <dsp:spPr>
        <a:xfrm>
          <a:off x="5966033" y="4155269"/>
          <a:ext cx="1109569" cy="51198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latin typeface="Fira Sans" panose="020B0503050000020004" pitchFamily="34" charset="0"/>
              <a:ea typeface="Fira Sans" panose="020B0503050000020004" pitchFamily="34" charset="0"/>
            </a:rPr>
            <a:t>URZĘDY CENTRALNE</a:t>
          </a:r>
          <a:endParaRPr lang="pl-PL" sz="1100" b="1" kern="1200" dirty="0">
            <a:latin typeface="Fira Sans" panose="020B0503050000020004" pitchFamily="34" charset="0"/>
            <a:ea typeface="Fira Sans" panose="020B0503050000020004" pitchFamily="34" charset="0"/>
          </a:endParaRPr>
        </a:p>
      </dsp:txBody>
      <dsp:txXfrm>
        <a:off x="5991026" y="4180262"/>
        <a:ext cx="1059583" cy="461995"/>
      </dsp:txXfrm>
    </dsp:sp>
    <dsp:sp modelId="{E8111382-FDD2-468E-9450-CF6BD9E4501C}">
      <dsp:nvSpPr>
        <dsp:cNvPr id="0" name=""/>
        <dsp:cNvSpPr/>
      </dsp:nvSpPr>
      <dsp:spPr>
        <a:xfrm rot="10768677">
          <a:off x="5194483" y="4419829"/>
          <a:ext cx="7715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1565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B348B-FCE1-4417-A6BF-78F72ACA7640}">
      <dsp:nvSpPr>
        <dsp:cNvPr id="0" name=""/>
        <dsp:cNvSpPr/>
      </dsp:nvSpPr>
      <dsp:spPr>
        <a:xfrm>
          <a:off x="3814320" y="4209900"/>
          <a:ext cx="1380179" cy="4394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>
              <a:latin typeface="Fira Sans" panose="020B0503050000020004" pitchFamily="34" charset="0"/>
              <a:ea typeface="Fira Sans" panose="020B0503050000020004" pitchFamily="34" charset="0"/>
            </a:rPr>
            <a:t>Ministerstwo Inwestycji i Rozwoju</a:t>
          </a:r>
        </a:p>
      </dsp:txBody>
      <dsp:txXfrm>
        <a:off x="3835773" y="4231353"/>
        <a:ext cx="1337273" cy="396558"/>
      </dsp:txXfrm>
    </dsp:sp>
    <dsp:sp modelId="{933D9694-8468-44EC-A068-77EE1A691BDC}">
      <dsp:nvSpPr>
        <dsp:cNvPr id="0" name=""/>
        <dsp:cNvSpPr/>
      </dsp:nvSpPr>
      <dsp:spPr>
        <a:xfrm rot="9498343">
          <a:off x="5447525" y="4731324"/>
          <a:ext cx="5375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7545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8449A-8B68-43A6-8BCF-C83CF90C5CC7}">
      <dsp:nvSpPr>
        <dsp:cNvPr id="0" name=""/>
        <dsp:cNvSpPr/>
      </dsp:nvSpPr>
      <dsp:spPr>
        <a:xfrm>
          <a:off x="4053248" y="4830677"/>
          <a:ext cx="1554901" cy="5059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>
              <a:latin typeface="Fira Sans" panose="020B0503050000020004" pitchFamily="34" charset="0"/>
              <a:ea typeface="Fira Sans" panose="020B0503050000020004" pitchFamily="34" charset="0"/>
            </a:rPr>
            <a:t>Ministerstwo </a:t>
          </a:r>
          <a:r>
            <a:rPr lang="pl-PL" sz="1100" kern="1200" dirty="0">
              <a:latin typeface="Fira Sans" panose="020B0503050000020004" pitchFamily="34" charset="0"/>
              <a:ea typeface="Fira Sans" panose="020B0503050000020004" pitchFamily="34" charset="0"/>
            </a:rPr>
            <a:t>Spraw Wewnętrznych i Administracji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latin typeface="Fira Sans" panose="020B0503050000020004" pitchFamily="34" charset="0"/>
            <a:ea typeface="Fira Sans" panose="020B0503050000020004" pitchFamily="34" charset="0"/>
          </a:endParaRPr>
        </a:p>
      </dsp:txBody>
      <dsp:txXfrm>
        <a:off x="4077946" y="4855375"/>
        <a:ext cx="1505505" cy="456537"/>
      </dsp:txXfrm>
    </dsp:sp>
    <dsp:sp modelId="{35BC6782-A423-4823-8B5D-BBC8FC411705}">
      <dsp:nvSpPr>
        <dsp:cNvPr id="0" name=""/>
        <dsp:cNvSpPr/>
      </dsp:nvSpPr>
      <dsp:spPr>
        <a:xfrm rot="3732532">
          <a:off x="6525962" y="4882341"/>
          <a:ext cx="4862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6272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11765-8C05-4C0D-9712-42DBEC269AC1}">
      <dsp:nvSpPr>
        <dsp:cNvPr id="0" name=""/>
        <dsp:cNvSpPr/>
      </dsp:nvSpPr>
      <dsp:spPr>
        <a:xfrm>
          <a:off x="6281316" y="5097432"/>
          <a:ext cx="1525589" cy="6134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>
              <a:latin typeface="Fira Sans" panose="020B0503050000020004" pitchFamily="34" charset="0"/>
              <a:ea typeface="Fira Sans" panose="020B0503050000020004" pitchFamily="34" charset="0"/>
            </a:rPr>
            <a:t>Ministerstwo Rodziny, Pracy i Polityki Społecznej </a:t>
          </a:r>
        </a:p>
      </dsp:txBody>
      <dsp:txXfrm>
        <a:off x="6311261" y="5127377"/>
        <a:ext cx="1465699" cy="553537"/>
      </dsp:txXfrm>
    </dsp:sp>
    <dsp:sp modelId="{18916428-507E-46EC-9F95-7C680B238160}">
      <dsp:nvSpPr>
        <dsp:cNvPr id="0" name=""/>
        <dsp:cNvSpPr/>
      </dsp:nvSpPr>
      <dsp:spPr>
        <a:xfrm>
          <a:off x="1958867" y="4160922"/>
          <a:ext cx="1342924" cy="45626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latin typeface="Fira Sans" panose="020B0503050000020004" pitchFamily="34" charset="0"/>
              <a:ea typeface="Fira Sans" panose="020B0503050000020004" pitchFamily="34" charset="0"/>
            </a:rPr>
            <a:t>ORGANIZACJE SAMORZĄDOWE</a:t>
          </a:r>
          <a:endParaRPr lang="pl-PL" sz="1100" b="1" kern="1200" dirty="0">
            <a:latin typeface="Fira Sans" panose="020B0503050000020004" pitchFamily="34" charset="0"/>
            <a:ea typeface="Fira Sans" panose="020B0503050000020004" pitchFamily="34" charset="0"/>
          </a:endParaRPr>
        </a:p>
      </dsp:txBody>
      <dsp:txXfrm>
        <a:off x="1981140" y="4183195"/>
        <a:ext cx="1298378" cy="411721"/>
      </dsp:txXfrm>
    </dsp:sp>
    <dsp:sp modelId="{D96E0D4B-E2CA-4A82-ADC4-066D15DD6A28}">
      <dsp:nvSpPr>
        <dsp:cNvPr id="0" name=""/>
        <dsp:cNvSpPr/>
      </dsp:nvSpPr>
      <dsp:spPr>
        <a:xfrm rot="10399806">
          <a:off x="1542326" y="4491850"/>
          <a:ext cx="4179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7955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11F3D-06B7-4109-9DCD-21586B9B3470}">
      <dsp:nvSpPr>
        <dsp:cNvPr id="0" name=""/>
        <dsp:cNvSpPr/>
      </dsp:nvSpPr>
      <dsp:spPr>
        <a:xfrm>
          <a:off x="269763" y="4362478"/>
          <a:ext cx="1273977" cy="4562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>
              <a:latin typeface="Fira Sans" panose="020B0503050000020004" pitchFamily="34" charset="0"/>
              <a:ea typeface="Fira Sans" panose="020B0503050000020004" pitchFamily="34" charset="0"/>
            </a:rPr>
            <a:t>Związek Miast Polskich</a:t>
          </a:r>
        </a:p>
      </dsp:txBody>
      <dsp:txXfrm>
        <a:off x="292036" y="4384751"/>
        <a:ext cx="1229431" cy="411721"/>
      </dsp:txXfrm>
    </dsp:sp>
    <dsp:sp modelId="{976D49AA-1CDE-41D8-BE33-4F0C3EE2B88D}">
      <dsp:nvSpPr>
        <dsp:cNvPr id="0" name=""/>
        <dsp:cNvSpPr/>
      </dsp:nvSpPr>
      <dsp:spPr>
        <a:xfrm rot="4890230">
          <a:off x="2419869" y="4900973"/>
          <a:ext cx="5738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3863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9335C-BA76-4B5D-8077-159850E8D8FB}">
      <dsp:nvSpPr>
        <dsp:cNvPr id="0" name=""/>
        <dsp:cNvSpPr/>
      </dsp:nvSpPr>
      <dsp:spPr>
        <a:xfrm>
          <a:off x="2123942" y="5184757"/>
          <a:ext cx="1318660" cy="4562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>
              <a:latin typeface="Fira Sans" panose="020B0503050000020004" pitchFamily="34" charset="0"/>
              <a:ea typeface="Fira Sans" panose="020B0503050000020004" pitchFamily="34" charset="0"/>
            </a:rPr>
            <a:t>Związek Powiatów Polskich</a:t>
          </a:r>
        </a:p>
      </dsp:txBody>
      <dsp:txXfrm>
        <a:off x="2146215" y="5207030"/>
        <a:ext cx="1274114" cy="411721"/>
      </dsp:txXfrm>
    </dsp:sp>
    <dsp:sp modelId="{07C115DA-33A7-42B1-BEE6-DB3FA7FA8F89}">
      <dsp:nvSpPr>
        <dsp:cNvPr id="0" name=""/>
        <dsp:cNvSpPr/>
      </dsp:nvSpPr>
      <dsp:spPr>
        <a:xfrm rot="8771024">
          <a:off x="1228610" y="4939756"/>
          <a:ext cx="11591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9198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1DF32-8242-4FB2-BC20-4B3F375CBF4C}">
      <dsp:nvSpPr>
        <dsp:cNvPr id="0" name=""/>
        <dsp:cNvSpPr/>
      </dsp:nvSpPr>
      <dsp:spPr>
        <a:xfrm>
          <a:off x="364133" y="5262321"/>
          <a:ext cx="1243914" cy="4562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>
              <a:latin typeface="Fira Sans" panose="020B0503050000020004" pitchFamily="34" charset="0"/>
              <a:ea typeface="Fira Sans" panose="020B0503050000020004" pitchFamily="34" charset="0"/>
            </a:rPr>
            <a:t>Śląski Związek Gmin i Powiatów</a:t>
          </a:r>
        </a:p>
      </dsp:txBody>
      <dsp:txXfrm>
        <a:off x="386406" y="5284594"/>
        <a:ext cx="1199368" cy="411721"/>
      </dsp:txXfrm>
    </dsp:sp>
    <dsp:sp modelId="{130ABCFB-DF42-4B87-A8EE-9F3CE6EE37D7}">
      <dsp:nvSpPr>
        <dsp:cNvPr id="0" name=""/>
        <dsp:cNvSpPr/>
      </dsp:nvSpPr>
      <dsp:spPr>
        <a:xfrm>
          <a:off x="518467" y="2832864"/>
          <a:ext cx="1981495" cy="529730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/>
            <a:t>SAMORZĄD TERYTORIALNY</a:t>
          </a:r>
          <a:endParaRPr lang="pl-PL" sz="1100" b="1" kern="1200" dirty="0"/>
        </a:p>
      </dsp:txBody>
      <dsp:txXfrm>
        <a:off x="544326" y="2858723"/>
        <a:ext cx="1929777" cy="478012"/>
      </dsp:txXfrm>
    </dsp:sp>
    <dsp:sp modelId="{1E7A442B-CA92-4CD4-81DA-C34CF22AC5A1}">
      <dsp:nvSpPr>
        <dsp:cNvPr id="0" name=""/>
        <dsp:cNvSpPr/>
      </dsp:nvSpPr>
      <dsp:spPr>
        <a:xfrm>
          <a:off x="1501749" y="1370238"/>
          <a:ext cx="1290637" cy="651442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latin typeface="Fira Sans" panose="020B0503050000020004" pitchFamily="34" charset="0"/>
              <a:ea typeface="Fira Sans" panose="020B0503050000020004" pitchFamily="34" charset="0"/>
            </a:rPr>
            <a:t>ORGANIZACJE STATYSTYCZNE</a:t>
          </a:r>
          <a:endParaRPr lang="pl-PL" sz="1100" b="1" kern="1200" dirty="0">
            <a:latin typeface="Fira Sans" panose="020B0503050000020004" pitchFamily="34" charset="0"/>
            <a:ea typeface="Fira Sans" panose="020B0503050000020004" pitchFamily="34" charset="0"/>
          </a:endParaRPr>
        </a:p>
      </dsp:txBody>
      <dsp:txXfrm>
        <a:off x="1533550" y="1402039"/>
        <a:ext cx="1227035" cy="587840"/>
      </dsp:txXfrm>
    </dsp:sp>
    <dsp:sp modelId="{293D7DA1-9BFE-4C21-A39F-6A1EF575B3F7}">
      <dsp:nvSpPr>
        <dsp:cNvPr id="0" name=""/>
        <dsp:cNvSpPr/>
      </dsp:nvSpPr>
      <dsp:spPr>
        <a:xfrm rot="9607362">
          <a:off x="1240719" y="1975010"/>
          <a:ext cx="2690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044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BACC1-4CD6-4769-A9E3-FE2BA31F03C1}">
      <dsp:nvSpPr>
        <dsp:cNvPr id="0" name=""/>
        <dsp:cNvSpPr/>
      </dsp:nvSpPr>
      <dsp:spPr>
        <a:xfrm>
          <a:off x="210622" y="1882691"/>
          <a:ext cx="1038112" cy="6514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>
              <a:latin typeface="Fira Sans" panose="020B0503050000020004" pitchFamily="34" charset="0"/>
              <a:ea typeface="Fira Sans" panose="020B0503050000020004" pitchFamily="34" charset="0"/>
            </a:rPr>
            <a:t>Instytut </a:t>
          </a:r>
          <a:r>
            <a:rPr lang="pl-PL" sz="1100" kern="1200" dirty="0">
              <a:latin typeface="Fira Sans" panose="020B0503050000020004" pitchFamily="34" charset="0"/>
              <a:ea typeface="Fira Sans" panose="020B0503050000020004" pitchFamily="34" charset="0"/>
            </a:rPr>
            <a:t>Statystyki Kościoła Katolickiego</a:t>
          </a:r>
        </a:p>
      </dsp:txBody>
      <dsp:txXfrm>
        <a:off x="242423" y="1914492"/>
        <a:ext cx="974510" cy="587840"/>
      </dsp:txXfrm>
    </dsp:sp>
    <dsp:sp modelId="{D0D9D495-842D-4BCD-B47D-6118A4658BC8}">
      <dsp:nvSpPr>
        <dsp:cNvPr id="0" name=""/>
        <dsp:cNvSpPr/>
      </dsp:nvSpPr>
      <dsp:spPr>
        <a:xfrm rot="13134641">
          <a:off x="1173129" y="1168741"/>
          <a:ext cx="6415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1598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113CC-F5CD-46DC-BF4C-653B007FD964}">
      <dsp:nvSpPr>
        <dsp:cNvPr id="0" name=""/>
        <dsp:cNvSpPr/>
      </dsp:nvSpPr>
      <dsp:spPr>
        <a:xfrm>
          <a:off x="182918" y="315802"/>
          <a:ext cx="1315743" cy="6514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>
              <a:latin typeface="Fira Sans" panose="020B0503050000020004" pitchFamily="34" charset="0"/>
              <a:ea typeface="Fira Sans" panose="020B0503050000020004" pitchFamily="34" charset="0"/>
            </a:rPr>
            <a:t>Polskie Towarzystwo Statystyczne</a:t>
          </a:r>
        </a:p>
      </dsp:txBody>
      <dsp:txXfrm>
        <a:off x="214719" y="347603"/>
        <a:ext cx="1252141" cy="587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1D9AF-FC19-4894-963E-D646F2008182}" type="datetimeFigureOut">
              <a:rPr lang="pl-PL" smtClean="0"/>
              <a:t>2018-07-10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1046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63032" y="9421046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6F5EA-0BD2-4785-AEBE-33F6BCD4F61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671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90C24-295B-4A9F-BA7C-AF2689817961}" type="datetimeFigureOut">
              <a:rPr lang="pl-PL" smtClean="0"/>
              <a:t>2018-07-10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9838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991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1046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63032" y="9421046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1351D-2E30-4B65-A3A0-1D82E46C47D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185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4453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Początek współpracy z ZMP (2010)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4630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i="1" dirty="0" smtClean="0"/>
              <a:t>Wkład do Raportu nt. chaosu przestrzennego w Polsce (2018)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Opracowanie przygotowane pod red. Prof. Tadeusza Markowskiego, prof. Przemysława Śleszyńskiego, dr Adama Kowalewskiego</a:t>
            </a:r>
            <a:endParaRPr lang="pl-PL" i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8502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2010 - Powołanie WOBR w strukturach wszystkich US</a:t>
            </a:r>
          </a:p>
          <a:p>
            <a:r>
              <a:rPr lang="pl-PL" dirty="0" smtClean="0"/>
              <a:t>potrzeba wdrożenia działań systemowych w zakresie kompleksowej obsługi informacyjnej różnych grup odbiorców,</a:t>
            </a:r>
          </a:p>
          <a:p>
            <a:pPr lvl="0"/>
            <a:r>
              <a:rPr lang="pl-PL" dirty="0" smtClean="0"/>
              <a:t>przekierunkowanie działań statystyki z prostego udostępniania na wsparcie eksperckie w zakresie monitorowania rozwoju regionalnego,</a:t>
            </a:r>
          </a:p>
          <a:p>
            <a:pPr lvl="0"/>
            <a:r>
              <a:rPr lang="pl-PL" dirty="0" smtClean="0"/>
              <a:t>proces formowania poszczególnych Ośrodków przebiegał stopniowo wg możliwości i potrzeb każdego z US.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9801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1038" y="4784835"/>
            <a:ext cx="5448299" cy="3914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Przetwarzanie danych przestrzennych dostarcza informacji do modelowania geostatystycznego.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Przykład prezentacji danych przestrzennych - portal LUiSA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wykonany przez Joint Research Center (UE)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Aglomeracja łódzka w latach 2010-2050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Mapa po lewej stronie – zmiany form użytkowania terenu, prezentowane w sieci geometrycznej (gridzie) 100x100 m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Mapa środkowa – rozmieszczenie ludności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Mapa po prawej stronie – dostępność przestrzenna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Platforma modelowania terytorialnego LUiSA służy przede wszystkim do oceny ex-ante polityk UE, które mają bezpośredni lub pośredni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wpływ terytorialny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Podstawowym jej elementem jest funkcja terenu.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Poza tradycyjnym modelem użytkowania gruntów, LUISA jest próbą nowego podejście do modelowania opartego na aktywności w oparciu o endogeniczną dynamiczną alokację populacji, usług i działalności.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857636" y="9443663"/>
            <a:ext cx="2951162" cy="498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27</a:t>
            </a:fld>
            <a:endParaRPr lang="en-US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323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4304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Formy użycia danych</a:t>
            </a:r>
          </a:p>
          <a:p>
            <a:r>
              <a:rPr lang="pl-PL" dirty="0" smtClean="0"/>
              <a:t>Wskaźniki – dla określenia trendu zmian w czasie i przestrzeni</a:t>
            </a:r>
          </a:p>
          <a:p>
            <a:r>
              <a:rPr lang="pl-PL" dirty="0" smtClean="0"/>
              <a:t>Wskaźniki – dla benchmarkingu, obszarów, regionów, państw</a:t>
            </a:r>
          </a:p>
          <a:p>
            <a:r>
              <a:rPr lang="pl-PL" dirty="0" smtClean="0"/>
              <a:t>Analiza ekonometryczna – wskazanie czynników rozwoju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8932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Otwarty, kompleksowy system bazodanowy składającym się z modułu monitorującego wyposażonego w funkcjonalności prezentacji oraz raportowania danych. </a:t>
            </a:r>
          </a:p>
          <a:p>
            <a:pPr marL="0" indent="0">
              <a:buNone/>
            </a:pPr>
            <a:r>
              <a:rPr lang="pl-PL" dirty="0" smtClean="0"/>
              <a:t>Dane o charakterze publicznym, pochodzące w szczególności rejestrów administracyjnych, systemów informacyjnych statystyki publicznej oraz źródeł rozproszonych.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077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Rozwój badań regionalnych w Polsce znajduje się dziś w momencie przełomowym. </a:t>
            </a:r>
          </a:p>
          <a:p>
            <a:pPr marL="0" indent="0">
              <a:buNone/>
            </a:pPr>
            <a:r>
              <a:rPr lang="pl-PL" dirty="0" smtClean="0"/>
              <a:t>Dalsze jego kierunki są wytyczane poprzez </a:t>
            </a:r>
            <a:r>
              <a:rPr lang="pl-PL" b="1" dirty="0" smtClean="0"/>
              <a:t>NOWE POTRZEBY </a:t>
            </a:r>
            <a:r>
              <a:rPr lang="pl-PL" dirty="0" smtClean="0"/>
              <a:t>odbiorców, którzy chcą danych w </a:t>
            </a:r>
            <a:r>
              <a:rPr lang="pl-PL" b="1" dirty="0" smtClean="0"/>
              <a:t>NOWEJ SKALI</a:t>
            </a:r>
            <a:r>
              <a:rPr lang="pl-PL" dirty="0" smtClean="0"/>
              <a:t>. Konieczna jest zmiana podejścia do procesu pozyskania danych i ich przetwarzania – zmiany, która pozwoli na dostarczanie </a:t>
            </a:r>
            <a:r>
              <a:rPr lang="pl-PL" b="1" dirty="0" smtClean="0"/>
              <a:t>NOWYCH STATYSTYK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366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Johann Heinrich von Thünen </a:t>
            </a:r>
            <a:r>
              <a:rPr lang="pl-PL" dirty="0" smtClean="0"/>
              <a:t>– teoria lokalizacji działalności rolniczej</a:t>
            </a:r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Alfred Weber - </a:t>
            </a:r>
            <a:r>
              <a:rPr lang="pl-PL" dirty="0" smtClean="0"/>
              <a:t>Teoria lokalizacji przemysłu</a:t>
            </a:r>
          </a:p>
          <a:p>
            <a:r>
              <a:rPr lang="pl-PL" dirty="0" smtClean="0"/>
              <a:t>Pierwsze próby znalezienia prawidłowości przestrzennych w ekonomii. Określanie wagi lokalizacji źródeł surowca – wykreślenie linii kosztów .</a:t>
            </a:r>
          </a:p>
          <a:p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Walter Christaller - </a:t>
            </a:r>
            <a:r>
              <a:rPr lang="pl-PL" dirty="0" smtClean="0"/>
              <a:t>Teoria miejsc centralnych</a:t>
            </a:r>
          </a:p>
          <a:p>
            <a:r>
              <a:rPr lang="pl-PL" dirty="0" smtClean="0"/>
              <a:t>Poszukiwanie prawidłowości rozwoju układów osadniczych – liczby, rozmieszczenia i wielkości.</a:t>
            </a:r>
          </a:p>
          <a:p>
            <a:r>
              <a:rPr lang="pl-PL" dirty="0" smtClean="0"/>
              <a:t>Wprowadzenie pojęcia hierarchii ośrodków osadniczych. Określenie zależności między ośrodkami, umożliwiające racjonalne planowanie zagospodarowania przestrzennego i rozwój sieci dystrybucji dóbr i usług.</a:t>
            </a:r>
          </a:p>
          <a:p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Walter Isard - </a:t>
            </a:r>
            <a:r>
              <a:rPr lang="pl-PL" dirty="0" smtClean="0"/>
              <a:t>Regional sciences jako dyscyplina hybrydowa – łącząca teorię lokalizacji, gospodarkę regionalną i modelowanie planistyczne.</a:t>
            </a:r>
          </a:p>
          <a:p>
            <a:r>
              <a:rPr lang="pl-PL" dirty="0" smtClean="0"/>
              <a:t>Pomiar i modelowanie rozwoju regionalnego – opracowanie nowych metod badawczych i form prezentacji danych.</a:t>
            </a:r>
          </a:p>
          <a:p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Paul Krugman - </a:t>
            </a:r>
            <a:r>
              <a:rPr lang="pl-PL" dirty="0" smtClean="0"/>
              <a:t>Analiza modeli handlu i lokalizacji działalności gospodarczej.</a:t>
            </a:r>
          </a:p>
          <a:p>
            <a:r>
              <a:rPr lang="pl-PL" dirty="0" smtClean="0"/>
              <a:t>Zagadnienie lokalizacji w skali globalnej, przyczyny i kierunki urbanizacji na świecie. Nierówności ekonomiczne w skali globalnej.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046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Julian Wolpert</a:t>
            </a:r>
            <a:r>
              <a:rPr lang="pl-PL" dirty="0" smtClean="0"/>
              <a:t> –</a:t>
            </a:r>
            <a:r>
              <a:rPr lang="pl-PL" baseline="0" dirty="0" smtClean="0"/>
              <a:t> 1964, badania racjonalności zachowań przestrzennych. Obalenie tezy o dążeniu do maksymalizacji zysku i opis wpływy posiadanej wiedzy na podejmowane decyzje ekonomiczne</a:t>
            </a:r>
          </a:p>
          <a:p>
            <a:endParaRPr lang="pl-PL" dirty="0" smtClean="0"/>
          </a:p>
          <a:p>
            <a:r>
              <a:rPr lang="pl-PL" b="1" dirty="0" smtClean="0"/>
              <a:t>Allen Pred </a:t>
            </a:r>
            <a:r>
              <a:rPr lang="pl-PL" dirty="0" smtClean="0"/>
              <a:t>– 1967, badania behawioralne</a:t>
            </a:r>
            <a:r>
              <a:rPr lang="pl-PL" baseline="0" dirty="0" smtClean="0"/>
              <a:t> procesu decyzyjnego - zależności zasobu posiadanej wiedzy i możliwości jej wykorzystania.</a:t>
            </a:r>
          </a:p>
          <a:p>
            <a:endParaRPr lang="pl-PL" baseline="0" dirty="0" smtClean="0"/>
          </a:p>
          <a:p>
            <a:r>
              <a:rPr lang="pl-PL" b="1" baseline="0" dirty="0" smtClean="0"/>
              <a:t>Robert Aumann, Thomas Schelling </a:t>
            </a:r>
            <a:r>
              <a:rPr lang="pl-PL" baseline="0" dirty="0" smtClean="0"/>
              <a:t>– 2005, nagroda Nobla za prace z wykorzystaniem teorii gier do modelowania procesów decyzyjnych, w tym </a:t>
            </a:r>
            <a:r>
              <a:rPr lang="pl-PL" baseline="0" dirty="0" smtClean="0"/>
              <a:t>lokalizacji </a:t>
            </a:r>
            <a:r>
              <a:rPr lang="pl-PL" baseline="0" dirty="0" smtClean="0"/>
              <a:t>działalności.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9670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Statystyka regionalna należy obecnie do najbardziej dynamicznie rozwijających się działów statystyki ogólnokrajowej. Dzieje się tak za sprawą zarówno rosnącego </a:t>
            </a:r>
            <a:r>
              <a:rPr lang="pl-PL" b="1" dirty="0" smtClean="0"/>
              <a:t>zapotrzebowania</a:t>
            </a:r>
            <a:r>
              <a:rPr lang="pl-PL" dirty="0" smtClean="0"/>
              <a:t> na informacje dotyczące regionów </a:t>
            </a:r>
            <a:br>
              <a:rPr lang="pl-PL" dirty="0" smtClean="0"/>
            </a:br>
            <a:r>
              <a:rPr lang="pl-PL" b="1" dirty="0" smtClean="0"/>
              <a:t>w różnej skali przestrzennej</a:t>
            </a:r>
            <a:r>
              <a:rPr lang="pl-PL" dirty="0" smtClean="0"/>
              <a:t>, jak również w wyniku upowszechniania </a:t>
            </a:r>
            <a:r>
              <a:rPr lang="pl-PL" b="1" dirty="0" smtClean="0"/>
              <a:t>nowych metod</a:t>
            </a:r>
            <a:r>
              <a:rPr lang="pl-PL" dirty="0" smtClean="0"/>
              <a:t> pozyskania danych. Zmieniają się </a:t>
            </a:r>
            <a:r>
              <a:rPr lang="pl-PL" b="1" dirty="0" smtClean="0"/>
              <a:t>odbiorcy</a:t>
            </a:r>
            <a:r>
              <a:rPr lang="pl-PL" dirty="0" smtClean="0"/>
              <a:t> produktów statystycznych i </a:t>
            </a:r>
            <a:r>
              <a:rPr lang="pl-PL" b="1" dirty="0" smtClean="0"/>
              <a:t>ich potrzeby</a:t>
            </a:r>
            <a:r>
              <a:rPr lang="pl-PL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W związku z tym pojawia się szereg wyzwań dla statystyki regionalnej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2115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5349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Obecnie dominują dwie grupy odbiorców danych statystycznych środowiska profesjonalne (naukowcy, planiści, analitycy) oraz szeroko rozumiane społeczeństwo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925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200" dirty="0" smtClean="0"/>
              <a:t>GUS - wiodąca jednostka odpowiedzialna za pozyskiwanie danych statystycznych i zaspokajanie potrzeb informacyjnych społeczeństwa, administracji publicznej, środowisk naukowych i podmiotów gospodarczych.</a:t>
            </a:r>
          </a:p>
          <a:p>
            <a:pPr marL="0" indent="0">
              <a:buNone/>
            </a:pPr>
            <a:endParaRPr lang="pl-PL" sz="1200" dirty="0" smtClean="0"/>
          </a:p>
          <a:p>
            <a:pPr marL="0" indent="0">
              <a:buNone/>
            </a:pPr>
            <a:r>
              <a:rPr lang="pl-PL" sz="1200" dirty="0" smtClean="0"/>
              <a:t>GUS prowadzi szereg działań, których celem jest współpraca na rzecz pełniejszego poznania potrzeb odbiorców statystyki, doskonalenia metod badawczych i prezentacji wiedzy. Służą temu inicjatywy w formie dwustronnego lub wielostronnego partnerstwa, które Urząd rozwija szczególnie intensywne w ostatnich latach. Rosnąca liczba i zróżnicowanie uczestników tych działań tworzy stopniowo </a:t>
            </a:r>
            <a:r>
              <a:rPr lang="pl-PL" sz="1200" b="1" dirty="0" smtClean="0"/>
              <a:t>sieci współpracy</a:t>
            </a:r>
            <a:r>
              <a:rPr lang="pl-PL" sz="1200" dirty="0" smtClean="0"/>
              <a:t> GUS, których ważnymi ogniwami są: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ministerstwa i urzędy centralne</a:t>
            </a:r>
          </a:p>
          <a:p>
            <a:pPr lvl="1"/>
            <a:r>
              <a:rPr lang="pl-PL" b="1" dirty="0" smtClean="0"/>
              <a:t>Ministerstwo Inwestycji i Rozwoju </a:t>
            </a:r>
            <a:br>
              <a:rPr lang="pl-PL" b="1" dirty="0" smtClean="0"/>
            </a:br>
            <a:r>
              <a:rPr lang="pl-PL" dirty="0" smtClean="0"/>
              <a:t>– monitorowanie polityki spójności, polityka miejska, rewitalizacja, rozwój regionalny </a:t>
            </a:r>
          </a:p>
          <a:p>
            <a:pPr lvl="1"/>
            <a:r>
              <a:rPr lang="pl-PL" b="1" dirty="0" smtClean="0"/>
              <a:t>Ministerstwo Spraw Wewnętrznych i Administracji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– monitorowanie usług publicznych</a:t>
            </a:r>
            <a:endParaRPr lang="pl-PL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jednostki samorządu terytorialnego i ich organizacje,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uczelnie wyższe,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komitety naukowe Polskiej Akademii Nauk.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2163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W projektach POPT uczestniczą także eksperci z: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Uniwersytet Mikołaja Kopernika w Toruniu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Uniwersytet Ekonomiczny w Krakowie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Uniwersytet Ekonomiczny we Wrocławiu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Uniwersytet Gdański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Uniwersytet Jagielloński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Uniwersytet w Białymstoku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Uniwersytet Szczeciński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Uniwersytet Warszawski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Uniwersytet Rzeszowski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Politechnika Warszawska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Politechnika Krakowska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Politechnika Opolska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Akademia Górniczo-Hutnicza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Polska Akademia Nauk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Instytut Badań Rynku, Konsumpcji i Koniunktur-PIB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Regionalny Ośrodek Polityki Społecznej w Krakowie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Instytut Badawczy IPC Sp. z o.o. 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Wyższa Szkoła Bankowa we Wrocławiu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Szkoła Główna Handlowa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Instytut Transportu Samochodowego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Krajowa Agencja Poszanowania Energii S.A.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Ministerstwo Rodziny, Pracy i Polityki Społecznej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Min. Infrastruktury i Budownictwa 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PKP PLK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Generalna Dyrekcja Dróg Krajowych i Autostrad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NFZ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Narodowy Instytut Zdrowia Publicznego - Państwowy Zakład Higieny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Naczelna Izba Lekarska</a:t>
            </a:r>
          </a:p>
          <a:p>
            <a:pPr marL="228600" indent="-228600" rtl="0" eaLnBrk="1" fontAlgn="ctr" latinLnBrk="0" hangingPunct="1">
              <a:buFont typeface="+mj-lt"/>
              <a:buAutoNum type="arabicPeriod"/>
            </a:pP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Naczelna Izba Pielęgniarek i Położnych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51D-2E30-4B65-A3A0-1D82E46C47D4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256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1989" y="6129001"/>
            <a:ext cx="10234011" cy="540088"/>
          </a:xfrm>
          <a:prstGeom prst="rect">
            <a:avLst/>
          </a:prstGeom>
        </p:spPr>
        <p:txBody>
          <a:bodyPr vert="horz" lIns="0" tIns="45720" rIns="0" bIns="45720" rtlCol="0" anchor="ctr" anchorCtr="0"/>
          <a:lstStyle>
            <a:lvl1pPr algn="l">
              <a:defRPr sz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dirty="0" smtClean="0"/>
              <a:t>Warszawa</a:t>
            </a:r>
            <a:endParaRPr lang="pl-PL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36001" y="6129000"/>
            <a:ext cx="901990" cy="540000"/>
          </a:xfrm>
          <a:prstGeom prst="rect">
            <a:avLst/>
          </a:prstGeom>
        </p:spPr>
        <p:txBody>
          <a:bodyPr vert="horz" lIns="0" tIns="45720" rIns="0" bIns="45720" rtlCol="0" anchor="ctr" anchorCtr="0"/>
          <a:lstStyle>
            <a:lvl1pPr algn="r">
              <a:defRPr sz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algn="l"/>
            <a:r>
              <a:rPr lang="pl-PL" dirty="0" smtClean="0"/>
              <a:t>02.01.2018</a:t>
            </a:r>
            <a:endParaRPr lang="pl-PL" dirty="0"/>
          </a:p>
        </p:txBody>
      </p:sp>
      <p:sp>
        <p:nvSpPr>
          <p:cNvPr id="8" name="Dane autora"/>
          <p:cNvSpPr>
            <a:spLocks noGrp="1"/>
          </p:cNvSpPr>
          <p:nvPr>
            <p:ph type="body" sz="quarter" idx="14" hasCustomPrompt="1"/>
          </p:nvPr>
        </p:nvSpPr>
        <p:spPr>
          <a:xfrm>
            <a:off x="336550" y="4689474"/>
            <a:ext cx="11518900" cy="1439526"/>
          </a:xfrm>
        </p:spPr>
        <p:txBody>
          <a:bodyPr lIns="0" rIns="0">
            <a:normAutofit/>
          </a:bodyPr>
          <a:lstStyle>
            <a:lvl1pPr marL="342900" indent="-342900">
              <a:buFont typeface="Arial" panose="020B0604020202020204" pitchFamily="34" charset="0"/>
              <a:buNone/>
              <a:defRPr lang="pl-PL" sz="1800" i="0" kern="1200" dirty="0" smtClean="0">
                <a:solidFill>
                  <a:schemeClr val="bg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Imię Nazwisko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Stanowisko</a:t>
            </a:r>
          </a:p>
        </p:txBody>
      </p:sp>
      <p:sp>
        <p:nvSpPr>
          <p:cNvPr id="7" name="Poddtytuł prezentacji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1" y="3069001"/>
            <a:ext cx="11519450" cy="144049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err="1" smtClean="0"/>
              <a:t>Poddtytuł</a:t>
            </a:r>
            <a:r>
              <a:rPr lang="pl-PL" dirty="0" smtClean="0"/>
              <a:t> prezentacji</a:t>
            </a:r>
            <a:endParaRPr lang="pl-PL" dirty="0"/>
          </a:p>
        </p:txBody>
      </p:sp>
      <p:sp>
        <p:nvSpPr>
          <p:cNvPr id="6" name="Tytuł prezentacji"/>
          <p:cNvSpPr>
            <a:spLocks noGrp="1"/>
          </p:cNvSpPr>
          <p:nvPr>
            <p:ph type="title" hasCustomPrompt="1"/>
          </p:nvPr>
        </p:nvSpPr>
        <p:spPr>
          <a:xfrm>
            <a:off x="336001" y="1089025"/>
            <a:ext cx="11518900" cy="1823525"/>
          </a:xfrm>
        </p:spPr>
        <p:txBody>
          <a:bodyPr lIns="0" rIns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8913"/>
            <a:ext cx="23748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15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21D0-A80D-4A1A-B83A-E81669CED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D5CD-ABFA-4596-B2CA-22A4ACF1D8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21D0-A80D-4A1A-B83A-E81669CED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D5CD-ABFA-4596-B2CA-22A4ACF1D8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39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21D0-A80D-4A1A-B83A-E81669CED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D5CD-ABFA-4596-B2CA-22A4ACF1D8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67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21D0-A80D-4A1A-B83A-E81669CED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D5CD-ABFA-4596-B2CA-22A4ACF1D8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35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21D0-A80D-4A1A-B83A-E81669CED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D5CD-ABFA-4596-B2CA-22A4ACF1D8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61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 descr="Poster A4-landscape_JRC-tree_yellow-01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1662"/>
            <a:ext cx="12192000" cy="5876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479766" y="1628800"/>
            <a:ext cx="5088841" cy="1944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164194"/>
              </a:buClr>
              <a:buFont typeface="Calibri"/>
              <a:buNone/>
              <a:defRPr sz="3000" b="0" i="0" u="none" strike="noStrike" cap="none">
                <a:solidFill>
                  <a:srgbClr val="1641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479117" y="3645023"/>
            <a:ext cx="5089490" cy="13681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buClr>
                <a:srgbClr val="164194"/>
              </a:buClr>
              <a:buFont typeface="Arial"/>
              <a:buNone/>
              <a:defRPr sz="2400" b="1" i="0" u="none" strike="noStrike" cap="none">
                <a:solidFill>
                  <a:srgbClr val="1641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1903" y="273547"/>
            <a:ext cx="1919999" cy="99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5946" y="6439883"/>
            <a:ext cx="840000" cy="41811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/>
        </p:nvSpPr>
        <p:spPr>
          <a:xfrm>
            <a:off x="6708021" y="6115846"/>
            <a:ext cx="5231905" cy="6480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>
              <a:buSzPct val="25000"/>
            </a:pPr>
            <a:r>
              <a:rPr lang="en-US" sz="1400" b="1" dirty="0">
                <a:solidFill>
                  <a:srgbClr val="164194"/>
                </a:solidFill>
                <a:latin typeface="Verdana"/>
                <a:ea typeface="Verdana"/>
                <a:cs typeface="Verdana"/>
                <a:sym typeface="Verdana"/>
              </a:rPr>
              <a:t>Joint Research Centre</a:t>
            </a:r>
          </a:p>
          <a:p>
            <a:pPr algn="r">
              <a:lnSpc>
                <a:spcPct val="110000"/>
              </a:lnSpc>
              <a:buSzPct val="25000"/>
            </a:pPr>
            <a:r>
              <a:rPr lang="en-US" sz="1100" dirty="0">
                <a:solidFill>
                  <a:srgbClr val="164194"/>
                </a:solidFill>
                <a:latin typeface="Verdana"/>
                <a:ea typeface="Verdana"/>
                <a:cs typeface="Verdana"/>
                <a:sym typeface="Verdana"/>
              </a:rPr>
              <a:t>the European Commission's </a:t>
            </a:r>
            <a:br>
              <a:rPr lang="en-US" sz="1100" dirty="0">
                <a:solidFill>
                  <a:srgbClr val="164194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100" dirty="0">
                <a:solidFill>
                  <a:srgbClr val="164194"/>
                </a:solidFill>
                <a:latin typeface="Verdana"/>
                <a:ea typeface="Verdana"/>
                <a:cs typeface="Verdana"/>
                <a:sym typeface="Verdana"/>
              </a:rPr>
              <a:t>in-house science service</a:t>
            </a:r>
          </a:p>
        </p:txBody>
      </p:sp>
    </p:spTree>
    <p:extLst>
      <p:ext uri="{BB962C8B-B14F-4D97-AF65-F5344CB8AC3E}">
        <p14:creationId xmlns:p14="http://schemas.microsoft.com/office/powerpoint/2010/main" val="264615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opka"/>
          <p:cNvSpPr txBox="1"/>
          <p:nvPr userDrawn="1"/>
        </p:nvSpPr>
        <p:spPr>
          <a:xfrm>
            <a:off x="10596000" y="6245199"/>
            <a:ext cx="90000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 smtClean="0"/>
              <a:t>stat.gov.pl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6550" y="1089025"/>
            <a:ext cx="11518900" cy="5039975"/>
          </a:xfrm>
        </p:spPr>
        <p:txBody>
          <a:bodyPr anchor="t" anchorCtr="0">
            <a:normAutofit/>
          </a:bodyPr>
          <a:lstStyle>
            <a:lvl1pPr marL="228600" indent="-2286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 marL="685800" indent="-228600">
              <a:buFont typeface="Fira Sans" panose="020B0503050000020004" pitchFamily="34" charset="0"/>
              <a:buChar char="·"/>
              <a:defRPr sz="2400">
                <a:solidFill>
                  <a:schemeClr val="tx1"/>
                </a:solidFill>
              </a:defRPr>
            </a:lvl2pPr>
            <a:lvl3pPr marL="1143000" indent="-228600">
              <a:buFont typeface="Fira Sans" panose="020B0503050000020004" pitchFamily="34" charset="0"/>
              <a:buChar char="·"/>
              <a:defRPr sz="2200">
                <a:solidFill>
                  <a:schemeClr val="tx1"/>
                </a:solidFill>
              </a:defRPr>
            </a:lvl3pPr>
            <a:lvl4pPr marL="1600200" indent="-228600">
              <a:buFont typeface="Fira Sans" panose="020B0503050000020004" pitchFamily="34" charset="0"/>
              <a:buChar char="·"/>
              <a:defRPr sz="2200">
                <a:solidFill>
                  <a:schemeClr val="tx1"/>
                </a:solidFill>
              </a:defRPr>
            </a:lvl4pPr>
            <a:lvl5pPr marL="2057400" indent="-228600">
              <a:buFont typeface="Fira Sans" panose="020B0503050000020004" pitchFamily="34" charset="0"/>
              <a:buChar char="·"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6550" y="188913"/>
            <a:ext cx="11518900" cy="720000"/>
          </a:xfrm>
        </p:spPr>
        <p:txBody>
          <a:bodyPr/>
          <a:lstStyle>
            <a:lvl1pPr>
              <a:defRPr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19550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opka końcowa"/>
          <p:cNvSpPr txBox="1"/>
          <p:nvPr userDrawn="1"/>
        </p:nvSpPr>
        <p:spPr>
          <a:xfrm>
            <a:off x="336001" y="6267739"/>
            <a:ext cx="1079999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 smtClean="0"/>
              <a:t>stat.gov.pl</a:t>
            </a:r>
          </a:p>
        </p:txBody>
      </p:sp>
      <p:sp>
        <p:nvSpPr>
          <p:cNvPr id="7" name="Dane autora"/>
          <p:cNvSpPr>
            <a:spLocks noGrp="1"/>
          </p:cNvSpPr>
          <p:nvPr>
            <p:ph type="body" sz="quarter" idx="14" hasCustomPrompt="1"/>
          </p:nvPr>
        </p:nvSpPr>
        <p:spPr>
          <a:xfrm>
            <a:off x="336550" y="4689474"/>
            <a:ext cx="11518900" cy="143952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None/>
              <a:defRPr lang="pl-PL" sz="1800" kern="1200" dirty="0" smtClean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Dane autora</a:t>
            </a:r>
          </a:p>
        </p:txBody>
      </p:sp>
      <p:sp>
        <p:nvSpPr>
          <p:cNvPr id="6" name="Dodatkowe informacje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1" y="3069001"/>
            <a:ext cx="11519450" cy="144049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Dodatkowe informacje</a:t>
            </a:r>
            <a:endParaRPr lang="pl-PL" dirty="0"/>
          </a:p>
        </p:txBody>
      </p:sp>
      <p:sp>
        <p:nvSpPr>
          <p:cNvPr id="8" name="Więcej na: stat.gov.pl"/>
          <p:cNvSpPr>
            <a:spLocks noGrp="1"/>
          </p:cNvSpPr>
          <p:nvPr>
            <p:ph type="body" sz="quarter" idx="15" hasCustomPrompt="1"/>
          </p:nvPr>
        </p:nvSpPr>
        <p:spPr>
          <a:xfrm>
            <a:off x="336001" y="1089025"/>
            <a:ext cx="11519449" cy="18002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  <a:latin typeface="Fira Sans SemiBold" panose="020B0603050000020004" pitchFamily="34" charset="0"/>
                <a:ea typeface="Fira Sans SemiBold" panose="020B0603050000020004" pitchFamily="34" charset="0"/>
              </a:defRPr>
            </a:lvl1pPr>
          </a:lstStyle>
          <a:p>
            <a:pPr lvl="0"/>
            <a:r>
              <a:rPr lang="pl-PL" dirty="0" smtClean="0"/>
              <a:t>Więcej informacji: stat.gov.pl</a:t>
            </a:r>
            <a:endParaRPr lang="pl-PL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8913"/>
            <a:ext cx="23748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8781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21D0-A80D-4A1A-B83A-E81669CED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D5CD-ABFA-4596-B2CA-22A4ACF1D8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21D0-A80D-4A1A-B83A-E81669CED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D5CD-ABFA-4596-B2CA-22A4ACF1D8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9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21D0-A80D-4A1A-B83A-E81669CED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D5CD-ABFA-4596-B2CA-22A4ACF1D8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7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21D0-A80D-4A1A-B83A-E81669CED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D5CD-ABFA-4596-B2CA-22A4ACF1D8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4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21D0-A80D-4A1A-B83A-E81669CED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D5CD-ABFA-4596-B2CA-22A4ACF1D8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5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21D0-A80D-4A1A-B83A-E81669CED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D5CD-ABFA-4596-B2CA-22A4ACF1D8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4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umer slajdu"/>
          <p:cNvSpPr txBox="1">
            <a:spLocks/>
          </p:cNvSpPr>
          <p:nvPr userDrawn="1"/>
        </p:nvSpPr>
        <p:spPr>
          <a:xfrm>
            <a:off x="11568000" y="6273000"/>
            <a:ext cx="756000" cy="252000"/>
          </a:xfrm>
          <a:prstGeom prst="flowChartTerminator">
            <a:avLst/>
          </a:prstGeom>
          <a:solidFill>
            <a:srgbClr val="2C2276"/>
          </a:solidFill>
        </p:spPr>
        <p:txBody>
          <a:bodyPr vert="horz" lIns="36000" tIns="45720" rIns="27000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Fira Sans SemiBold" panose="020B0603050000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7FC74E-4485-49A2-BB8C-3F11C6A1A0FF}" type="slidenum">
              <a:rPr lang="pl-PL" smtClean="0"/>
              <a:pPr algn="r"/>
              <a:t>‹#›</a:t>
            </a:fld>
            <a:endParaRPr lang="pl-PL" dirty="0"/>
          </a:p>
        </p:txBody>
      </p:sp>
      <p:sp>
        <p:nvSpPr>
          <p:cNvPr id="7" name="Stopka"/>
          <p:cNvSpPr>
            <a:spLocks noGrp="1"/>
          </p:cNvSpPr>
          <p:nvPr>
            <p:ph type="ftr" sz="quarter" idx="3"/>
          </p:nvPr>
        </p:nvSpPr>
        <p:spPr>
          <a:xfrm>
            <a:off x="10596000" y="6130800"/>
            <a:ext cx="900000" cy="540088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400"/>
            </a:lvl1pPr>
          </a:lstStyle>
          <a:p>
            <a:r>
              <a:rPr lang="pl-PL" dirty="0" smtClean="0"/>
              <a:t>stat.gov.pl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9999" y="6129000"/>
            <a:ext cx="901990" cy="540000"/>
          </a:xfrm>
          <a:prstGeom prst="rect">
            <a:avLst/>
          </a:prstGeom>
        </p:spPr>
        <p:txBody>
          <a:bodyPr vert="horz" lIns="0" tIns="45720" rIns="36000" bIns="45720" rtlCol="0" anchor="ctr" anchorCtr="0"/>
          <a:lstStyle>
            <a:lvl1pPr algn="r">
              <a:defRPr sz="14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algn="l"/>
            <a:r>
              <a:rPr lang="pl-PL" dirty="0" smtClean="0"/>
              <a:t>02.01.2018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550" y="2358960"/>
            <a:ext cx="11518900" cy="3770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550" y="1089025"/>
            <a:ext cx="11518900" cy="1089935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4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2C2276"/>
          </a:solidFill>
          <a:latin typeface="Fira Sans SemiBold" panose="020B0603050000020004" pitchFamily="34" charset="0"/>
          <a:ea typeface="Fira Sans SemiBold" panose="020B06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pos="7468" userDrawn="1">
          <p15:clr>
            <a:srgbClr val="F26B43"/>
          </p15:clr>
        </p15:guide>
        <p15:guide id="5" orient="horz" pos="686" userDrawn="1">
          <p15:clr>
            <a:srgbClr val="F26B43"/>
          </p15:clr>
        </p15:guide>
        <p15:guide id="6" orient="horz" pos="1480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A21D0-A80D-4A1A-B83A-E81669CED3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4D5CD-ABFA-4596-B2CA-22A4ACF1D8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4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gif"/><Relationship Id="rId11" Type="http://schemas.openxmlformats.org/officeDocument/2006/relationships/image" Target="../media/image24.png"/><Relationship Id="rId5" Type="http://schemas.openxmlformats.org/officeDocument/2006/relationships/image" Target="../media/image18.gif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1559496" y="6129001"/>
            <a:ext cx="9936504" cy="539999"/>
          </a:xfrm>
        </p:spPr>
        <p:txBody>
          <a:bodyPr/>
          <a:lstStyle/>
          <a:p>
            <a:r>
              <a:rPr lang="pl-PL" dirty="0" smtClean="0"/>
              <a:t> Warszawa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2"/>
          </p:nvPr>
        </p:nvSpPr>
        <p:spPr>
          <a:xfrm>
            <a:off x="336000" y="6129000"/>
            <a:ext cx="1151488" cy="540000"/>
          </a:xfrm>
        </p:spPr>
        <p:txBody>
          <a:bodyPr/>
          <a:lstStyle/>
          <a:p>
            <a:pPr algn="l"/>
            <a:r>
              <a:rPr lang="pl-PL" dirty="0" smtClean="0"/>
              <a:t>10-12.07.2018 r.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336550" y="4365738"/>
            <a:ext cx="11518900" cy="1439526"/>
          </a:xfrm>
        </p:spPr>
        <p:txBody>
          <a:bodyPr/>
          <a:lstStyle/>
          <a:p>
            <a:r>
              <a:rPr lang="pl-PL" b="1" i="0" dirty="0" smtClean="0"/>
              <a:t>Dominika Rogalińska</a:t>
            </a:r>
          </a:p>
          <a:p>
            <a:r>
              <a:rPr lang="pl-PL" i="1" dirty="0" smtClean="0"/>
              <a:t>Dyrektor Departamentu Badań Przestrzennych i Środowiska</a:t>
            </a:r>
            <a:endParaRPr lang="pl-PL" i="1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336001" y="3212638"/>
            <a:ext cx="11519450" cy="1440498"/>
          </a:xfrm>
        </p:spPr>
        <p:txBody>
          <a:bodyPr/>
          <a:lstStyle/>
          <a:p>
            <a:r>
              <a:rPr lang="pl-PL" dirty="0" smtClean="0"/>
              <a:t>II Kongres Statystyki Polskiej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36001" y="1173427"/>
            <a:ext cx="11518900" cy="1823525"/>
          </a:xfrm>
        </p:spPr>
        <p:txBody>
          <a:bodyPr>
            <a:normAutofit/>
          </a:bodyPr>
          <a:lstStyle/>
          <a:p>
            <a:r>
              <a:rPr lang="pl-PL" b="1" dirty="0"/>
              <a:t>Ku statystyce przestrzennej.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Kierunki </a:t>
            </a:r>
            <a:r>
              <a:rPr lang="pl-PL" b="1" dirty="0"/>
              <a:t>i perspektywy rozwoju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badań </a:t>
            </a:r>
            <a:r>
              <a:rPr lang="pl-PL" b="1" dirty="0"/>
              <a:t>regionalnych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1496000" y="6129000"/>
            <a:ext cx="1008712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65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Zmiana myślenia i innowacyjne podejście</a:t>
            </a:r>
          </a:p>
          <a:p>
            <a:r>
              <a:rPr lang="pl-PL" dirty="0" smtClean="0"/>
              <a:t>Posiadanie zasobów sprzętowych</a:t>
            </a:r>
          </a:p>
          <a:p>
            <a:r>
              <a:rPr lang="pl-PL" dirty="0" smtClean="0"/>
              <a:t>Poszukiwanie nowych rozwiązań i ustalanie standardów</a:t>
            </a:r>
          </a:p>
          <a:p>
            <a:r>
              <a:rPr lang="pl-PL" dirty="0" smtClean="0"/>
              <a:t>Prowadzenie prac badawczych i eksperymentalnych</a:t>
            </a:r>
          </a:p>
          <a:p>
            <a:r>
              <a:rPr lang="pl-PL" dirty="0" smtClean="0"/>
              <a:t>Lepsze poznanie potrzeb informacyjnych odbiorców</a:t>
            </a:r>
          </a:p>
          <a:p>
            <a:r>
              <a:rPr lang="pl-PL" dirty="0" smtClean="0"/>
              <a:t>Współpraca z odbiorcami</a:t>
            </a:r>
          </a:p>
          <a:p>
            <a:r>
              <a:rPr lang="pl-PL" dirty="0" smtClean="0"/>
              <a:t>Wypracowanie rozwiązań dla lepszego przepływu danych</a:t>
            </a:r>
          </a:p>
          <a:p>
            <a:r>
              <a:rPr lang="pl-PL" dirty="0" smtClean="0"/>
              <a:t>Włączenie odbiorców w proces produkcji danych – współodpowiedzialność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sprostać wyzwaniom?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56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Kto jest zainteresowany danymi statystycznymi?</a:t>
            </a:r>
            <a:endParaRPr lang="pl-PL" dirty="0"/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725878534"/>
              </p:ext>
            </p:extLst>
          </p:nvPr>
        </p:nvGraphicFramePr>
        <p:xfrm>
          <a:off x="336550" y="1268760"/>
          <a:ext cx="115189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8112224" y="6093296"/>
            <a:ext cx="237626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CES, Genewa, 2018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94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Formy prezentacji danych wynikają z potrzeb głównych odbiorców produktów statystyki</a:t>
            </a:r>
          </a:p>
          <a:p>
            <a:pPr marL="0" indent="0">
              <a:buNone/>
            </a:pPr>
            <a:r>
              <a:rPr lang="pl-PL" dirty="0" smtClean="0"/>
              <a:t>Podstawowe formy prezentacji danych:</a:t>
            </a:r>
          </a:p>
          <a:p>
            <a:r>
              <a:rPr lang="pl-PL" dirty="0" smtClean="0"/>
              <a:t>Opis analityczny</a:t>
            </a:r>
          </a:p>
          <a:p>
            <a:r>
              <a:rPr lang="pl-PL" dirty="0" smtClean="0"/>
              <a:t>Tablica</a:t>
            </a:r>
          </a:p>
          <a:p>
            <a:r>
              <a:rPr lang="pl-PL" dirty="0" smtClean="0"/>
              <a:t>Mapa statystyczna</a:t>
            </a:r>
          </a:p>
          <a:p>
            <a:r>
              <a:rPr lang="pl-PL" dirty="0" smtClean="0"/>
              <a:t>Wykres </a:t>
            </a:r>
          </a:p>
          <a:p>
            <a:r>
              <a:rPr lang="pl-PL" dirty="0"/>
              <a:t>I</a:t>
            </a:r>
            <a:r>
              <a:rPr lang="pl-PL" dirty="0" smtClean="0"/>
              <a:t>nfografika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Ewolucja form prezentacji</a:t>
            </a:r>
            <a:r>
              <a:rPr lang="pl-PL" baseline="0" dirty="0" smtClean="0"/>
              <a:t> danych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18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36550" y="1484784"/>
            <a:ext cx="5543426" cy="4644216"/>
          </a:xfrm>
          <a:solidFill>
            <a:srgbClr val="16307A"/>
          </a:solidFill>
          <a:ln>
            <a:noFill/>
          </a:ln>
        </p:spPr>
        <p:txBody>
          <a:bodyPr lIns="108000" tIns="108000" rIns="36000"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</a:rPr>
              <a:t>Środowiska profesjonalne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potrzeba dostępu do danych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w formie elektronicznej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(baza danych);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możliwość przetwarzania danych za pomocą narzędzi dostarczonych przez statystykę publiczną lub oprogramowania zewnętrznego;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wybór formy prezentacji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w zależności od celu opracowania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Ewolucja form publikacji </a:t>
            </a:r>
            <a:r>
              <a:rPr lang="pl-PL" baseline="0" dirty="0" smtClean="0"/>
              <a:t>danych</a:t>
            </a:r>
            <a:endParaRPr lang="pl-PL" dirty="0"/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>
          <a:xfrm>
            <a:off x="6240016" y="1484784"/>
            <a:ext cx="5615434" cy="4644216"/>
          </a:xfrm>
          <a:prstGeom prst="rect">
            <a:avLst/>
          </a:prstGeom>
          <a:solidFill>
            <a:srgbClr val="B2CC34"/>
          </a:solidFill>
          <a:ln>
            <a:noFill/>
          </a:ln>
        </p:spPr>
        <p:txBody>
          <a:bodyPr vert="horz" lIns="108000" tIns="108000" rIns="3600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Fira Sans" panose="020B0503050000020004" pitchFamily="34" charset="0"/>
              <a:buChar char="·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Fira Sans" panose="020B0503050000020004" pitchFamily="34" charset="0"/>
              <a:buChar char="·"/>
              <a:defRPr sz="2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Fira Sans" panose="020B0503050000020004" pitchFamily="34" charset="0"/>
              <a:buChar char="·"/>
              <a:defRPr sz="2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Fira Sans" panose="020B0503050000020004" pitchFamily="34" charset="0"/>
              <a:buChar char="·"/>
              <a:defRPr sz="2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 smtClean="0"/>
              <a:t>Społeczeństwo</a:t>
            </a:r>
          </a:p>
          <a:p>
            <a:r>
              <a:rPr lang="pl-PL" dirty="0" smtClean="0"/>
              <a:t>potrzeba prostego odnalezienia informacji na temat aktualnych problemów społecznych, środowiskowych, gospodarczych;</a:t>
            </a:r>
          </a:p>
          <a:p>
            <a:r>
              <a:rPr lang="pl-PL" dirty="0" smtClean="0"/>
              <a:t>dostęp do jasno przedstawionych informacji statystycznych ukazujących relacje w czasie </a:t>
            </a:r>
            <a:br>
              <a:rPr lang="pl-PL" dirty="0" smtClean="0"/>
            </a:br>
            <a:r>
              <a:rPr lang="pl-PL" dirty="0" smtClean="0"/>
              <a:t>i przestrzeni;</a:t>
            </a:r>
          </a:p>
          <a:p>
            <a:r>
              <a:rPr lang="pl-PL" dirty="0" smtClean="0"/>
              <a:t>komunikatywna </a:t>
            </a:r>
            <a:r>
              <a:rPr lang="pl-PL" dirty="0"/>
              <a:t>grafika</a:t>
            </a:r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>
          <a:xfrm>
            <a:off x="336550" y="1124744"/>
            <a:ext cx="11518900" cy="864096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Fira Sans" panose="020B0503050000020004" pitchFamily="34" charset="0"/>
              <a:buChar char="·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Fira Sans" panose="020B0503050000020004" pitchFamily="34" charset="0"/>
              <a:buChar char="·"/>
              <a:defRPr sz="2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Fira Sans" panose="020B0503050000020004" pitchFamily="34" charset="0"/>
              <a:buChar char="·"/>
              <a:defRPr sz="2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Fira Sans" panose="020B0503050000020004" pitchFamily="34" charset="0"/>
              <a:buChar char="·"/>
              <a:defRPr sz="2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8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Celem partnerstwa jest wspólna praca na rzecz doskonalenia statystyki publicznej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Prowadzenie działań strategicznych</a:t>
            </a:r>
          </a:p>
          <a:p>
            <a:r>
              <a:rPr lang="pl-PL" dirty="0" smtClean="0"/>
              <a:t>Budowanie sieci współpracy</a:t>
            </a:r>
          </a:p>
          <a:p>
            <a:r>
              <a:rPr lang="pl-PL" dirty="0" smtClean="0"/>
              <a:t>Dzielenie się wiedzą</a:t>
            </a:r>
          </a:p>
          <a:p>
            <a:r>
              <a:rPr lang="pl-PL" dirty="0" smtClean="0"/>
              <a:t>Zaangażowanie różnych podmiotów w procesy dostarczania danych statystycznych</a:t>
            </a:r>
          </a:p>
          <a:p>
            <a:r>
              <a:rPr lang="pl-PL" dirty="0" smtClean="0"/>
              <a:t>Dbanie o przejrzystość działań i odpowiedzialność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Partnerstwo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Łącznik prosty 3"/>
          <p:cNvSpPr/>
          <p:nvPr/>
        </p:nvSpPr>
        <p:spPr>
          <a:xfrm rot="17064956">
            <a:off x="8908111" y="4662531"/>
            <a:ext cx="476164" cy="82385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476164" y="0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36551" y="102649"/>
            <a:ext cx="11518900" cy="720000"/>
          </a:xfrm>
        </p:spPr>
        <p:txBody>
          <a:bodyPr>
            <a:normAutofit fontScale="90000"/>
          </a:bodyPr>
          <a:lstStyle/>
          <a:p>
            <a:r>
              <a:rPr lang="pl-PL" dirty="0"/>
              <a:t>Budowanie strategiczne partnerstw – sieć współpracy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18824836"/>
              </p:ext>
            </p:extLst>
          </p:nvPr>
        </p:nvGraphicFramePr>
        <p:xfrm>
          <a:off x="2063552" y="943419"/>
          <a:ext cx="7806906" cy="5914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Łącznik prosty 3"/>
          <p:cNvSpPr/>
          <p:nvPr/>
        </p:nvSpPr>
        <p:spPr>
          <a:xfrm rot="516229">
            <a:off x="6953348" y="4398532"/>
            <a:ext cx="2360335" cy="457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398318" y="0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upa 8"/>
          <p:cNvGrpSpPr/>
          <p:nvPr/>
        </p:nvGrpSpPr>
        <p:grpSpPr>
          <a:xfrm>
            <a:off x="8323012" y="4337672"/>
            <a:ext cx="1525589" cy="565753"/>
            <a:chOff x="5931834" y="5127380"/>
            <a:chExt cx="1525589" cy="613427"/>
          </a:xfrm>
          <a:solidFill>
            <a:srgbClr val="FFCC99"/>
          </a:solidFill>
        </p:grpSpPr>
        <p:sp>
          <p:nvSpPr>
            <p:cNvPr id="10" name="Prostokąt zaokrąglony 9"/>
            <p:cNvSpPr/>
            <p:nvPr/>
          </p:nvSpPr>
          <p:spPr>
            <a:xfrm>
              <a:off x="5931834" y="5127380"/>
              <a:ext cx="1525589" cy="613427"/>
            </a:xfrm>
            <a:prstGeom prst="roundRect">
              <a:avLst/>
            </a:prstGeom>
            <a:grpFill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ole tekstowe 10"/>
            <p:cNvSpPr txBox="1"/>
            <p:nvPr/>
          </p:nvSpPr>
          <p:spPr>
            <a:xfrm>
              <a:off x="5961780" y="5157323"/>
              <a:ext cx="1465699" cy="5834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000" kern="1200" dirty="0" smtClean="0">
                  <a:latin typeface="Fira Sans" panose="020B0503050000020004" pitchFamily="34" charset="0"/>
                  <a:ea typeface="Fira Sans" panose="020B0503050000020004" pitchFamily="34" charset="0"/>
                </a:rPr>
                <a:t>Jednostki administracji rządowej szczebla terenowego</a:t>
              </a:r>
              <a:endParaRPr lang="pl-PL" sz="1000" kern="1200" dirty="0">
                <a:latin typeface="Fira Sans" panose="020B0503050000020004" pitchFamily="34" charset="0"/>
                <a:ea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7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 smtClean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dirty="0" smtClean="0"/>
              <a:t>– monitorowanie polityki spójności, polityka miejska, rewitalizacja, rozwój regionalny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b="1" dirty="0" smtClean="0"/>
          </a:p>
          <a:p>
            <a:pPr marL="0" indent="0">
              <a:buNone/>
            </a:pPr>
            <a:r>
              <a:rPr lang="pl-PL" dirty="0" smtClean="0"/>
              <a:t>– monitorowanie usług publicznych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Współpraca z jednostkami administracji publicznej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3" y="1556792"/>
            <a:ext cx="5210175" cy="8286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10740" r="-1" b="24255"/>
          <a:stretch/>
        </p:blipFill>
        <p:spPr>
          <a:xfrm>
            <a:off x="336550" y="3789040"/>
            <a:ext cx="3024336" cy="83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36551" y="1341947"/>
            <a:ext cx="11518900" cy="5039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/>
              <a:t>Projekt pt. „Statystyka dla polityki spójności” </a:t>
            </a:r>
          </a:p>
          <a:p>
            <a:pPr marL="0" indent="0">
              <a:buNone/>
            </a:pPr>
            <a:r>
              <a:rPr lang="pl-PL" b="1" u="sng" dirty="0" smtClean="0"/>
              <a:t>Cele</a:t>
            </a:r>
            <a:endParaRPr lang="pl-PL" u="sng" dirty="0"/>
          </a:p>
          <a:p>
            <a:pPr lvl="0"/>
            <a:r>
              <a:rPr lang="pl-PL" sz="2200" dirty="0" smtClean="0"/>
              <a:t>Przygotowanie </a:t>
            </a:r>
            <a:r>
              <a:rPr lang="pl-PL" sz="2200" dirty="0"/>
              <a:t>i </a:t>
            </a:r>
            <a:r>
              <a:rPr lang="pl-PL" sz="2200" dirty="0" smtClean="0"/>
              <a:t>wdrożenie </a:t>
            </a:r>
            <a:r>
              <a:rPr lang="pl-PL" sz="2200" b="1" dirty="0"/>
              <a:t>systemu monitorowania </a:t>
            </a:r>
            <a:r>
              <a:rPr lang="pl-PL" sz="2200" dirty="0"/>
              <a:t>procesów rozwojowych i celów strategicznych polityki rozwoju, z uwzględnieniem wymiaru terytorialnego;</a:t>
            </a:r>
          </a:p>
          <a:p>
            <a:pPr lvl="0"/>
            <a:r>
              <a:rPr lang="pl-PL" sz="2200" dirty="0" smtClean="0"/>
              <a:t>Identyfikacja </a:t>
            </a:r>
            <a:r>
              <a:rPr lang="pl-PL" sz="2200" b="1" dirty="0"/>
              <a:t>potrzeb informacyjnych </a:t>
            </a:r>
            <a:r>
              <a:rPr lang="pl-PL" sz="2200" dirty="0"/>
              <a:t>w procesie monitorowania realizacji celów strategicznych i polityk publicznych;</a:t>
            </a:r>
          </a:p>
          <a:p>
            <a:pPr lvl="0"/>
            <a:r>
              <a:rPr lang="pl-PL" sz="2200" dirty="0" smtClean="0"/>
              <a:t>Analiza </a:t>
            </a:r>
            <a:r>
              <a:rPr lang="pl-PL" sz="2200" b="1" dirty="0"/>
              <a:t>możliwości poszerzenia systemu badań </a:t>
            </a:r>
            <a:r>
              <a:rPr lang="pl-PL" sz="2200" dirty="0"/>
              <a:t>statystyki publicznej o nowe tematy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i </a:t>
            </a:r>
            <a:r>
              <a:rPr lang="pl-PL" sz="2200" dirty="0"/>
              <a:t>przekroje oraz </a:t>
            </a:r>
            <a:r>
              <a:rPr lang="pl-PL" sz="2200" b="1" dirty="0" smtClean="0"/>
              <a:t>opracowanie </a:t>
            </a:r>
            <a:r>
              <a:rPr lang="pl-PL" sz="2200" b="1" dirty="0"/>
              <a:t>nowych mierników </a:t>
            </a:r>
            <a:r>
              <a:rPr lang="pl-PL" sz="2200" dirty="0"/>
              <a:t>przydatnych do monitorowania procesów rozwojowych, w tym </a:t>
            </a:r>
            <a:r>
              <a:rPr lang="pl-PL" sz="2200" dirty="0" smtClean="0"/>
              <a:t>opracowanie </a:t>
            </a:r>
            <a:r>
              <a:rPr lang="pl-PL" sz="2200" dirty="0"/>
              <a:t>wskaźników będących podstawą monitorowania Umowy Partnerstwa;</a:t>
            </a:r>
          </a:p>
          <a:p>
            <a:pPr lvl="0"/>
            <a:r>
              <a:rPr lang="pl-PL" sz="2200" dirty="0" smtClean="0"/>
              <a:t>Prace </a:t>
            </a:r>
            <a:r>
              <a:rPr lang="pl-PL" sz="2200" dirty="0"/>
              <a:t>w zakresie </a:t>
            </a:r>
            <a:r>
              <a:rPr lang="pl-PL" sz="2200" b="1" dirty="0"/>
              <a:t>klasyfikacji podziału </a:t>
            </a:r>
            <a:r>
              <a:rPr lang="pl-PL" sz="2200" dirty="0"/>
              <a:t>terytorialnego do celów statystycznych;</a:t>
            </a:r>
          </a:p>
          <a:p>
            <a:pPr lvl="0"/>
            <a:r>
              <a:rPr lang="pl-PL" sz="2200" dirty="0" smtClean="0"/>
              <a:t>Doskonalenie </a:t>
            </a:r>
            <a:r>
              <a:rPr lang="pl-PL" sz="2200" b="1" dirty="0"/>
              <a:t>systemów informatycznych </a:t>
            </a:r>
            <a:r>
              <a:rPr lang="pl-PL" sz="2200" dirty="0"/>
              <a:t>do obsługi perspektywy finansowej 2007-2013 oraz 2014-2020;</a:t>
            </a:r>
          </a:p>
          <a:p>
            <a:pPr lvl="0"/>
            <a:r>
              <a:rPr lang="pl-PL" sz="2200" dirty="0" smtClean="0"/>
              <a:t>Opiniowanie </a:t>
            </a:r>
            <a:r>
              <a:rPr lang="pl-PL" sz="2200" b="1" dirty="0"/>
              <a:t>dokumentów strategicznych </a:t>
            </a:r>
            <a:r>
              <a:rPr lang="pl-PL" sz="2200" dirty="0"/>
              <a:t>pod kątem poprawności statystycznej.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Projekty strategiczne – poziom centralny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980728"/>
            <a:ext cx="1874524" cy="88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Związek Miast Polskich</a:t>
            </a:r>
          </a:p>
          <a:p>
            <a:pPr marL="0" indent="0">
              <a:buNone/>
            </a:pPr>
            <a:r>
              <a:rPr lang="pl-PL" b="1" dirty="0" smtClean="0"/>
              <a:t>Związek Powiatów Polskich</a:t>
            </a:r>
          </a:p>
          <a:p>
            <a:pPr marL="0" indent="0">
              <a:buNone/>
            </a:pPr>
            <a:r>
              <a:rPr lang="pl-PL" b="1" dirty="0" smtClean="0"/>
              <a:t>Śląski Związek Gmin i Powiatów</a:t>
            </a:r>
          </a:p>
          <a:p>
            <a:endParaRPr lang="pl-PL" dirty="0"/>
          </a:p>
          <a:p>
            <a:r>
              <a:rPr lang="pl-PL" dirty="0" smtClean="0"/>
              <a:t>Identyfikacja potrzeb informacyjnych jst</a:t>
            </a:r>
          </a:p>
          <a:p>
            <a:r>
              <a:rPr lang="pl-PL" dirty="0" smtClean="0"/>
              <a:t>Rozwój zasobów informacyjnych Banku Danych Lokalnych</a:t>
            </a:r>
          </a:p>
          <a:p>
            <a:r>
              <a:rPr lang="pl-PL" dirty="0" smtClean="0"/>
              <a:t>Budowa systemu monitorowania usług publicznych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Współpraca z organizacjami samorządu terytorialnego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20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36550" y="1089025"/>
            <a:ext cx="7703666" cy="50399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Komitet Nauk Geograficznych PAN</a:t>
            </a:r>
          </a:p>
          <a:p>
            <a:pPr marL="0" indent="0">
              <a:buNone/>
            </a:pPr>
            <a:r>
              <a:rPr lang="pl-PL" b="1" dirty="0" smtClean="0"/>
              <a:t>Instytut Rozwoju Wsi i Rolnictwa PAN</a:t>
            </a:r>
          </a:p>
          <a:p>
            <a:pPr marL="0" indent="0">
              <a:buNone/>
            </a:pPr>
            <a:r>
              <a:rPr lang="pl-PL" b="1" dirty="0" smtClean="0"/>
              <a:t>Komitet Przestrzennego Zagospodarowania Kraju PAN</a:t>
            </a:r>
          </a:p>
          <a:p>
            <a:pPr lvl="0"/>
            <a:r>
              <a:rPr lang="pl-PL" dirty="0" smtClean="0"/>
              <a:t>współpraca na rzecz </a:t>
            </a:r>
            <a:r>
              <a:rPr lang="pl-PL" dirty="0"/>
              <a:t>identyfikacji potrzeb informacyjnych i ustalania priorytetów </a:t>
            </a:r>
            <a:r>
              <a:rPr lang="pl-PL" dirty="0" smtClean="0"/>
              <a:t>badawczych;</a:t>
            </a:r>
            <a:endParaRPr lang="pl-PL" dirty="0"/>
          </a:p>
          <a:p>
            <a:pPr lvl="0"/>
            <a:r>
              <a:rPr lang="pl-PL" dirty="0" smtClean="0"/>
              <a:t>wykonywanie </a:t>
            </a:r>
            <a:r>
              <a:rPr lang="pl-PL" dirty="0"/>
              <a:t>analiz </a:t>
            </a:r>
            <a:r>
              <a:rPr lang="pl-PL" dirty="0" smtClean="0"/>
              <a:t>przestrzennych i regionalnych;</a:t>
            </a:r>
            <a:endParaRPr lang="pl-PL" dirty="0"/>
          </a:p>
          <a:p>
            <a:pPr lvl="0"/>
            <a:r>
              <a:rPr lang="pl-PL" dirty="0" smtClean="0"/>
              <a:t>wzajemne wsparcie </a:t>
            </a:r>
            <a:r>
              <a:rPr lang="pl-PL" dirty="0"/>
              <a:t>w rozwiązywaniu problemów metodologicznych;</a:t>
            </a:r>
          </a:p>
          <a:p>
            <a:pPr lvl="0"/>
            <a:r>
              <a:rPr lang="pl-PL" dirty="0" smtClean="0"/>
              <a:t>wymiana </a:t>
            </a:r>
            <a:r>
              <a:rPr lang="pl-PL" dirty="0"/>
              <a:t>i promowania dobrych praktyk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zakresie badań i prac </a:t>
            </a:r>
            <a:r>
              <a:rPr lang="pl-PL" dirty="0" smtClean="0"/>
              <a:t>analitycznych.</a:t>
            </a:r>
          </a:p>
          <a:p>
            <a:pPr marL="0" lvl="0" indent="0">
              <a:buNone/>
            </a:pPr>
            <a:endParaRPr lang="pl-PL" dirty="0" smtClean="0"/>
          </a:p>
          <a:p>
            <a:pPr marL="0" lvl="0" indent="0" algn="r">
              <a:buNone/>
            </a:pPr>
            <a:r>
              <a:rPr lang="pl-PL" i="1" dirty="0" smtClean="0"/>
              <a:t>Wkład do Raportu nt. chaosu przestrzennego w Polsce (2018)</a:t>
            </a:r>
            <a:endParaRPr lang="pl-PL" i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Współpraca ze środowiskami naukowymi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1916832"/>
            <a:ext cx="2543579" cy="362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Jakie wyzwania stoją przed statystyką publiczną?</a:t>
            </a:r>
          </a:p>
          <a:p>
            <a:r>
              <a:rPr lang="pl-PL" dirty="0" smtClean="0"/>
              <a:t>Jak im sprostać?</a:t>
            </a:r>
          </a:p>
          <a:p>
            <a:r>
              <a:rPr lang="pl-PL" dirty="0" smtClean="0"/>
              <a:t>Dlaczego konieczne jest przejście do badań na poziomie przestrzennym?</a:t>
            </a:r>
          </a:p>
          <a:p>
            <a:r>
              <a:rPr lang="pl-PL" dirty="0" smtClean="0"/>
              <a:t>Jak jesteśmy przygotowani na zmiany?</a:t>
            </a:r>
          </a:p>
          <a:p>
            <a:r>
              <a:rPr lang="pl-PL" dirty="0" smtClean="0"/>
              <a:t>Jak wyglądają perspektywy rozwoju statystyki przestrzennej?</a:t>
            </a:r>
          </a:p>
          <a:p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Wprowadzenie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99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Wiodącą rolę w zakresie prowadzenia badań statystycznych ma do wypełnienia Główny Urząd Statystyczny wraz z urzędami statystycznymi.</a:t>
            </a:r>
          </a:p>
          <a:p>
            <a:endParaRPr lang="pl-PL" dirty="0"/>
          </a:p>
          <a:p>
            <a:r>
              <a:rPr lang="pl-PL" dirty="0" smtClean="0"/>
              <a:t>Tworzenie i utrzymanie standardów</a:t>
            </a:r>
          </a:p>
          <a:p>
            <a:r>
              <a:rPr lang="pl-PL" dirty="0" smtClean="0"/>
              <a:t>Współpraca z instytucjami w zakresie dostarczania danych statystycznych</a:t>
            </a:r>
          </a:p>
          <a:p>
            <a:r>
              <a:rPr lang="pl-PL" dirty="0" smtClean="0"/>
              <a:t>Zapewnienie ram prawnych prowadzenia badań statystycznych</a:t>
            </a:r>
          </a:p>
          <a:p>
            <a:r>
              <a:rPr lang="pl-PL" dirty="0" smtClean="0"/>
              <a:t>Zapewnienie platformy informatycznej</a:t>
            </a:r>
          </a:p>
          <a:p>
            <a:r>
              <a:rPr lang="pl-PL" dirty="0" smtClean="0"/>
              <a:t>Współpraca międzynarodowa</a:t>
            </a:r>
          </a:p>
          <a:p>
            <a:r>
              <a:rPr lang="pl-PL" dirty="0" smtClean="0"/>
              <a:t>Harmonizacja danych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Przywództwo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Elementem nowego podejścia do badań regionalnych jest tworzenie warunków dla budowy społeczności zainteresowanych rozwojem badań </a:t>
            </a:r>
            <a:br>
              <a:rPr lang="pl-PL" dirty="0" smtClean="0"/>
            </a:br>
            <a:r>
              <a:rPr lang="pl-PL" dirty="0" smtClean="0"/>
              <a:t>w różnych zakresie tematycznym czy przestrzennym. </a:t>
            </a:r>
          </a:p>
          <a:p>
            <a:pPr marL="0" indent="0">
              <a:buNone/>
            </a:pPr>
            <a:r>
              <a:rPr lang="pl-PL" dirty="0" smtClean="0"/>
              <a:t>Społeczności skupiają przedstawicieli różnych środowisk celem jest udzielenie odpowiedzi na pytania: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Jakie </a:t>
            </a:r>
            <a:r>
              <a:rPr lang="pl-PL" dirty="0"/>
              <a:t>powinny być nowe obszary </a:t>
            </a:r>
            <a:r>
              <a:rPr lang="pl-PL" dirty="0" smtClean="0"/>
              <a:t>badawcze?</a:t>
            </a:r>
            <a:endParaRPr lang="pl-PL" dirty="0"/>
          </a:p>
          <a:p>
            <a:r>
              <a:rPr lang="pl-PL" dirty="0" smtClean="0"/>
              <a:t>Jak poznawać i </a:t>
            </a:r>
            <a:r>
              <a:rPr lang="pl-PL" dirty="0"/>
              <a:t>realizować </a:t>
            </a:r>
            <a:r>
              <a:rPr lang="pl-PL" dirty="0" smtClean="0"/>
              <a:t>potrzeby odbiorców?</a:t>
            </a:r>
            <a:endParaRPr lang="pl-PL" dirty="0"/>
          </a:p>
          <a:p>
            <a:r>
              <a:rPr lang="pl-PL" dirty="0"/>
              <a:t>Jak </a:t>
            </a:r>
            <a:r>
              <a:rPr lang="pl-PL" dirty="0" smtClean="0"/>
              <a:t>wdrażać nowe badania do statystyki?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 smtClean="0"/>
              <a:t>Rozwojowi społeczności i sieci współpracy sprzyjają odpowiednie struktury organizacyjne.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Budowa społeczności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/>
              <a:t>2010 - Powołanie WOBR w strukturach wszystkich </a:t>
            </a:r>
            <a:r>
              <a:rPr lang="pl-PL" b="1" dirty="0" smtClean="0"/>
              <a:t>US</a:t>
            </a:r>
          </a:p>
          <a:p>
            <a:pPr marL="0" indent="0">
              <a:buNone/>
            </a:pPr>
            <a:r>
              <a:rPr lang="pl-PL" b="1" dirty="0" smtClean="0"/>
              <a:t>2012 </a:t>
            </a:r>
            <a:r>
              <a:rPr lang="pl-PL" b="1" dirty="0"/>
              <a:t>r. - Wdrożenie jednolitego modelu zadań WOBR </a:t>
            </a:r>
            <a:endParaRPr lang="pl-PL" dirty="0"/>
          </a:p>
          <a:p>
            <a:pPr lvl="0"/>
            <a:r>
              <a:rPr lang="pl-PL" dirty="0" smtClean="0"/>
              <a:t>Projekty badawczo-analityczne</a:t>
            </a:r>
            <a:endParaRPr lang="pl-PL" dirty="0"/>
          </a:p>
          <a:p>
            <a:pPr lvl="0"/>
            <a:r>
              <a:rPr lang="pl-PL" dirty="0"/>
              <a:t>Opracowania i publikacje statystyczne</a:t>
            </a:r>
          </a:p>
          <a:p>
            <a:pPr lvl="0"/>
            <a:r>
              <a:rPr lang="pl-PL" dirty="0"/>
              <a:t>Edukacja statystyczna i promocja</a:t>
            </a:r>
          </a:p>
          <a:p>
            <a:pPr lvl="0"/>
            <a:r>
              <a:rPr lang="pl-PL" dirty="0"/>
              <a:t>Udostępnianie informacji</a:t>
            </a:r>
          </a:p>
          <a:p>
            <a:pPr marL="0" indent="0">
              <a:buNone/>
            </a:pPr>
            <a:r>
              <a:rPr lang="pl-PL" b="1" dirty="0"/>
              <a:t>2012-2017 – Intensywny rozwój współpracy z różnymi interesariuszami monitorowania </a:t>
            </a:r>
            <a:r>
              <a:rPr lang="pl-PL" b="1" dirty="0" smtClean="0"/>
              <a:t>regionalnego:</a:t>
            </a:r>
            <a:endParaRPr lang="pl-PL" dirty="0"/>
          </a:p>
          <a:p>
            <a:pPr lvl="0"/>
            <a:r>
              <a:rPr lang="pl-PL" dirty="0"/>
              <a:t>a</a:t>
            </a:r>
            <a:r>
              <a:rPr lang="pl-PL" dirty="0" smtClean="0"/>
              <a:t>dministracją samorządową</a:t>
            </a:r>
            <a:endParaRPr lang="pl-PL" dirty="0"/>
          </a:p>
          <a:p>
            <a:pPr lvl="0"/>
            <a:r>
              <a:rPr lang="pl-PL" dirty="0"/>
              <a:t>jednostkami administracji rządowej szczebla regionalnego</a:t>
            </a:r>
          </a:p>
          <a:p>
            <a:pPr lvl="0"/>
            <a:r>
              <a:rPr lang="pl-PL" dirty="0"/>
              <a:t>środowiskiem </a:t>
            </a:r>
            <a:r>
              <a:rPr lang="pl-PL" dirty="0" smtClean="0"/>
              <a:t>naukowym</a:t>
            </a:r>
          </a:p>
          <a:p>
            <a:pPr lvl="0"/>
            <a:r>
              <a:rPr lang="pl-PL" dirty="0" smtClean="0"/>
              <a:t>Urzędami Marszałkowskimi</a:t>
            </a:r>
          </a:p>
          <a:p>
            <a:pPr lvl="0"/>
            <a:endParaRPr lang="pl-PL" dirty="0"/>
          </a:p>
          <a:p>
            <a:pPr marL="0" lvl="0" indent="0">
              <a:buNone/>
            </a:pPr>
            <a:r>
              <a:rPr lang="pl-PL" dirty="0" smtClean="0"/>
              <a:t>Udział w opracowywaniu dokumentów strategicznych i tworzeniu systemów monitorowania</a:t>
            </a:r>
          </a:p>
          <a:p>
            <a:pPr marL="0" lvl="0" indent="0">
              <a:buNone/>
            </a:pPr>
            <a:r>
              <a:rPr lang="pl-PL" dirty="0" smtClean="0"/>
              <a:t>Udział w gremiach eksperckich (komitety, rady, grupy zadaniowe, zespoły robocze)</a:t>
            </a:r>
          </a:p>
          <a:p>
            <a:pPr marL="0" lvl="0" indent="0">
              <a:buNone/>
            </a:pPr>
            <a:r>
              <a:rPr lang="pl-PL" dirty="0" smtClean="0"/>
              <a:t>Wzrost zaangażowania w projekty badawczo-analityczne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Wojewódzkie Ośrodki Badań Regionalnych (WOBR)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98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5"/>
          </p:nvPr>
        </p:nvSpPr>
        <p:spPr>
          <a:xfrm>
            <a:off x="3503712" y="1916832"/>
            <a:ext cx="4896544" cy="180022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2C2276"/>
                </a:solidFill>
              </a:rPr>
              <a:t>NOWA SKALA</a:t>
            </a:r>
            <a:endParaRPr lang="pl-PL" dirty="0">
              <a:solidFill>
                <a:srgbClr val="2C22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Wielość skal przestrzennych, dla których potrzebne są dane, prowadzi do </a:t>
            </a:r>
            <a:r>
              <a:rPr lang="pl-PL" b="1" dirty="0"/>
              <a:t>przeniesienia przedmiotu badania</a:t>
            </a:r>
            <a:r>
              <a:rPr lang="pl-PL" dirty="0"/>
              <a:t> statystyki z regionu na ogólnie pojmowaną </a:t>
            </a:r>
            <a:r>
              <a:rPr lang="pl-PL" b="1" dirty="0"/>
              <a:t>przestrzeń kraju</a:t>
            </a:r>
            <a:r>
              <a:rPr lang="pl-PL" dirty="0"/>
              <a:t>. Wypełniają ją punkty, które można opisać jako miejsca zamieszkania lub prowadzenia działalności gospodarczej.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Punktom </a:t>
            </a:r>
            <a:r>
              <a:rPr lang="pl-PL" dirty="0"/>
              <a:t>takim odpowiadają zwykle punkty adresowe. Agregacja danych przypisanych do punktów </a:t>
            </a:r>
            <a:r>
              <a:rPr lang="pl-PL" dirty="0" smtClean="0"/>
              <a:t>pozwala pozyskiwać dane </a:t>
            </a:r>
            <a:r>
              <a:rPr lang="pl-PL" dirty="0"/>
              <a:t>dla jednostek przestrzennych coraz wyższych rzędów.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Statystyka </a:t>
            </a:r>
            <a:r>
              <a:rPr lang="pl-PL" dirty="0"/>
              <a:t>regionalna staje się więc </a:t>
            </a:r>
            <a:r>
              <a:rPr lang="pl-PL" dirty="0" smtClean="0"/>
              <a:t>obecnie statystyką </a:t>
            </a:r>
            <a:r>
              <a:rPr lang="pl-PL" dirty="0"/>
              <a:t>przestrzenną.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przestrzenna badań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29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36550" y="1089025"/>
            <a:ext cx="5471418" cy="5039975"/>
          </a:xfrm>
        </p:spPr>
        <p:txBody>
          <a:bodyPr/>
          <a:lstStyle/>
          <a:p>
            <a:r>
              <a:rPr lang="pl-PL" dirty="0" smtClean="0"/>
              <a:t>Odnoszące się do jednostek administracyjnych</a:t>
            </a:r>
          </a:p>
          <a:p>
            <a:r>
              <a:rPr lang="pl-PL" dirty="0" smtClean="0"/>
              <a:t>Ukazujące uśredniony stan dla całej jednostki</a:t>
            </a:r>
          </a:p>
          <a:p>
            <a:r>
              <a:rPr lang="pl-PL" dirty="0" smtClean="0"/>
              <a:t>Pozyskane w dużej części na podstawie realizacji obowiązku sprawozdawczego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Dane </a:t>
            </a:r>
            <a:r>
              <a:rPr lang="pl-PL" baseline="0" dirty="0" smtClean="0"/>
              <a:t>regionalne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160" y="1089025"/>
            <a:ext cx="5707289" cy="50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36549" y="1089025"/>
            <a:ext cx="7025379" cy="5039975"/>
          </a:xfrm>
        </p:spPr>
        <p:txBody>
          <a:bodyPr/>
          <a:lstStyle/>
          <a:p>
            <a:r>
              <a:rPr lang="pl-PL" dirty="0" smtClean="0"/>
              <a:t>Odnoszące się do punktów w przestrzeni</a:t>
            </a:r>
          </a:p>
          <a:p>
            <a:r>
              <a:rPr lang="pl-PL" dirty="0" smtClean="0"/>
              <a:t>Zawierające dokładną wartość</a:t>
            </a:r>
          </a:p>
          <a:p>
            <a:r>
              <a:rPr lang="pl-PL" dirty="0" smtClean="0"/>
              <a:t>Pozwalające na dalsze przekształcenia </a:t>
            </a:r>
            <a:br>
              <a:rPr lang="pl-PL" dirty="0" smtClean="0"/>
            </a:br>
            <a:r>
              <a:rPr lang="pl-PL" dirty="0" smtClean="0"/>
              <a:t>i analizę przestrzenną – agregację, łączenie </a:t>
            </a:r>
            <a:br>
              <a:rPr lang="pl-PL" dirty="0" smtClean="0"/>
            </a:br>
            <a:r>
              <a:rPr lang="pl-PL" dirty="0" smtClean="0"/>
              <a:t>z innymi danymi, modelowanie przestrzenne</a:t>
            </a:r>
          </a:p>
          <a:p>
            <a:r>
              <a:rPr lang="pl-PL" dirty="0" smtClean="0"/>
              <a:t>Ukazujące zróżnicowanie wewnętrzne jednostek przestrzennych</a:t>
            </a:r>
            <a:endParaRPr lang="pl-PL" dirty="0"/>
          </a:p>
          <a:p>
            <a:r>
              <a:rPr lang="pl-PL" dirty="0" smtClean="0"/>
              <a:t>Pozyskane z rejestrów administracyjnych</a:t>
            </a:r>
          </a:p>
          <a:p>
            <a:r>
              <a:rPr lang="pl-PL" dirty="0" smtClean="0"/>
              <a:t>Konieczne użycie zaawansowanych technik przetwarzania i systemów informacji geograficznej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Dane</a:t>
            </a:r>
            <a:r>
              <a:rPr lang="pl-PL" baseline="0" dirty="0" smtClean="0"/>
              <a:t> punktowe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3401809"/>
            <a:ext cx="3690180" cy="24928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548913"/>
            <a:ext cx="3713011" cy="24928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33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678" y="5419432"/>
            <a:ext cx="979706" cy="85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3158" y="5417221"/>
            <a:ext cx="937478" cy="8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871" y="2603071"/>
            <a:ext cx="2971799" cy="2825686"/>
          </a:xfrm>
          <a:prstGeom prst="rect">
            <a:avLst/>
          </a:prstGeom>
          <a:noFill/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5" name="Shape 22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0703" y="2603071"/>
            <a:ext cx="2971799" cy="2825686"/>
          </a:xfrm>
          <a:prstGeom prst="rect">
            <a:avLst/>
          </a:prstGeom>
          <a:noFill/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6" name="Shape 226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128" y="2603071"/>
            <a:ext cx="2971799" cy="2825686"/>
          </a:xfrm>
          <a:prstGeom prst="rect">
            <a:avLst/>
          </a:prstGeom>
          <a:noFill/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7" name="Shape 227"/>
          <p:cNvSpPr txBox="1"/>
          <p:nvPr/>
        </p:nvSpPr>
        <p:spPr>
          <a:xfrm>
            <a:off x="1703511" y="2217275"/>
            <a:ext cx="284041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1600" b="1" i="1" dirty="0">
                <a:solidFill>
                  <a:srgbClr val="4472C4">
                    <a:lumMod val="75000"/>
                  </a:srgbClr>
                </a:solidFill>
                <a:ea typeface="Verdana"/>
                <a:cs typeface="Verdana"/>
                <a:sym typeface="Verdana"/>
              </a:rPr>
              <a:t>Land use changes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4651432" y="2233740"/>
            <a:ext cx="3028743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1600" b="1" i="1" dirty="0">
                <a:solidFill>
                  <a:srgbClr val="4472C4">
                    <a:lumMod val="75000"/>
                  </a:srgbClr>
                </a:solidFill>
                <a:ea typeface="Verdana"/>
                <a:cs typeface="Verdana"/>
                <a:sym typeface="Verdana"/>
              </a:rPr>
              <a:t>Population distribution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7660703" y="2217275"/>
            <a:ext cx="297179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1600" b="1" i="1" dirty="0">
                <a:solidFill>
                  <a:srgbClr val="4472C4">
                    <a:lumMod val="75000"/>
                  </a:srgbClr>
                </a:solidFill>
                <a:ea typeface="Verdana"/>
                <a:cs typeface="Verdana"/>
                <a:sym typeface="Verdana"/>
              </a:rPr>
              <a:t>Accessibility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558" y="5529642"/>
            <a:ext cx="3080991" cy="71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328" y="827134"/>
            <a:ext cx="1608422" cy="1406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Shape 232"/>
          <p:cNvGrpSpPr/>
          <p:nvPr/>
        </p:nvGrpSpPr>
        <p:grpSpPr>
          <a:xfrm>
            <a:off x="3503711" y="1042131"/>
            <a:ext cx="2617631" cy="2973782"/>
            <a:chOff x="1979710" y="957713"/>
            <a:chExt cx="2617631" cy="2973782"/>
          </a:xfrm>
        </p:grpSpPr>
        <p:grpSp>
          <p:nvGrpSpPr>
            <p:cNvPr id="233" name="Shape 233"/>
            <p:cNvGrpSpPr/>
            <p:nvPr/>
          </p:nvGrpSpPr>
          <p:grpSpPr>
            <a:xfrm>
              <a:off x="1979710" y="957713"/>
              <a:ext cx="1808720" cy="2973782"/>
              <a:chOff x="4954596" y="1607123"/>
              <a:chExt cx="2943164" cy="5611940"/>
            </a:xfrm>
          </p:grpSpPr>
          <p:pic>
            <p:nvPicPr>
              <p:cNvPr id="234" name="Shape 234"/>
              <p:cNvPicPr preferRelativeResize="0"/>
              <p:nvPr/>
            </p:nvPicPr>
            <p:blipFill rotWithShape="1">
              <a:blip r:embed="rId10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71651" y="1612503"/>
                <a:ext cx="2101645" cy="2091682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35" name="Shape 235"/>
              <p:cNvCxnSpPr/>
              <p:nvPr/>
            </p:nvCxnSpPr>
            <p:spPr>
              <a:xfrm>
                <a:off x="7897761" y="3026234"/>
                <a:ext cx="0" cy="321648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stealth" w="med" len="med"/>
                <a:tailEnd type="stealth" w="med" len="med"/>
              </a:ln>
            </p:spPr>
          </p:cxnSp>
          <p:cxnSp>
            <p:nvCxnSpPr>
              <p:cNvPr id="236" name="Shape 236"/>
              <p:cNvCxnSpPr/>
              <p:nvPr/>
            </p:nvCxnSpPr>
            <p:spPr>
              <a:xfrm>
                <a:off x="7573296" y="3016046"/>
                <a:ext cx="324464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Shape 237"/>
              <p:cNvCxnSpPr/>
              <p:nvPr/>
            </p:nvCxnSpPr>
            <p:spPr>
              <a:xfrm>
                <a:off x="7573296" y="3347882"/>
                <a:ext cx="324464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Shape 238"/>
              <p:cNvCxnSpPr/>
              <p:nvPr/>
            </p:nvCxnSpPr>
            <p:spPr>
              <a:xfrm rot="10800000" flipH="1">
                <a:off x="4954596" y="1607123"/>
                <a:ext cx="509676" cy="561194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449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Shape 239"/>
              <p:cNvCxnSpPr/>
              <p:nvPr/>
            </p:nvCxnSpPr>
            <p:spPr>
              <a:xfrm rot="10800000" flipH="1">
                <a:off x="4954598" y="3667350"/>
                <a:ext cx="2600391" cy="355171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449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40" name="Shape 240"/>
              <p:cNvSpPr/>
              <p:nvPr/>
            </p:nvSpPr>
            <p:spPr>
              <a:xfrm>
                <a:off x="5464276" y="1612100"/>
                <a:ext cx="2109018" cy="2087109"/>
              </a:xfrm>
              <a:prstGeom prst="flowChartProcess">
                <a:avLst/>
              </a:prstGeom>
              <a:noFill/>
              <a:ln w="19050" cap="flat" cmpd="sng">
                <a:solidFill>
                  <a:srgbClr val="00449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3175" indent="-3175"/>
                <a:endParaRPr sz="1200" dirty="0">
                  <a:solidFill>
                    <a:srgbClr val="4472C4">
                      <a:lumMod val="75000"/>
                    </a:srgbClr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41" name="Shape 241"/>
            <p:cNvSpPr txBox="1"/>
            <p:nvPr/>
          </p:nvSpPr>
          <p:spPr>
            <a:xfrm>
              <a:off x="3797250" y="1627575"/>
              <a:ext cx="800092" cy="323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25000"/>
                </a:lnSpc>
                <a:buSzPct val="25000"/>
              </a:pPr>
              <a:r>
                <a:rPr lang="en-US" sz="1200" dirty="0">
                  <a:solidFill>
                    <a:srgbClr val="4472C4">
                      <a:lumMod val="75000"/>
                    </a:srgbClr>
                  </a:solidFill>
                  <a:ea typeface="Calibri"/>
                  <a:cs typeface="Calibri"/>
                  <a:sym typeface="Calibri"/>
                </a:rPr>
                <a:t>100 m</a:t>
              </a:r>
            </a:p>
          </p:txBody>
        </p:sp>
      </p:grpSp>
      <p:sp>
        <p:nvSpPr>
          <p:cNvPr id="242" name="Shape 242"/>
          <p:cNvSpPr txBox="1"/>
          <p:nvPr/>
        </p:nvSpPr>
        <p:spPr>
          <a:xfrm>
            <a:off x="342900" y="87313"/>
            <a:ext cx="11734800" cy="646331"/>
          </a:xfrm>
          <a:prstGeom prst="rect">
            <a:avLst/>
          </a:prstGeom>
          <a:noFill/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b="1" dirty="0">
                <a:solidFill>
                  <a:srgbClr val="1F3864"/>
                </a:solidFill>
                <a:ea typeface="Calibri"/>
                <a:cs typeface="Calibri"/>
                <a:sym typeface="Calibri"/>
              </a:rPr>
              <a:t>LUISA Approach: Spatial Allocation Module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277" y="5932089"/>
            <a:ext cx="1617423" cy="449460"/>
          </a:xfrm>
          <a:prstGeom prst="rect">
            <a:avLst/>
          </a:prstGeom>
        </p:spPr>
      </p:pic>
      <p:cxnSp>
        <p:nvCxnSpPr>
          <p:cNvPr id="33" name="Shape 130"/>
          <p:cNvCxnSpPr/>
          <p:nvPr/>
        </p:nvCxnSpPr>
        <p:spPr>
          <a:xfrm rot="10800000">
            <a:off x="342899" y="6488667"/>
            <a:ext cx="11849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</p:cxnSp>
      <p:grpSp>
        <p:nvGrpSpPr>
          <p:cNvPr id="37" name="Group 36"/>
          <p:cNvGrpSpPr/>
          <p:nvPr/>
        </p:nvGrpSpPr>
        <p:grpSpPr>
          <a:xfrm>
            <a:off x="342900" y="6601893"/>
            <a:ext cx="1280771" cy="142876"/>
            <a:chOff x="342900" y="6601893"/>
            <a:chExt cx="1280771" cy="142876"/>
          </a:xfrm>
        </p:grpSpPr>
        <p:grpSp>
          <p:nvGrpSpPr>
            <p:cNvPr id="38" name="Shape 107"/>
            <p:cNvGrpSpPr/>
            <p:nvPr/>
          </p:nvGrpSpPr>
          <p:grpSpPr>
            <a:xfrm>
              <a:off x="342900" y="6601893"/>
              <a:ext cx="1053333" cy="142876"/>
              <a:chOff x="342900" y="6601893"/>
              <a:chExt cx="1053333" cy="142876"/>
            </a:xfrm>
          </p:grpSpPr>
          <p:sp>
            <p:nvSpPr>
              <p:cNvPr id="46" name="Shape 108"/>
              <p:cNvSpPr/>
              <p:nvPr/>
            </p:nvSpPr>
            <p:spPr>
              <a:xfrm>
                <a:off x="342900" y="6601895"/>
                <a:ext cx="142875" cy="142875"/>
              </a:xfrm>
              <a:prstGeom prst="ellipse">
                <a:avLst/>
              </a:prstGeom>
              <a:solidFill>
                <a:srgbClr val="FBE4D4"/>
              </a:solidFill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algn="ctr"/>
                <a:endParaRPr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Shape 109"/>
              <p:cNvSpPr/>
              <p:nvPr/>
            </p:nvSpPr>
            <p:spPr>
              <a:xfrm>
                <a:off x="570337" y="6601893"/>
                <a:ext cx="142875" cy="14287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algn="ctr"/>
                <a:endParaRPr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Shape 110"/>
              <p:cNvSpPr/>
              <p:nvPr/>
            </p:nvSpPr>
            <p:spPr>
              <a:xfrm>
                <a:off x="798483" y="6601895"/>
                <a:ext cx="142875" cy="14287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algn="ctr"/>
                <a:endParaRPr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Shape 111"/>
              <p:cNvSpPr/>
              <p:nvPr/>
            </p:nvSpPr>
            <p:spPr>
              <a:xfrm>
                <a:off x="1025920" y="6601893"/>
                <a:ext cx="142875" cy="14287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algn="ctr"/>
                <a:endParaRPr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Shape 112"/>
              <p:cNvSpPr/>
              <p:nvPr/>
            </p:nvSpPr>
            <p:spPr>
              <a:xfrm>
                <a:off x="1253358" y="6601893"/>
                <a:ext cx="142875" cy="14287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799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algn="ctr"/>
                <a:endParaRPr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" name="Shape 112"/>
            <p:cNvSpPr/>
            <p:nvPr/>
          </p:nvSpPr>
          <p:spPr>
            <a:xfrm>
              <a:off x="1480796" y="6601893"/>
              <a:ext cx="142875" cy="1428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algn="ctr"/>
              <a:endParaRPr dirty="0">
                <a:solidFill>
                  <a:prstClr val="white"/>
                </a:solidFill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25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pl-PL" sz="2400" dirty="0"/>
              <a:t>Główny Urząd Statystyczny</a:t>
            </a:r>
          </a:p>
          <a:p>
            <a:pPr lvl="1">
              <a:spcAft>
                <a:spcPct val="15000"/>
              </a:spcAft>
            </a:pPr>
            <a:r>
              <a:rPr lang="pl-PL" sz="2000" dirty="0"/>
              <a:t>systemy informacji statystyki </a:t>
            </a:r>
            <a:r>
              <a:rPr lang="pl-PL" sz="2000" dirty="0" smtClean="0"/>
              <a:t>publicznej</a:t>
            </a:r>
          </a:p>
          <a:p>
            <a:pPr lvl="1">
              <a:spcAft>
                <a:spcPct val="15000"/>
              </a:spcAft>
            </a:pPr>
            <a:r>
              <a:rPr lang="pl-PL" sz="2000" dirty="0" smtClean="0"/>
              <a:t>bazy danych</a:t>
            </a:r>
            <a:endParaRPr lang="pl-PL" sz="2000" dirty="0"/>
          </a:p>
          <a:p>
            <a:pPr lvl="0">
              <a:spcAft>
                <a:spcPts val="0"/>
              </a:spcAft>
            </a:pPr>
            <a:r>
              <a:rPr lang="pl-PL" sz="2400" dirty="0"/>
              <a:t>Administracja rządowa </a:t>
            </a:r>
          </a:p>
          <a:p>
            <a:pPr lvl="1">
              <a:spcAft>
                <a:spcPct val="15000"/>
              </a:spcAft>
            </a:pPr>
            <a:r>
              <a:rPr lang="pl-PL" sz="2000" dirty="0"/>
              <a:t>rejestry  administracyjne</a:t>
            </a:r>
          </a:p>
          <a:p>
            <a:pPr lvl="1">
              <a:spcAft>
                <a:spcPct val="15000"/>
              </a:spcAft>
            </a:pPr>
            <a:r>
              <a:rPr lang="pl-PL" sz="2000" dirty="0"/>
              <a:t>systemy informacyjne</a:t>
            </a:r>
          </a:p>
          <a:p>
            <a:pPr lvl="0">
              <a:spcAft>
                <a:spcPts val="0"/>
              </a:spcAft>
            </a:pPr>
            <a:r>
              <a:rPr lang="pl-PL" sz="2400" dirty="0"/>
              <a:t>Jednostki samorządu terytorialnego</a:t>
            </a:r>
          </a:p>
          <a:p>
            <a:pPr lvl="1">
              <a:spcAft>
                <a:spcPct val="15000"/>
              </a:spcAft>
            </a:pPr>
            <a:r>
              <a:rPr lang="pl-PL" sz="2000" dirty="0"/>
              <a:t>rejestry administracyjne</a:t>
            </a:r>
          </a:p>
          <a:p>
            <a:pPr lvl="1">
              <a:spcAft>
                <a:spcPct val="15000"/>
              </a:spcAft>
            </a:pPr>
            <a:r>
              <a:rPr lang="pl-PL" sz="2000" dirty="0"/>
              <a:t>systemy informacyjne </a:t>
            </a:r>
            <a:endParaRPr lang="pl-PL" sz="2000" dirty="0" smtClean="0"/>
          </a:p>
          <a:p>
            <a:pPr marL="457200" lvl="1" indent="0">
              <a:spcAft>
                <a:spcPct val="15000"/>
              </a:spcAft>
              <a:buNone/>
            </a:pPr>
            <a:endParaRPr lang="pl-PL" sz="2000" dirty="0"/>
          </a:p>
          <a:p>
            <a:pPr lvl="0">
              <a:spcAft>
                <a:spcPts val="0"/>
              </a:spcAft>
            </a:pPr>
            <a:r>
              <a:rPr lang="pl-PL" sz="2400" dirty="0" smtClean="0"/>
              <a:t>Big Data</a:t>
            </a:r>
          </a:p>
          <a:p>
            <a:pPr lvl="0">
              <a:spcAft>
                <a:spcPts val="0"/>
              </a:spcAft>
            </a:pPr>
            <a:r>
              <a:rPr lang="pl-PL" sz="2400" dirty="0" smtClean="0"/>
              <a:t>Obrazowanie satelitarne</a:t>
            </a:r>
            <a:endParaRPr lang="pl-PL" sz="3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danych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61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5"/>
          </p:nvPr>
        </p:nvSpPr>
        <p:spPr>
          <a:xfrm>
            <a:off x="3215680" y="1916832"/>
            <a:ext cx="4896544" cy="180022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2C2276"/>
                </a:solidFill>
              </a:rPr>
              <a:t>NOWE STATYSTYKI</a:t>
            </a:r>
            <a:endParaRPr lang="pl-PL" dirty="0">
              <a:solidFill>
                <a:srgbClr val="2C22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Ekonomia jako nauka wykształciła się w XVIII wieku.</a:t>
            </a:r>
          </a:p>
          <a:p>
            <a:r>
              <a:rPr lang="pl-PL" dirty="0" smtClean="0"/>
              <a:t>W historii myśli ekonomicznej częste są </a:t>
            </a:r>
            <a:r>
              <a:rPr lang="pl-PL" b="1" dirty="0" smtClean="0"/>
              <a:t>odwołania do przestrzeni</a:t>
            </a:r>
            <a:r>
              <a:rPr lang="pl-PL" dirty="0" smtClean="0"/>
              <a:t>, jako czynnika </a:t>
            </a:r>
            <a:r>
              <a:rPr lang="pl-PL" b="1" dirty="0" smtClean="0"/>
              <a:t>kształtującego relacje gospodarcze</a:t>
            </a:r>
            <a:r>
              <a:rPr lang="pl-PL" dirty="0" smtClean="0"/>
              <a:t>.</a:t>
            </a:r>
          </a:p>
          <a:p>
            <a:r>
              <a:rPr lang="pl-PL" dirty="0" smtClean="0"/>
              <a:t>Pierwsze próby </a:t>
            </a:r>
            <a:r>
              <a:rPr lang="pl-PL" b="1" dirty="0" smtClean="0"/>
              <a:t>pomiaru relacji przestrzeń – gospodarka</a:t>
            </a:r>
            <a:r>
              <a:rPr lang="pl-PL" dirty="0"/>
              <a:t> </a:t>
            </a:r>
            <a:r>
              <a:rPr lang="pl-PL" dirty="0" smtClean="0"/>
              <a:t>w XIX w. </a:t>
            </a:r>
            <a:br>
              <a:rPr lang="pl-PL" dirty="0" smtClean="0"/>
            </a:br>
            <a:r>
              <a:rPr lang="pl-PL" dirty="0" smtClean="0"/>
              <a:t>(von </a:t>
            </a:r>
            <a:r>
              <a:rPr lang="pl-PL" dirty="0" smtClean="0"/>
              <a:t>Thünen</a:t>
            </a:r>
            <a:r>
              <a:rPr lang="pl-PL" dirty="0" smtClean="0"/>
              <a:t>, Weber).</a:t>
            </a:r>
          </a:p>
          <a:p>
            <a:r>
              <a:rPr lang="pl-PL" dirty="0" smtClean="0"/>
              <a:t>Pierwsze próby modelowania rozwoju przestrzennego w XX w. </a:t>
            </a:r>
            <a:br>
              <a:rPr lang="pl-PL" dirty="0" smtClean="0"/>
            </a:br>
            <a:r>
              <a:rPr lang="pl-PL" dirty="0" smtClean="0"/>
              <a:t>(Christaller, Isard)</a:t>
            </a:r>
          </a:p>
          <a:p>
            <a:r>
              <a:rPr lang="pl-PL" dirty="0" smtClean="0"/>
              <a:t>Zagadnienie </a:t>
            </a:r>
            <a:r>
              <a:rPr lang="pl-PL" dirty="0"/>
              <a:t>lokalizacji </a:t>
            </a:r>
            <a:r>
              <a:rPr lang="pl-PL" dirty="0" smtClean="0"/>
              <a:t>i nierówności ekonomicznych w </a:t>
            </a:r>
            <a:r>
              <a:rPr lang="pl-PL" dirty="0"/>
              <a:t>skali </a:t>
            </a:r>
            <a:r>
              <a:rPr lang="pl-PL" dirty="0" smtClean="0"/>
              <a:t>globalnej</a:t>
            </a:r>
            <a:r>
              <a:rPr lang="pl-PL" dirty="0"/>
              <a:t> </a:t>
            </a:r>
            <a:r>
              <a:rPr lang="pl-PL" dirty="0" smtClean="0"/>
              <a:t>na przełomie XX i XXI w. (</a:t>
            </a:r>
            <a:r>
              <a:rPr lang="pl-PL" dirty="0" smtClean="0"/>
              <a:t>Krugman</a:t>
            </a:r>
            <a:r>
              <a:rPr lang="pl-PL" dirty="0" smtClean="0"/>
              <a:t>)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Aspekt przestrzenny w naukach ekonomicznych i statystyce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48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Polska statystyka publiczna ma istotne doświadczenia w zakresie badań regionalnych.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Pierwsze nowoczesne opracowania kartograficzne pojawiły się jeszcze przed odzyskaniem niepodległości i stanowiły naukowy dowód potrzeby istnienia państwa polskiego – Geograficzno-statystyczny Atlas Polski Eugeniusza Romera (1916)</a:t>
            </a:r>
          </a:p>
          <a:p>
            <a:pPr marL="0" indent="0">
              <a:buNone/>
            </a:pPr>
            <a:r>
              <a:rPr lang="pl-PL" dirty="0" smtClean="0"/>
              <a:t>Kolejne atlasy wydawane były w latach 20. i 30. Ostatni atlas statystyczny wydano w latach 70.</a:t>
            </a:r>
          </a:p>
          <a:p>
            <a:pPr marL="0" indent="0">
              <a:buNone/>
            </a:pPr>
            <a:r>
              <a:rPr lang="pl-PL" dirty="0" smtClean="0"/>
              <a:t>Obecnie wydany Atlas Statystyczny Polski jest rozwinięciem tego podejścia.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Korzystanie z doświadczeń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17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Łącznik prosty ze strzałką 17"/>
          <p:cNvCxnSpPr>
            <a:stCxn id="13" idx="3"/>
          </p:cNvCxnSpPr>
          <p:nvPr/>
        </p:nvCxnSpPr>
        <p:spPr>
          <a:xfrm>
            <a:off x="1497524" y="6534239"/>
            <a:ext cx="9062972" cy="30778"/>
          </a:xfrm>
          <a:prstGeom prst="straightConnector1">
            <a:avLst/>
          </a:prstGeom>
          <a:ln w="25400">
            <a:solidFill>
              <a:srgbClr val="2C22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Atlas statystyczny Polski 1925 - 2018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692696"/>
            <a:ext cx="2747010" cy="27355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75" y="1039836"/>
            <a:ext cx="1487805" cy="212064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394" y="3526392"/>
            <a:ext cx="1450086" cy="20955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9248" y="1039055"/>
            <a:ext cx="1500378" cy="24475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143" y="3526392"/>
            <a:ext cx="1504569" cy="245592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2264" y="3526392"/>
            <a:ext cx="2747010" cy="27431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437" y="1039054"/>
            <a:ext cx="2334387" cy="226314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1864" y="3526595"/>
            <a:ext cx="2346960" cy="2279904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641742" y="6334184"/>
            <a:ext cx="85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1377"/>
                </a:solidFill>
              </a:rPr>
              <a:t>1925</a:t>
            </a:r>
            <a:endParaRPr lang="pl-PL" sz="2000" b="1" dirty="0">
              <a:solidFill>
                <a:srgbClr val="001377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323537" y="6334184"/>
            <a:ext cx="8557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1377"/>
                </a:solidFill>
              </a:rPr>
              <a:t>1930</a:t>
            </a:r>
            <a:endParaRPr lang="pl-PL" sz="2000" b="1" dirty="0">
              <a:solidFill>
                <a:srgbClr val="001377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623739" y="6334184"/>
            <a:ext cx="8557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1377"/>
                </a:solidFill>
              </a:rPr>
              <a:t>1970</a:t>
            </a:r>
            <a:endParaRPr lang="pl-PL" sz="2000" b="1" dirty="0">
              <a:solidFill>
                <a:srgbClr val="001377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9450263" y="6334184"/>
            <a:ext cx="8557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1377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7468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Atlas statystyczny Polski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1403409"/>
            <a:ext cx="3470342" cy="346575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2924944"/>
            <a:ext cx="5017083" cy="355376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576" y="908913"/>
            <a:ext cx="4441874" cy="44233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43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Atlasy statystyczne województw</a:t>
            </a:r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1008112"/>
            <a:ext cx="5420983" cy="566124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980728"/>
            <a:ext cx="4458622" cy="4464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20" y="2348880"/>
            <a:ext cx="4375390" cy="44160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85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Standardy prezentacji kartograficznej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3" y="1161041"/>
            <a:ext cx="3048000" cy="41433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b="18202"/>
          <a:stretch/>
        </p:blipFill>
        <p:spPr>
          <a:xfrm>
            <a:off x="4334021" y="1537197"/>
            <a:ext cx="3103829" cy="339106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1161041"/>
            <a:ext cx="3456384" cy="43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 monitorowania rozwoju STRATEG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089025"/>
            <a:ext cx="6006175" cy="34563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18698" t="27951" r="19879" b="4851"/>
          <a:stretch/>
        </p:blipFill>
        <p:spPr>
          <a:xfrm>
            <a:off x="3431704" y="3861048"/>
            <a:ext cx="5031559" cy="309634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496" y="1484784"/>
            <a:ext cx="5827160" cy="32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 monitorowania usług publicznych SMUP</a:t>
            </a:r>
            <a:endParaRPr lang="pl-PL" dirty="0"/>
          </a:p>
        </p:txBody>
      </p:sp>
      <p:grpSp>
        <p:nvGrpSpPr>
          <p:cNvPr id="8" name="Grupa 7"/>
          <p:cNvGrpSpPr/>
          <p:nvPr/>
        </p:nvGrpSpPr>
        <p:grpSpPr>
          <a:xfrm>
            <a:off x="173013" y="1215752"/>
            <a:ext cx="3114675" cy="4191000"/>
            <a:chOff x="8657648" y="1089025"/>
            <a:chExt cx="3114675" cy="4191000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7648" y="1089025"/>
              <a:ext cx="3114675" cy="4191000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29656" y="2060847"/>
              <a:ext cx="2190880" cy="670433"/>
            </a:xfrm>
            <a:prstGeom prst="rect">
              <a:avLst/>
            </a:prstGeom>
          </p:spPr>
        </p:pic>
      </p:grpSp>
      <p:grpSp>
        <p:nvGrpSpPr>
          <p:cNvPr id="15" name="Grupa 14"/>
          <p:cNvGrpSpPr/>
          <p:nvPr/>
        </p:nvGrpSpPr>
        <p:grpSpPr>
          <a:xfrm>
            <a:off x="3287688" y="1343000"/>
            <a:ext cx="8818512" cy="3936504"/>
            <a:chOff x="3287688" y="1038200"/>
            <a:chExt cx="8818512" cy="3936504"/>
          </a:xfrm>
        </p:grpSpPr>
        <p:sp>
          <p:nvSpPr>
            <p:cNvPr id="11" name="Prostokąt 10"/>
            <p:cNvSpPr/>
            <p:nvPr/>
          </p:nvSpPr>
          <p:spPr>
            <a:xfrm>
              <a:off x="3458419" y="1190600"/>
              <a:ext cx="8190581" cy="33269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3610819" y="1343000"/>
              <a:ext cx="8190581" cy="33269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3763219" y="1495400"/>
              <a:ext cx="8190581" cy="33269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3915619" y="1647800"/>
              <a:ext cx="8190581" cy="33269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87688" y="1038200"/>
              <a:ext cx="8162925" cy="3343275"/>
            </a:xfrm>
            <a:prstGeom prst="rect">
              <a:avLst/>
            </a:prstGeom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</p:pic>
      </p:grpSp>
    </p:spTree>
    <p:extLst>
      <p:ext uri="{BB962C8B-B14F-4D97-AF65-F5344CB8AC3E}">
        <p14:creationId xmlns:p14="http://schemas.microsoft.com/office/powerpoint/2010/main" val="24125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36550" y="1089025"/>
            <a:ext cx="6191498" cy="381952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Czy możliwy jest pośredni pomiar PKB?</a:t>
            </a:r>
          </a:p>
          <a:p>
            <a:pPr marL="0" indent="0">
              <a:buNone/>
            </a:pPr>
            <a:r>
              <a:rPr lang="pl-PL" dirty="0" smtClean="0"/>
              <a:t>Tak, ale…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czynniki zakłócające</a:t>
            </a:r>
          </a:p>
          <a:p>
            <a:r>
              <a:rPr lang="pl-PL" dirty="0" smtClean="0"/>
              <a:t>błędy pomiaru </a:t>
            </a:r>
          </a:p>
          <a:p>
            <a:r>
              <a:rPr lang="pl-PL" dirty="0" smtClean="0"/>
              <a:t>błędy wnioskowania – wysoki poziom rozwoju czy energochłonności?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Perspektywy rozwoju statystyki przestrzennej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1089026"/>
            <a:ext cx="4967362" cy="358136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776520" y="4725144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www.nasa.gov</a:t>
            </a:r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36550" y="5373216"/>
            <a:ext cx="11518900" cy="461665"/>
          </a:xfrm>
          <a:prstGeom prst="rect">
            <a:avLst/>
          </a:prstGeom>
          <a:solidFill>
            <a:srgbClr val="B2CC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16307A"/>
                </a:solidFill>
              </a:rPr>
              <a:t>Integracyjna rola statystyki publicznej - łączenie danych z </a:t>
            </a:r>
            <a:r>
              <a:rPr lang="pl-PL" sz="2400" b="1" dirty="0">
                <a:solidFill>
                  <a:srgbClr val="16307A"/>
                </a:solidFill>
              </a:rPr>
              <a:t>różnych źródeł </a:t>
            </a:r>
          </a:p>
        </p:txBody>
      </p:sp>
    </p:spTree>
    <p:extLst>
      <p:ext uri="{BB962C8B-B14F-4D97-AF65-F5344CB8AC3E}">
        <p14:creationId xmlns:p14="http://schemas.microsoft.com/office/powerpoint/2010/main" val="121669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Dominika Rogalińska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46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Wolpert, Pred, Aumann, Schelling…</a:t>
            </a:r>
          </a:p>
          <a:p>
            <a:r>
              <a:rPr lang="pl-PL" dirty="0" smtClean="0"/>
              <a:t>Odejście od koncepcji homo oeconomicus – zakładającej logiczne </a:t>
            </a:r>
            <a:br>
              <a:rPr lang="pl-PL" dirty="0" smtClean="0"/>
            </a:br>
            <a:r>
              <a:rPr lang="pl-PL" dirty="0" smtClean="0"/>
              <a:t>i racjonalne zachowanie człowieka w przestrzeni.</a:t>
            </a:r>
          </a:p>
          <a:p>
            <a:r>
              <a:rPr lang="pl-PL" dirty="0" smtClean="0"/>
              <a:t>Badania behawioralne</a:t>
            </a:r>
          </a:p>
          <a:p>
            <a:r>
              <a:rPr lang="pl-PL" dirty="0" smtClean="0"/>
              <a:t>Wpływ posiadanej wiedzy i możliwości jej przetwarzania na podejmowane decyzje gospodarcze.</a:t>
            </a:r>
          </a:p>
          <a:p>
            <a:r>
              <a:rPr lang="pl-PL" dirty="0" smtClean="0"/>
              <a:t>Kwestia niepewności i ryzyka w podejmowaniu decyzji ekonomicznych – teoria gier w modelowaniu procesów decyzyjnych i relacji przestrzennych.</a:t>
            </a:r>
          </a:p>
          <a:p>
            <a:r>
              <a:rPr lang="pl-PL" dirty="0" smtClean="0"/>
              <a:t>Zagadnienie percepcji przestrzeni przez człowieka</a:t>
            </a:r>
          </a:p>
          <a:p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36550" y="188913"/>
            <a:ext cx="11736114" cy="720000"/>
          </a:xfrm>
        </p:spPr>
        <p:txBody>
          <a:bodyPr>
            <a:normAutofit fontScale="90000"/>
          </a:bodyPr>
          <a:lstStyle/>
          <a:p>
            <a:r>
              <a:rPr lang="pl-PL" dirty="0"/>
              <a:t>Aspekt przestrzenny w naukach ekonomicznych i </a:t>
            </a:r>
            <a:r>
              <a:rPr lang="pl-PL" dirty="0" smtClean="0"/>
              <a:t>statystyce (2)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7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Region</a:t>
            </a:r>
            <a:r>
              <a:rPr lang="pl-PL" dirty="0" smtClean="0"/>
              <a:t> postrzegany był jako podstawowa </a:t>
            </a:r>
            <a:r>
              <a:rPr lang="pl-PL" b="1" dirty="0" smtClean="0"/>
              <a:t>jednostka terytorialna </a:t>
            </a:r>
            <a:r>
              <a:rPr lang="pl-PL" dirty="0" smtClean="0"/>
              <a:t>działalności gospodarczej oraz podstawowa jednostka gromadzenia danych statystycznych.</a:t>
            </a:r>
          </a:p>
          <a:p>
            <a:r>
              <a:rPr lang="pl-PL" dirty="0" smtClean="0"/>
              <a:t>Współcześnie, mimo głębokiej globalizacji gospodarki, rozwoju transportu </a:t>
            </a:r>
            <a:br>
              <a:rPr lang="pl-PL" dirty="0" smtClean="0"/>
            </a:br>
            <a:r>
              <a:rPr lang="pl-PL" dirty="0" smtClean="0"/>
              <a:t>i łączności, </a:t>
            </a:r>
            <a:r>
              <a:rPr lang="pl-PL" b="1" dirty="0" smtClean="0"/>
              <a:t>przestrzeń</a:t>
            </a:r>
            <a:r>
              <a:rPr lang="pl-PL" dirty="0" smtClean="0"/>
              <a:t> odgrywa znaczącą rolę w działalności człowieka.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Region w naukach ekonomicznych i statystyce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2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Whittlesey</a:t>
            </a:r>
            <a:r>
              <a:rPr lang="pl-PL" dirty="0" smtClean="0"/>
              <a:t> (1954) – „region to różniący się od innych fragment powierzchni ziemi”</a:t>
            </a:r>
          </a:p>
          <a:p>
            <a:r>
              <a:rPr lang="pl-PL" b="1" dirty="0" smtClean="0"/>
              <a:t>Dziewoński</a:t>
            </a:r>
            <a:r>
              <a:rPr lang="pl-PL" dirty="0" smtClean="0"/>
              <a:t> (1967) </a:t>
            </a:r>
            <a:r>
              <a:rPr lang="pl-PL" dirty="0"/>
              <a:t>– </a:t>
            </a:r>
            <a:r>
              <a:rPr lang="pl-PL" dirty="0" smtClean="0"/>
              <a:t> region jako przedmiot poznania, narzędzie </a:t>
            </a:r>
            <a:r>
              <a:rPr lang="pl-PL" dirty="0"/>
              <a:t>badania, </a:t>
            </a:r>
            <a:r>
              <a:rPr lang="pl-PL" dirty="0" smtClean="0"/>
              <a:t>narzędzie działania...</a:t>
            </a:r>
          </a:p>
          <a:p>
            <a:r>
              <a:rPr lang="pl-PL" dirty="0" smtClean="0"/>
              <a:t>Ewolucja podejścia do planowania i monitorowania rozwoju - </a:t>
            </a:r>
            <a:r>
              <a:rPr lang="pl-PL" b="1" dirty="0"/>
              <a:t>ujęcie regionalne </a:t>
            </a:r>
            <a:r>
              <a:rPr lang="pl-PL" dirty="0"/>
              <a:t>vs</a:t>
            </a:r>
            <a:r>
              <a:rPr lang="pl-PL" b="1" dirty="0"/>
              <a:t> </a:t>
            </a:r>
            <a:r>
              <a:rPr lang="pl-PL" b="1" dirty="0" smtClean="0"/>
              <a:t>ujęcie terytorialne </a:t>
            </a:r>
            <a:r>
              <a:rPr lang="pl-PL" dirty="0" smtClean="0"/>
              <a:t>w świetle dokumentów UE.</a:t>
            </a:r>
          </a:p>
          <a:p>
            <a:r>
              <a:rPr lang="pl-PL" dirty="0" smtClean="0"/>
              <a:t>Poziom </a:t>
            </a:r>
            <a:r>
              <a:rPr lang="pl-PL" dirty="0"/>
              <a:t>złożoności podziałów terytorialnych </a:t>
            </a:r>
            <a:r>
              <a:rPr lang="pl-PL" b="1" dirty="0"/>
              <a:t>osłabia pierwotną rolę regionu </a:t>
            </a:r>
            <a:r>
              <a:rPr lang="pl-PL" dirty="0" smtClean="0"/>
              <a:t>i </a:t>
            </a:r>
            <a:r>
              <a:rPr lang="pl-PL" dirty="0"/>
              <a:t>wymusza prowadzenie badań statystycznych w odniesieniu do ogólnie rozumianej </a:t>
            </a:r>
            <a:r>
              <a:rPr lang="pl-PL" b="1" dirty="0"/>
              <a:t>przestrzeni</a:t>
            </a:r>
            <a:r>
              <a:rPr lang="pl-PL" dirty="0"/>
              <a:t> i rozmieszczonych w niej punktowo obiektów</a:t>
            </a:r>
            <a:r>
              <a:rPr lang="pl-PL" dirty="0" smtClean="0"/>
              <a:t>.</a:t>
            </a:r>
          </a:p>
          <a:p>
            <a:r>
              <a:rPr lang="pl-PL" dirty="0" smtClean="0"/>
              <a:t>Rozwój narzędzi GIS umożliwia </a:t>
            </a:r>
            <a:r>
              <a:rPr lang="pl-PL" b="1" dirty="0" smtClean="0"/>
              <a:t>przetwarzanie przestrzennych danych statystycznych</a:t>
            </a:r>
            <a:r>
              <a:rPr lang="pl-PL" dirty="0" smtClean="0"/>
              <a:t> (posiadających informację georeferencyjną), zawartych </a:t>
            </a:r>
            <a:br>
              <a:rPr lang="pl-PL" dirty="0" smtClean="0"/>
            </a:br>
            <a:r>
              <a:rPr lang="pl-PL" dirty="0" smtClean="0"/>
              <a:t>m.in. w administracyjnych źródłach danych.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Region a przestrzeń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19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10" y="0"/>
            <a:ext cx="10058400" cy="685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5"/>
          </p:nvPr>
        </p:nvSpPr>
        <p:spPr>
          <a:xfrm>
            <a:off x="3503712" y="1916832"/>
            <a:ext cx="4896544" cy="1800225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2C2276"/>
                </a:solidFill>
              </a:rPr>
              <a:t>NOWE POTRZEBY</a:t>
            </a:r>
          </a:p>
        </p:txBody>
      </p:sp>
    </p:spTree>
    <p:extLst>
      <p:ext uri="{BB962C8B-B14F-4D97-AF65-F5344CB8AC3E}">
        <p14:creationId xmlns:p14="http://schemas.microsoft.com/office/powerpoint/2010/main" val="3526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Publikacja i rozpowszechnianie danych statystycznych</a:t>
            </a:r>
          </a:p>
          <a:p>
            <a:pPr lvl="1"/>
            <a:r>
              <a:rPr lang="pl-PL" dirty="0" smtClean="0"/>
              <a:t>zmiana skali badania – większa szczegółowość informacji</a:t>
            </a:r>
          </a:p>
          <a:p>
            <a:pPr lvl="1"/>
            <a:r>
              <a:rPr lang="pl-PL" dirty="0" smtClean="0"/>
              <a:t>szybsze dostarczanie danych</a:t>
            </a:r>
          </a:p>
          <a:p>
            <a:pPr lvl="1"/>
            <a:r>
              <a:rPr lang="pl-PL" dirty="0" smtClean="0"/>
              <a:t>dane umożliwiające podejmowanie decyzji zarządczych</a:t>
            </a:r>
            <a:endParaRPr lang="pl-PL" dirty="0"/>
          </a:p>
          <a:p>
            <a:pPr lvl="1"/>
            <a:r>
              <a:rPr lang="pl-PL" dirty="0" smtClean="0"/>
              <a:t>lepsze dopasowanie form prezentacji danych do odbiorców</a:t>
            </a:r>
          </a:p>
          <a:p>
            <a:r>
              <a:rPr lang="pl-PL" dirty="0" smtClean="0"/>
              <a:t>Budowa społeczności dla rozwoju badań statystycznych</a:t>
            </a:r>
          </a:p>
          <a:p>
            <a:r>
              <a:rPr lang="pl-PL" dirty="0" smtClean="0"/>
              <a:t>Reagowanie na potrzeby interesariuszy i utrzymanie kontaktu z nimi</a:t>
            </a:r>
          </a:p>
          <a:p>
            <a:r>
              <a:rPr lang="pl-PL" dirty="0" smtClean="0"/>
              <a:t>Prowadzenie prac eksperymentalnych</a:t>
            </a:r>
          </a:p>
          <a:p>
            <a:r>
              <a:rPr lang="pl-PL" dirty="0" smtClean="0"/>
              <a:t>Wdrażanie nowych badań do produkcji statystycznej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Wyzwania statystyki regionalnej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97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ddtytuł">
      <a:majorFont>
        <a:latin typeface="Fira Sans SemiBold"/>
        <a:ea typeface=""/>
        <a:cs typeface=""/>
      </a:majorFont>
      <a:minorFont>
        <a:latin typeface="Fira Sans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100GUS.potx" id="{86B0787E-71DB-4824-A87F-3BAB3DB643AA}" vid="{645FB202-A392-4251-B735-8829192B7B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83A1E31-8F52-4852-987E-54CF7733AA20}">
  <we:reference id="wa104178141" version="3.1.7.1" store="pl-PL" storeType="OMEX"/>
  <we:alternateReferences>
    <we:reference id="WA104178141" version="3.1.7.1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FC5375E5221B4995F6EEDB8C0CB9EC" ma:contentTypeVersion="0" ma:contentTypeDescription="Utwórz nowy dokument." ma:contentTypeScope="" ma:versionID="639ffd572c631e985354a98d3c8697d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00E67D-A501-4D2D-ABC9-1FE90F195B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74D48E-4DE9-4DBD-B53B-42A39A1B01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C0ED072-6A3D-4843-949E-D6692DED9128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pan100GUS</Template>
  <TotalTime>2631</TotalTime>
  <Words>1905</Words>
  <Application>Microsoft Office PowerPoint</Application>
  <PresentationFormat>Panoramiczny</PresentationFormat>
  <Paragraphs>339</Paragraphs>
  <Slides>38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Fira Sans</vt:lpstr>
      <vt:lpstr>Fira Sans SemiBold</vt:lpstr>
      <vt:lpstr>Verdana</vt:lpstr>
      <vt:lpstr>Motyw pakietu Office</vt:lpstr>
      <vt:lpstr>Office Theme</vt:lpstr>
      <vt:lpstr>Ku statystyce przestrzennej.  Kierunki i perspektywy rozwoju  badań regionalnych</vt:lpstr>
      <vt:lpstr>Wprowadzenie</vt:lpstr>
      <vt:lpstr>Aspekt przestrzenny w naukach ekonomicznych i statystyce</vt:lpstr>
      <vt:lpstr>Aspekt przestrzenny w naukach ekonomicznych i statystyce (2)</vt:lpstr>
      <vt:lpstr>Region w naukach ekonomicznych i statystyce</vt:lpstr>
      <vt:lpstr>Region a przestrzeń</vt:lpstr>
      <vt:lpstr>Prezentacja programu PowerPoint</vt:lpstr>
      <vt:lpstr>Prezentacja programu PowerPoint</vt:lpstr>
      <vt:lpstr>Wyzwania statystyki regionalnej</vt:lpstr>
      <vt:lpstr>Jak sprostać wyzwaniom?</vt:lpstr>
      <vt:lpstr>Kto jest zainteresowany danymi statystycznymi?</vt:lpstr>
      <vt:lpstr>Ewolucja form prezentacji danych</vt:lpstr>
      <vt:lpstr>Ewolucja form publikacji danych</vt:lpstr>
      <vt:lpstr>Partnerstwo</vt:lpstr>
      <vt:lpstr>Budowanie strategiczne partnerstw – sieć współpracy</vt:lpstr>
      <vt:lpstr>Współpraca z jednostkami administracji publicznej</vt:lpstr>
      <vt:lpstr>Projekty strategiczne – poziom centralny</vt:lpstr>
      <vt:lpstr>Współpraca z organizacjami samorządu terytorialnego</vt:lpstr>
      <vt:lpstr>Współpraca ze środowiskami naukowymi</vt:lpstr>
      <vt:lpstr>Przywództwo</vt:lpstr>
      <vt:lpstr>Budowa społeczności</vt:lpstr>
      <vt:lpstr>Wojewódzkie Ośrodki Badań Regionalnych (WOBR)</vt:lpstr>
      <vt:lpstr>Prezentacja programu PowerPoint</vt:lpstr>
      <vt:lpstr>Skala przestrzenna badań</vt:lpstr>
      <vt:lpstr>Dane regionalne</vt:lpstr>
      <vt:lpstr>Dane punktowe</vt:lpstr>
      <vt:lpstr>Prezentacja programu PowerPoint</vt:lpstr>
      <vt:lpstr>Źródła danych</vt:lpstr>
      <vt:lpstr>Prezentacja programu PowerPoint</vt:lpstr>
      <vt:lpstr>Korzystanie z doświadczeń</vt:lpstr>
      <vt:lpstr>Atlas statystyczny Polski 1925 - 2018</vt:lpstr>
      <vt:lpstr>Atlas statystyczny Polski</vt:lpstr>
      <vt:lpstr>Atlasy statystyczne województw</vt:lpstr>
      <vt:lpstr>Standardy prezentacji kartograficznej</vt:lpstr>
      <vt:lpstr>System monitorowania rozwoju STRATEG</vt:lpstr>
      <vt:lpstr>System monitorowania usług publicznych SMUP</vt:lpstr>
      <vt:lpstr>Perspektywy rozwoju statystyki przestrzennej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Dominika Rogalińska</dc:creator>
  <cp:keywords>Komitet Sterujący SMUP</cp:keywords>
  <cp:lastModifiedBy>user</cp:lastModifiedBy>
  <cp:revision>212</cp:revision>
  <cp:lastPrinted>2018-07-09T14:06:54Z</cp:lastPrinted>
  <dcterms:created xsi:type="dcterms:W3CDTF">2018-01-15T13:58:54Z</dcterms:created>
  <dcterms:modified xsi:type="dcterms:W3CDTF">2018-07-10T09:22:37Z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0x0101009BFC5375E5221B4995F6EEDB8C0CB9EC</vt:lpwstr>
  </property>
</Properties>
</file>