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79" r:id="rId2"/>
    <p:sldId id="304" r:id="rId3"/>
    <p:sldId id="340" r:id="rId4"/>
    <p:sldId id="341" r:id="rId5"/>
    <p:sldId id="342" r:id="rId6"/>
    <p:sldId id="306" r:id="rId7"/>
    <p:sldId id="343" r:id="rId8"/>
    <p:sldId id="307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08" r:id="rId19"/>
    <p:sldId id="309" r:id="rId20"/>
    <p:sldId id="353" r:id="rId21"/>
    <p:sldId id="354" r:id="rId22"/>
    <p:sldId id="321" r:id="rId23"/>
    <p:sldId id="322" r:id="rId24"/>
    <p:sldId id="281" r:id="rId25"/>
  </p:sldIdLst>
  <p:sldSz cx="13003213" cy="9752013"/>
  <p:notesSz cx="6784975" cy="9906000"/>
  <p:embeddedFontLst>
    <p:embeddedFont>
      <p:font typeface="Calibri Light" panose="020F0302020204030204" pitchFamily="34" charset="0"/>
      <p:regular r:id="rId28"/>
      <p:italic r:id="rId29"/>
    </p:embeddedFont>
    <p:embeddedFont>
      <p:font typeface="Arial Unicode MS" panose="020B0604020202020204" pitchFamily="34" charset="-128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Fira Sans" panose="020B05030500000200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Fira Sans SemiBold" panose="020B0603050000020004" pitchFamily="34" charset="0"/>
      <p:bold r:id="rId40"/>
      <p:boldItalic r:id="rId41"/>
    </p:embeddedFont>
  </p:embeddedFontLst>
  <p:defaultTextStyle>
    <a:defPPr>
      <a:defRPr lang="pl-PL"/>
    </a:defPPr>
    <a:lvl1pPr marL="0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1pPr>
    <a:lvl2pPr marL="546125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2pPr>
    <a:lvl3pPr marL="1092251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3pPr>
    <a:lvl4pPr marL="1638376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4pPr>
    <a:lvl5pPr marL="2184502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5pPr>
    <a:lvl6pPr marL="2730627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6pPr>
    <a:lvl7pPr marL="3276752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7pPr>
    <a:lvl8pPr marL="3822878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8pPr>
    <a:lvl9pPr marL="4369003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3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5EC"/>
    <a:srgbClr val="2B387C"/>
    <a:srgbClr val="0066CC"/>
    <a:srgbClr val="EAEFF7"/>
    <a:srgbClr val="4848E8"/>
    <a:srgbClr val="5675DA"/>
    <a:srgbClr val="EDF7FD"/>
    <a:srgbClr val="CBE4F5"/>
    <a:srgbClr val="CCE4F4"/>
    <a:srgbClr val="E6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6476" autoAdjust="0"/>
  </p:normalViewPr>
  <p:slideViewPr>
    <p:cSldViewPr snapToGrid="0">
      <p:cViewPr varScale="1">
        <p:scale>
          <a:sx n="79" d="100"/>
          <a:sy n="79" d="100"/>
        </p:scale>
        <p:origin x="1572" y="114"/>
      </p:cViewPr>
      <p:guideLst>
        <p:guide orient="horz" pos="373"/>
        <p:guide pos="3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0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yszkowskad\Desktop\Kopia%20ZESTAWIENI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yszkowskad\Desktop\Kopia%20ZESTAWIENI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yszkowskad\Desktop\Kopia%20ZESTAWIENI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38281893595419E-2"/>
          <c:y val="5.0925925925925923E-2"/>
          <c:w val="0.89379772783876466"/>
          <c:h val="0.69196720820594537"/>
        </c:manualLayout>
      </c:layout>
      <c:lineChart>
        <c:grouping val="standard"/>
        <c:varyColors val="0"/>
        <c:ser>
          <c:idx val="0"/>
          <c:order val="0"/>
          <c:tx>
            <c:strRef>
              <c:f>Arkusz1!$A$4</c:f>
              <c:strCache>
                <c:ptCount val="1"/>
                <c:pt idx="0">
                  <c:v>Gminy</c:v>
                </c:pt>
              </c:strCache>
            </c:strRef>
          </c:tx>
          <c:spPr>
            <a:ln w="31750" cap="rnd">
              <a:solidFill>
                <a:srgbClr val="0066CC"/>
              </a:solidFill>
              <a:round/>
            </a:ln>
            <a:effectLst/>
          </c:spPr>
          <c:marker>
            <c:symbol val="none"/>
          </c:marker>
          <c:cat>
            <c:numRef>
              <c:f>Arkusz1!$B$3:$K$3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Arkusz1!$B$4:$K$4</c:f>
              <c:numCache>
                <c:formatCode>0.0</c:formatCode>
                <c:ptCount val="10"/>
                <c:pt idx="0">
                  <c:v>15421.748655070001</c:v>
                </c:pt>
                <c:pt idx="1">
                  <c:v>16726.764017060003</c:v>
                </c:pt>
                <c:pt idx="2">
                  <c:v>15514.087158480001</c:v>
                </c:pt>
                <c:pt idx="3">
                  <c:v>17179.206839079998</c:v>
                </c:pt>
                <c:pt idx="4">
                  <c:v>19797.481067379998</c:v>
                </c:pt>
                <c:pt idx="5">
                  <c:v>20070.1057163</c:v>
                </c:pt>
                <c:pt idx="6">
                  <c:v>20277.528412899999</c:v>
                </c:pt>
                <c:pt idx="7">
                  <c:v>23584.925677179996</c:v>
                </c:pt>
                <c:pt idx="8">
                  <c:v>25656.859662859992</c:v>
                </c:pt>
                <c:pt idx="9">
                  <c:v>24441.224645309994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Arkusz1!$A$5</c:f>
              <c:strCache>
                <c:ptCount val="1"/>
                <c:pt idx="0">
                  <c:v>Miasta na prawach powiatu </c:v>
                </c:pt>
              </c:strCache>
            </c:strRef>
          </c:tx>
          <c:spPr>
            <a:ln w="317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Arkusz1!$B$3:$K$3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Arkusz1!$B$5:$K$5</c:f>
              <c:numCache>
                <c:formatCode>0.0</c:formatCode>
                <c:ptCount val="10"/>
                <c:pt idx="0">
                  <c:v>14025.1</c:v>
                </c:pt>
                <c:pt idx="1">
                  <c:v>12614.7</c:v>
                </c:pt>
                <c:pt idx="2">
                  <c:v>9481.2000000000007</c:v>
                </c:pt>
                <c:pt idx="3">
                  <c:v>10953.9</c:v>
                </c:pt>
                <c:pt idx="4">
                  <c:v>12992.9</c:v>
                </c:pt>
                <c:pt idx="5">
                  <c:v>13115.2</c:v>
                </c:pt>
                <c:pt idx="6">
                  <c:v>15003.2</c:v>
                </c:pt>
                <c:pt idx="7">
                  <c:v>20491.7</c:v>
                </c:pt>
                <c:pt idx="8">
                  <c:v>20638.599999999999</c:v>
                </c:pt>
                <c:pt idx="9">
                  <c:v>19546.3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Arkusz1!$A$6</c:f>
              <c:strCache>
                <c:ptCount val="1"/>
                <c:pt idx="0">
                  <c:v>Powiaty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Arkusz1!$B$3:$K$3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Arkusz1!$B$6:$K$6</c:f>
              <c:numCache>
                <c:formatCode>0.0</c:formatCode>
                <c:ptCount val="10"/>
                <c:pt idx="0">
                  <c:v>6087</c:v>
                </c:pt>
                <c:pt idx="1">
                  <c:v>6096.4</c:v>
                </c:pt>
                <c:pt idx="2">
                  <c:v>6569.2</c:v>
                </c:pt>
                <c:pt idx="3">
                  <c:v>9575.2000000000007</c:v>
                </c:pt>
                <c:pt idx="4">
                  <c:v>11202.7</c:v>
                </c:pt>
                <c:pt idx="5">
                  <c:v>3996.7</c:v>
                </c:pt>
                <c:pt idx="6">
                  <c:v>4316.6000000000004</c:v>
                </c:pt>
                <c:pt idx="7">
                  <c:v>5181.8999999999996</c:v>
                </c:pt>
                <c:pt idx="8">
                  <c:v>5502.6</c:v>
                </c:pt>
                <c:pt idx="9">
                  <c:v>5603.2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Arkusz1!$A$7</c:f>
              <c:strCache>
                <c:ptCount val="1"/>
                <c:pt idx="0">
                  <c:v>Województwa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Arkusz1!$B$3:$K$3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Arkusz1!$B$7:$K$7</c:f>
              <c:numCache>
                <c:formatCode>0.0</c:formatCode>
                <c:ptCount val="10"/>
                <c:pt idx="0">
                  <c:v>13256.7</c:v>
                </c:pt>
                <c:pt idx="1">
                  <c:v>13006</c:v>
                </c:pt>
                <c:pt idx="2">
                  <c:v>12607.8</c:v>
                </c:pt>
                <c:pt idx="3">
                  <c:v>15574.7</c:v>
                </c:pt>
                <c:pt idx="4">
                  <c:v>16876.099999999999</c:v>
                </c:pt>
                <c:pt idx="5">
                  <c:v>5897.7</c:v>
                </c:pt>
                <c:pt idx="6">
                  <c:v>6651</c:v>
                </c:pt>
                <c:pt idx="7">
                  <c:v>8900.4</c:v>
                </c:pt>
                <c:pt idx="8">
                  <c:v>9562.6</c:v>
                </c:pt>
                <c:pt idx="9">
                  <c:v>5961.7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Arkusz1!$A$8</c:f>
              <c:strCache>
                <c:ptCount val="1"/>
                <c:pt idx="0">
                  <c:v>SUMA</c:v>
                </c:pt>
              </c:strCache>
            </c:strRef>
          </c:tx>
          <c:spPr>
            <a:ln w="31750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213245997088791E-2"/>
                  <c:y val="3.0697445972495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487627365356623E-2"/>
                  <c:y val="-3.4790438768827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527292576419215E-2"/>
                  <c:y val="3.2743942370661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5194574689543334E-2"/>
                  <c:y val="-4.1543987059348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825956284152995E-2"/>
                      <c:h val="4.290269360269359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3.6390101892285379E-2"/>
                  <c:y val="-3.0697445972495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9801673944687047E-2"/>
                  <c:y val="3.069744597249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646288209606987E-2"/>
                  <c:y val="2.0464963981663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1408296943231439E-2"/>
                  <c:y val="-3.6836935166994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0938864628820959E-2"/>
                  <c:y val="-3.274394237066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6155385735080059E-2"/>
                  <c:y val="3.274394237066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Arkusz1!$B$3:$K$3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Arkusz1!$B$8:$K$8</c:f>
              <c:numCache>
                <c:formatCode>0.0</c:formatCode>
                <c:ptCount val="10"/>
                <c:pt idx="0">
                  <c:v>48790.548655070001</c:v>
                </c:pt>
                <c:pt idx="1">
                  <c:v>48443.864017060005</c:v>
                </c:pt>
                <c:pt idx="2">
                  <c:v>44172.287158480001</c:v>
                </c:pt>
                <c:pt idx="3">
                  <c:v>53283.006839080001</c:v>
                </c:pt>
                <c:pt idx="4">
                  <c:v>60869.181067379999</c:v>
                </c:pt>
                <c:pt idx="5">
                  <c:v>43079.705716299999</c:v>
                </c:pt>
                <c:pt idx="6">
                  <c:v>46248.328412900002</c:v>
                </c:pt>
                <c:pt idx="7">
                  <c:v>58158.925677179999</c:v>
                </c:pt>
                <c:pt idx="8">
                  <c:v>61360.659662859987</c:v>
                </c:pt>
                <c:pt idx="9">
                  <c:v>55552.424645309991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19378576"/>
        <c:axId val="-319378032"/>
      </c:lineChart>
      <c:catAx>
        <c:axId val="-31937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-319378032"/>
        <c:crosses val="autoZero"/>
        <c:auto val="1"/>
        <c:lblAlgn val="ctr"/>
        <c:lblOffset val="100"/>
        <c:noMultiLvlLbl val="0"/>
      </c:catAx>
      <c:valAx>
        <c:axId val="-31937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-31937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180229859368013E-3"/>
          <c:y val="0.8695570317835688"/>
          <c:w val="0.98936395450568682"/>
          <c:h val="0.11189162657467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Fira Sans" panose="020B0503050000020004" pitchFamily="34" charset="0"/>
          <a:ea typeface="Fira Sans" panose="020B0503050000020004" pitchFamily="34" charset="0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Arkusz1!$A$12</c:f>
              <c:strCache>
                <c:ptCount val="1"/>
                <c:pt idx="0">
                  <c:v>Gminy</c:v>
                </c:pt>
              </c:strCache>
            </c:strRef>
          </c:tx>
          <c:spPr>
            <a:solidFill>
              <a:srgbClr val="2B387C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3627667402501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362766740249968E-3"/>
                  <c:y val="-1.4491167800099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362766740250185E-3"/>
                  <c:y val="-1.44911678000998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7255334804999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725533480500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50441501103752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5044150110375275E-3"/>
                  <c:y val="3.9521823281745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67255334804995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672553348050037E-3"/>
                  <c:y val="-1.9760911640872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50441501103752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Arkusz1!$B$11:$K$11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Arkusz1!$B$12:$K$12</c:f>
              <c:numCache>
                <c:formatCode>0.0</c:formatCode>
                <c:ptCount val="10"/>
                <c:pt idx="0">
                  <c:v>31.608065660617392</c:v>
                </c:pt>
                <c:pt idx="1">
                  <c:v>34.528137580374477</c:v>
                </c:pt>
                <c:pt idx="2">
                  <c:v>35.121765605704383</c:v>
                </c:pt>
                <c:pt idx="3">
                  <c:v>32.241436544605897</c:v>
                </c:pt>
                <c:pt idx="4">
                  <c:v>32.524638446285152</c:v>
                </c:pt>
                <c:pt idx="5">
                  <c:v>46.58830737719294</c:v>
                </c:pt>
                <c:pt idx="6">
                  <c:v>43.844889337111717</c:v>
                </c:pt>
                <c:pt idx="7">
                  <c:v>40.55254701245984</c:v>
                </c:pt>
                <c:pt idx="8">
                  <c:v>41.813207034978184</c:v>
                </c:pt>
                <c:pt idx="9">
                  <c:v>43.996683855586568</c:v>
                </c:pt>
              </c:numCache>
            </c:numRef>
          </c:val>
        </c:ser>
        <c:ser>
          <c:idx val="1"/>
          <c:order val="1"/>
          <c:tx>
            <c:strRef>
              <c:f>Arkusz1!$A$13</c:f>
              <c:strCache>
                <c:ptCount val="1"/>
                <c:pt idx="0">
                  <c:v>Miasta na prawach powiatu </c:v>
                </c:pt>
              </c:strCache>
            </c:strRef>
          </c:tx>
          <c:spPr>
            <a:solidFill>
              <a:srgbClr val="90B5EC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Arkusz1!$B$11:$K$11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Arkusz1!$B$13:$K$13</c:f>
              <c:numCache>
                <c:formatCode>0.0</c:formatCode>
                <c:ptCount val="10"/>
                <c:pt idx="0">
                  <c:v>28.745526309105362</c:v>
                </c:pt>
                <c:pt idx="1">
                  <c:v>26.039830339622792</c:v>
                </c:pt>
                <c:pt idx="2">
                  <c:v>21.464136475396071</c:v>
                </c:pt>
                <c:pt idx="3">
                  <c:v>20.557961439904979</c:v>
                </c:pt>
                <c:pt idx="4">
                  <c:v>21.345613284360315</c:v>
                </c:pt>
                <c:pt idx="5">
                  <c:v>30.444033407214349</c:v>
                </c:pt>
                <c:pt idx="6">
                  <c:v>32.440523830511403</c:v>
                </c:pt>
                <c:pt idx="7">
                  <c:v>35.233972707374811</c:v>
                </c:pt>
                <c:pt idx="8">
                  <c:v>33.634905676367765</c:v>
                </c:pt>
                <c:pt idx="9">
                  <c:v>35.185322917584287</c:v>
                </c:pt>
              </c:numCache>
            </c:numRef>
          </c:val>
        </c:ser>
        <c:ser>
          <c:idx val="2"/>
          <c:order val="2"/>
          <c:tx>
            <c:strRef>
              <c:f>Arkusz1!$A$14</c:f>
              <c:strCache>
                <c:ptCount val="1"/>
                <c:pt idx="0">
                  <c:v>Powiaty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Arkusz1!$B$11:$K$11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Arkusz1!$B$14:$K$14</c:f>
              <c:numCache>
                <c:formatCode>0.0</c:formatCode>
                <c:ptCount val="10"/>
                <c:pt idx="0">
                  <c:v>12.47577690308977</c:v>
                </c:pt>
                <c:pt idx="1">
                  <c:v>12.584462704818694</c:v>
                </c:pt>
                <c:pt idx="2">
                  <c:v>14.871767849446469</c:v>
                </c:pt>
                <c:pt idx="3">
                  <c:v>17.970457314689579</c:v>
                </c:pt>
                <c:pt idx="4">
                  <c:v>18.404551866073266</c:v>
                </c:pt>
                <c:pt idx="5">
                  <c:v>9.2774542758489069</c:v>
                </c:pt>
                <c:pt idx="6">
                  <c:v>9.33352652546027</c:v>
                </c:pt>
                <c:pt idx="7">
                  <c:v>8.9098963566880975</c:v>
                </c:pt>
                <c:pt idx="8">
                  <c:v>8.9676350127809688</c:v>
                </c:pt>
                <c:pt idx="9">
                  <c:v>10.086328429002332</c:v>
                </c:pt>
              </c:numCache>
            </c:numRef>
          </c:val>
        </c:ser>
        <c:ser>
          <c:idx val="3"/>
          <c:order val="3"/>
          <c:tx>
            <c:strRef>
              <c:f>Arkusz1!$A$15</c:f>
              <c:strCache>
                <c:ptCount val="1"/>
                <c:pt idx="0">
                  <c:v>Województwa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Arkusz1!$B$11:$K$11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Arkusz1!$B$15:$K$15</c:f>
              <c:numCache>
                <c:formatCode>0.0</c:formatCode>
                <c:ptCount val="10"/>
                <c:pt idx="0">
                  <c:v>27.170631127187477</c:v>
                </c:pt>
                <c:pt idx="1">
                  <c:v>26.847569375184033</c:v>
                </c:pt>
                <c:pt idx="2">
                  <c:v>28.542330069453079</c:v>
                </c:pt>
                <c:pt idx="3">
                  <c:v>29.230144700799542</c:v>
                </c:pt>
                <c:pt idx="4">
                  <c:v>27.725196403281259</c:v>
                </c:pt>
                <c:pt idx="5">
                  <c:v>13.690204939743811</c:v>
                </c:pt>
                <c:pt idx="6">
                  <c:v>14.381060306916613</c:v>
                </c:pt>
                <c:pt idx="7">
                  <c:v>15.303583923477248</c:v>
                </c:pt>
                <c:pt idx="8">
                  <c:v>15.584252275873093</c:v>
                </c:pt>
                <c:pt idx="9">
                  <c:v>10.731664797826815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319377488"/>
        <c:axId val="-319375312"/>
        <c:axId val="0"/>
      </c:bar3DChart>
      <c:catAx>
        <c:axId val="-31937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-319375312"/>
        <c:crosses val="autoZero"/>
        <c:auto val="1"/>
        <c:lblAlgn val="ctr"/>
        <c:lblOffset val="100"/>
        <c:noMultiLvlLbl val="0"/>
      </c:catAx>
      <c:valAx>
        <c:axId val="-31937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-3193774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Fira Sans" panose="020B0503050000020004" pitchFamily="34" charset="0"/>
          <a:ea typeface="Fira Sans" panose="020B0503050000020004" pitchFamily="34" charset="0"/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Arkusz1!$A$49</c:f>
              <c:strCache>
                <c:ptCount val="1"/>
                <c:pt idx="0">
                  <c:v>Gminy</c:v>
                </c:pt>
              </c:strCache>
            </c:strRef>
          </c:tx>
          <c:spPr>
            <a:solidFill>
              <a:srgbClr val="2B387C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Arkusz1!$B$48:$K$48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Arkusz1!$B$49:$K$49</c:f>
              <c:numCache>
                <c:formatCode>0.0</c:formatCode>
                <c:ptCount val="10"/>
                <c:pt idx="0">
                  <c:v>33.122294024684088</c:v>
                </c:pt>
                <c:pt idx="1">
                  <c:v>35.726966288439691</c:v>
                </c:pt>
                <c:pt idx="2">
                  <c:v>36.487183062114433</c:v>
                </c:pt>
                <c:pt idx="3">
                  <c:v>37.625998403643663</c:v>
                </c:pt>
                <c:pt idx="4">
                  <c:v>36.224376370283842</c:v>
                </c:pt>
                <c:pt idx="5">
                  <c:v>44.568300436343876</c:v>
                </c:pt>
                <c:pt idx="6">
                  <c:v>43.116293229379181</c:v>
                </c:pt>
                <c:pt idx="7">
                  <c:v>40.507925988450239</c:v>
                </c:pt>
                <c:pt idx="8">
                  <c:v>41.837457985836615</c:v>
                </c:pt>
                <c:pt idx="9">
                  <c:v>44.387783334198573</c:v>
                </c:pt>
              </c:numCache>
            </c:numRef>
          </c:val>
        </c:ser>
        <c:ser>
          <c:idx val="1"/>
          <c:order val="1"/>
          <c:tx>
            <c:strRef>
              <c:f>Arkusz1!$A$50</c:f>
              <c:strCache>
                <c:ptCount val="1"/>
                <c:pt idx="0">
                  <c:v>Miasta na prawach powiatu </c:v>
                </c:pt>
              </c:strCache>
            </c:strRef>
          </c:tx>
          <c:spPr>
            <a:solidFill>
              <a:srgbClr val="90B5EC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Arkusz1!$B$48:$K$48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Arkusz1!$B$50:$K$50</c:f>
              <c:numCache>
                <c:formatCode>0.0</c:formatCode>
                <c:ptCount val="10"/>
                <c:pt idx="0">
                  <c:v>30.842313887840383</c:v>
                </c:pt>
                <c:pt idx="1">
                  <c:v>30.127138127283359</c:v>
                </c:pt>
                <c:pt idx="2">
                  <c:v>29.377861181332033</c:v>
                </c:pt>
                <c:pt idx="3">
                  <c:v>26.082071358559507</c:v>
                </c:pt>
                <c:pt idx="4">
                  <c:v>26.763734291627284</c:v>
                </c:pt>
                <c:pt idx="5">
                  <c:v>34.551363941004311</c:v>
                </c:pt>
                <c:pt idx="6">
                  <c:v>34.767839496045461</c:v>
                </c:pt>
                <c:pt idx="7">
                  <c:v>36.316287310300787</c:v>
                </c:pt>
                <c:pt idx="8">
                  <c:v>34.691649716570261</c:v>
                </c:pt>
                <c:pt idx="9">
                  <c:v>35.342685165614085</c:v>
                </c:pt>
              </c:numCache>
            </c:numRef>
          </c:val>
        </c:ser>
        <c:ser>
          <c:idx val="2"/>
          <c:order val="2"/>
          <c:tx>
            <c:strRef>
              <c:f>Arkusz1!$A$51</c:f>
              <c:strCache>
                <c:ptCount val="1"/>
                <c:pt idx="0">
                  <c:v>Powiaty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Arkusz1!$B$48:$K$48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Arkusz1!$B$51:$K$51</c:f>
              <c:numCache>
                <c:formatCode>0.0</c:formatCode>
                <c:ptCount val="10"/>
                <c:pt idx="0">
                  <c:v>11.824669912249105</c:v>
                </c:pt>
                <c:pt idx="1">
                  <c:v>11.53453764708026</c:v>
                </c:pt>
                <c:pt idx="2">
                  <c:v>12.896233996405137</c:v>
                </c:pt>
                <c:pt idx="3">
                  <c:v>15.157108035775849</c:v>
                </c:pt>
                <c:pt idx="4">
                  <c:v>15.295830374482083</c:v>
                </c:pt>
                <c:pt idx="5">
                  <c:v>9.1943890843034026</c:v>
                </c:pt>
                <c:pt idx="6">
                  <c:v>9.6549591159962027</c:v>
                </c:pt>
                <c:pt idx="7">
                  <c:v>8.3592608862047264</c:v>
                </c:pt>
                <c:pt idx="8">
                  <c:v>8.7541762267043044</c:v>
                </c:pt>
                <c:pt idx="9">
                  <c:v>9.9255701357344197</c:v>
                </c:pt>
              </c:numCache>
            </c:numRef>
          </c:val>
        </c:ser>
        <c:ser>
          <c:idx val="3"/>
          <c:order val="3"/>
          <c:tx>
            <c:strRef>
              <c:f>Arkusz1!$A$52</c:f>
              <c:strCache>
                <c:ptCount val="1"/>
                <c:pt idx="0">
                  <c:v>Województwa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Arkusz1!$B$48:$K$48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Arkusz1!$B$52:$K$52</c:f>
              <c:numCache>
                <c:formatCode>0.0</c:formatCode>
                <c:ptCount val="10"/>
                <c:pt idx="0">
                  <c:v>24.210722175226422</c:v>
                </c:pt>
                <c:pt idx="1">
                  <c:v>22.61135793719669</c:v>
                </c:pt>
                <c:pt idx="2">
                  <c:v>21.238721760148383</c:v>
                </c:pt>
                <c:pt idx="3">
                  <c:v>21.134822202020988</c:v>
                </c:pt>
                <c:pt idx="4">
                  <c:v>21.716058963606788</c:v>
                </c:pt>
                <c:pt idx="5">
                  <c:v>11.685946538348414</c:v>
                </c:pt>
                <c:pt idx="6">
                  <c:v>12.460908158579153</c:v>
                </c:pt>
                <c:pt idx="7">
                  <c:v>14.816525815044256</c:v>
                </c:pt>
                <c:pt idx="8">
                  <c:v>14.716716070888831</c:v>
                </c:pt>
                <c:pt idx="9">
                  <c:v>10.343961364452927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319381840"/>
        <c:axId val="-319376944"/>
        <c:axId val="0"/>
      </c:bar3DChart>
      <c:catAx>
        <c:axId val="-31938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-319376944"/>
        <c:crosses val="autoZero"/>
        <c:auto val="1"/>
        <c:lblAlgn val="ctr"/>
        <c:lblOffset val="100"/>
        <c:noMultiLvlLbl val="0"/>
      </c:catAx>
      <c:valAx>
        <c:axId val="-31937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-31938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058318603031765E-2"/>
          <c:y val="0.94335419450240654"/>
          <c:w val="0.96828111165726138"/>
          <c:h val="5.5202786798766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r>
              <a:rPr lang="pl-PL"/>
              <a:t>Miasta na prawach powiatu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Arkusz1!$A$61</c:f>
              <c:strCache>
                <c:ptCount val="1"/>
                <c:pt idx="0">
                  <c:v>własny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Arkusz1!$B$56:$K$56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Arkusz1!$B$61:$K$61</c:f>
              <c:numCache>
                <c:formatCode>0.0</c:formatCode>
                <c:ptCount val="10"/>
                <c:pt idx="0">
                  <c:v>14025.1</c:v>
                </c:pt>
                <c:pt idx="1">
                  <c:v>12614.7</c:v>
                </c:pt>
                <c:pt idx="2">
                  <c:v>9481.2000000000007</c:v>
                </c:pt>
                <c:pt idx="3">
                  <c:v>10953.9</c:v>
                </c:pt>
                <c:pt idx="4">
                  <c:v>12992.9</c:v>
                </c:pt>
                <c:pt idx="5">
                  <c:v>13115.2</c:v>
                </c:pt>
                <c:pt idx="6">
                  <c:v>15003.2</c:v>
                </c:pt>
                <c:pt idx="7">
                  <c:v>20491.7</c:v>
                </c:pt>
                <c:pt idx="8">
                  <c:v>20638.599999999999</c:v>
                </c:pt>
                <c:pt idx="9">
                  <c:v>19546.3</c:v>
                </c:pt>
              </c:numCache>
            </c:numRef>
          </c:val>
        </c:ser>
        <c:ser>
          <c:idx val="1"/>
          <c:order val="1"/>
          <c:tx>
            <c:strRef>
              <c:f>Arkusz1!$A$62</c:f>
              <c:strCache>
                <c:ptCount val="1"/>
                <c:pt idx="0">
                  <c:v>całkowity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Arkusz1!$B$56:$K$56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Arkusz1!$B$62:$K$62</c:f>
              <c:numCache>
                <c:formatCode>0.0</c:formatCode>
                <c:ptCount val="10"/>
                <c:pt idx="0">
                  <c:v>19463.066031259998</c:v>
                </c:pt>
                <c:pt idx="1">
                  <c:v>19790.463710790005</c:v>
                </c:pt>
                <c:pt idx="2">
                  <c:v>20547.976635950003</c:v>
                </c:pt>
                <c:pt idx="3">
                  <c:v>21935.367705169996</c:v>
                </c:pt>
                <c:pt idx="4">
                  <c:v>24127.924200130004</c:v>
                </c:pt>
                <c:pt idx="5">
                  <c:v>22691.059193330002</c:v>
                </c:pt>
                <c:pt idx="6">
                  <c:v>23854.294497449999</c:v>
                </c:pt>
                <c:pt idx="7">
                  <c:v>25358.740105299999</c:v>
                </c:pt>
                <c:pt idx="8">
                  <c:v>24190.090542360005</c:v>
                </c:pt>
                <c:pt idx="9">
                  <c:v>21447.007278179997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19386192"/>
        <c:axId val="-319373680"/>
      </c:barChart>
      <c:catAx>
        <c:axId val="-31938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-319373680"/>
        <c:crosses val="autoZero"/>
        <c:auto val="1"/>
        <c:lblAlgn val="ctr"/>
        <c:lblOffset val="100"/>
        <c:noMultiLvlLbl val="0"/>
      </c:catAx>
      <c:valAx>
        <c:axId val="-319373680"/>
        <c:scaling>
          <c:orientation val="minMax"/>
          <c:max val="3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-319386192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r>
              <a:rPr lang="pl-PL"/>
              <a:t>Powiaty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Arkusz1!$A$64</c:f>
              <c:strCache>
                <c:ptCount val="1"/>
                <c:pt idx="0">
                  <c:v>własny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Arkusz1!$B$56:$L$56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Arkusz1!$B$64:$K$64</c:f>
              <c:numCache>
                <c:formatCode>0.0</c:formatCode>
                <c:ptCount val="10"/>
                <c:pt idx="0">
                  <c:v>6087</c:v>
                </c:pt>
                <c:pt idx="1">
                  <c:v>6096.4</c:v>
                </c:pt>
                <c:pt idx="2">
                  <c:v>6569.2</c:v>
                </c:pt>
                <c:pt idx="3">
                  <c:v>9575.2000000000007</c:v>
                </c:pt>
                <c:pt idx="4">
                  <c:v>11202.7</c:v>
                </c:pt>
                <c:pt idx="5">
                  <c:v>3996.7</c:v>
                </c:pt>
                <c:pt idx="6">
                  <c:v>4316.6000000000004</c:v>
                </c:pt>
                <c:pt idx="7">
                  <c:v>5181.8999999999996</c:v>
                </c:pt>
                <c:pt idx="8">
                  <c:v>5502.6</c:v>
                </c:pt>
                <c:pt idx="9">
                  <c:v>5603.2</c:v>
                </c:pt>
              </c:numCache>
            </c:numRef>
          </c:val>
        </c:ser>
        <c:ser>
          <c:idx val="1"/>
          <c:order val="1"/>
          <c:tx>
            <c:strRef>
              <c:f>Arkusz1!$A$65</c:f>
              <c:strCache>
                <c:ptCount val="1"/>
                <c:pt idx="0">
                  <c:v>całkowity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Arkusz1!$B$56:$L$56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Arkusz1!$B$65:$K$65</c:f>
              <c:numCache>
                <c:formatCode>0.0</c:formatCode>
                <c:ptCount val="10"/>
                <c:pt idx="0">
                  <c:v>7461.9670929000022</c:v>
                </c:pt>
                <c:pt idx="1">
                  <c:v>7577.0173642400014</c:v>
                </c:pt>
                <c:pt idx="2">
                  <c:v>9020.1091636399997</c:v>
                </c:pt>
                <c:pt idx="3">
                  <c:v>12747.328750889999</c:v>
                </c:pt>
                <c:pt idx="4">
                  <c:v>13789.429824409999</c:v>
                </c:pt>
                <c:pt idx="5">
                  <c:v>6038.2689179699992</c:v>
                </c:pt>
                <c:pt idx="6">
                  <c:v>6624.2896151200002</c:v>
                </c:pt>
                <c:pt idx="7">
                  <c:v>5837.0593467999997</c:v>
                </c:pt>
                <c:pt idx="8">
                  <c:v>6104.1869521300005</c:v>
                </c:pt>
                <c:pt idx="9">
                  <c:v>6023.1353091500005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19373136"/>
        <c:axId val="-319382928"/>
      </c:barChart>
      <c:catAx>
        <c:axId val="-3193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-319382928"/>
        <c:crosses val="autoZero"/>
        <c:auto val="1"/>
        <c:lblAlgn val="ctr"/>
        <c:lblOffset val="100"/>
        <c:noMultiLvlLbl val="0"/>
      </c:catAx>
      <c:valAx>
        <c:axId val="-319382928"/>
        <c:scaling>
          <c:orientation val="minMax"/>
          <c:max val="3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-319373136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</a:defRPr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r>
              <a:rPr lang="pl-PL">
                <a:solidFill>
                  <a:schemeClr val="tx1"/>
                </a:solidFill>
              </a:rPr>
              <a:t>Gminy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Arkusz1!$A$58</c:f>
              <c:strCache>
                <c:ptCount val="1"/>
                <c:pt idx="0">
                  <c:v>własny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Arkusz1!$B$56:$K$56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Arkusz1!$B$58:$K$58</c:f>
              <c:numCache>
                <c:formatCode>0.0</c:formatCode>
                <c:ptCount val="10"/>
                <c:pt idx="0">
                  <c:v>15421.748655070001</c:v>
                </c:pt>
                <c:pt idx="1">
                  <c:v>16726.764017060003</c:v>
                </c:pt>
                <c:pt idx="2">
                  <c:v>15514.087158480001</c:v>
                </c:pt>
                <c:pt idx="3">
                  <c:v>17179.206839079998</c:v>
                </c:pt>
                <c:pt idx="4">
                  <c:v>19797.481067379998</c:v>
                </c:pt>
                <c:pt idx="5">
                  <c:v>20070.1057163</c:v>
                </c:pt>
                <c:pt idx="6">
                  <c:v>20277.528412899999</c:v>
                </c:pt>
                <c:pt idx="7">
                  <c:v>23584.925677179996</c:v>
                </c:pt>
                <c:pt idx="8">
                  <c:v>25656.859662859992</c:v>
                </c:pt>
                <c:pt idx="9">
                  <c:v>24441.224645309994</c:v>
                </c:pt>
              </c:numCache>
            </c:numRef>
          </c:val>
        </c:ser>
        <c:ser>
          <c:idx val="1"/>
          <c:order val="1"/>
          <c:tx>
            <c:strRef>
              <c:f>Arkusz1!$A$59</c:f>
              <c:strCache>
                <c:ptCount val="1"/>
                <c:pt idx="0">
                  <c:v>całkowity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Arkusz1!$B$56:$K$56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Arkusz1!$B$59:$K$59</c:f>
              <c:numCache>
                <c:formatCode>0.0</c:formatCode>
                <c:ptCount val="10"/>
                <c:pt idx="0">
                  <c:v>20901.84925987</c:v>
                </c:pt>
                <c:pt idx="1">
                  <c:v>23468.980918159996</c:v>
                </c:pt>
                <c:pt idx="2">
                  <c:v>25520.502682079998</c:v>
                </c:pt>
                <c:pt idx="3">
                  <c:v>31643.963353670006</c:v>
                </c:pt>
                <c:pt idx="4">
                  <c:v>32656.840698519994</c:v>
                </c:pt>
                <c:pt idx="5">
                  <c:v>29269.523051940007</c:v>
                </c:pt>
                <c:pt idx="6">
                  <c:v>29582.187770080003</c:v>
                </c:pt>
                <c:pt idx="7">
                  <c:v>28285.654823929995</c:v>
                </c:pt>
                <c:pt idx="8">
                  <c:v>29172.78091437</c:v>
                </c:pt>
                <c:pt idx="9">
                  <c:v>26935.845643019995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19385104"/>
        <c:axId val="-319379120"/>
      </c:barChart>
      <c:catAx>
        <c:axId val="-31938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-319379120"/>
        <c:crosses val="autoZero"/>
        <c:auto val="1"/>
        <c:lblAlgn val="ctr"/>
        <c:lblOffset val="100"/>
        <c:noMultiLvlLbl val="0"/>
      </c:catAx>
      <c:valAx>
        <c:axId val="-319379120"/>
        <c:scaling>
          <c:orientation val="minMax"/>
          <c:max val="3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-319385104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Fira Sans" panose="020B0503050000020004" pitchFamily="34" charset="0"/>
          <a:ea typeface="Fira Sans" panose="020B0503050000020004" pitchFamily="34" charset="0"/>
        </a:defRPr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r>
              <a:rPr lang="pl-PL"/>
              <a:t>Samorządowe województwa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Arkusz1!$A$67</c:f>
              <c:strCache>
                <c:ptCount val="1"/>
                <c:pt idx="0">
                  <c:v>własny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Arkusz1!$B$56:$K$56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Arkusz1!$B$67:$K$67</c:f>
              <c:numCache>
                <c:formatCode>0.0</c:formatCode>
                <c:ptCount val="10"/>
                <c:pt idx="0">
                  <c:v>13256.7</c:v>
                </c:pt>
                <c:pt idx="1">
                  <c:v>13006</c:v>
                </c:pt>
                <c:pt idx="2">
                  <c:v>12607.8</c:v>
                </c:pt>
                <c:pt idx="3">
                  <c:v>15574.7</c:v>
                </c:pt>
                <c:pt idx="4">
                  <c:v>16876.099999999999</c:v>
                </c:pt>
                <c:pt idx="5">
                  <c:v>5897.7</c:v>
                </c:pt>
                <c:pt idx="6">
                  <c:v>6651</c:v>
                </c:pt>
                <c:pt idx="7">
                  <c:v>8900.4</c:v>
                </c:pt>
                <c:pt idx="8">
                  <c:v>9562.6</c:v>
                </c:pt>
                <c:pt idx="9">
                  <c:v>5961.7</c:v>
                </c:pt>
              </c:numCache>
            </c:numRef>
          </c:val>
        </c:ser>
        <c:ser>
          <c:idx val="1"/>
          <c:order val="1"/>
          <c:tx>
            <c:strRef>
              <c:f>Arkusz1!$A$68</c:f>
              <c:strCache>
                <c:ptCount val="1"/>
                <c:pt idx="0">
                  <c:v>całkowity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Arkusz1!$B$56:$K$56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Arkusz1!$B$68:$K$68</c:f>
              <c:numCache>
                <c:formatCode>0.0</c:formatCode>
                <c:ptCount val="10"/>
                <c:pt idx="0">
                  <c:v>15278.194952379999</c:v>
                </c:pt>
                <c:pt idx="1">
                  <c:v>14853.361006850002</c:v>
                </c:pt>
                <c:pt idx="2">
                  <c:v>14855.157624009997</c:v>
                </c:pt>
                <c:pt idx="3">
                  <c:v>17774.66559352</c:v>
                </c:pt>
                <c:pt idx="4">
                  <c:v>19577.366106320002</c:v>
                </c:pt>
                <c:pt idx="5">
                  <c:v>7674.5596811900004</c:v>
                </c:pt>
                <c:pt idx="6">
                  <c:v>8549.4576950699993</c:v>
                </c:pt>
                <c:pt idx="7">
                  <c:v>10346.003273870003</c:v>
                </c:pt>
                <c:pt idx="8">
                  <c:v>10261.79778562</c:v>
                </c:pt>
                <c:pt idx="9">
                  <c:v>6277.0277252299993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19386736"/>
        <c:axId val="-319383472"/>
      </c:barChart>
      <c:catAx>
        <c:axId val="-31938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-319383472"/>
        <c:crosses val="autoZero"/>
        <c:auto val="1"/>
        <c:lblAlgn val="ctr"/>
        <c:lblOffset val="100"/>
        <c:noMultiLvlLbl val="0"/>
      </c:catAx>
      <c:valAx>
        <c:axId val="-319383472"/>
        <c:scaling>
          <c:orientation val="minMax"/>
          <c:max val="3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-319386736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156" cy="497021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3251" y="0"/>
            <a:ext cx="2940156" cy="497021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B965D705-B1AE-44BC-A02F-C94C13D5695B}" type="datetimeFigureOut">
              <a:rPr lang="pl-PL" smtClean="0"/>
              <a:t>2018-07-09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08983"/>
            <a:ext cx="2940156" cy="497020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3251" y="9408983"/>
            <a:ext cx="2940156" cy="497020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3C313F7B-5BA6-4B28-B278-D14EFBFE3D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11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5855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2496" y="0"/>
            <a:ext cx="2940895" cy="495855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867D307F-9F11-49F5-A149-41F7A58F0FA2}" type="datetimeFigureOut">
              <a:rPr lang="pl-PL" smtClean="0"/>
              <a:t>2018-07-09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181" y="4766857"/>
            <a:ext cx="5428614" cy="3900299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10145"/>
            <a:ext cx="2940895" cy="495855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2496" y="9410145"/>
            <a:ext cx="2940895" cy="495855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531E09AC-5D9B-4DEB-9D4C-5BF1BACABD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16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241" y="1595990"/>
            <a:ext cx="11052731" cy="3395145"/>
          </a:xfrm>
        </p:spPr>
        <p:txBody>
          <a:bodyPr anchor="b"/>
          <a:lstStyle>
            <a:lvl1pPr algn="ctr">
              <a:defRPr sz="8532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402" y="5122065"/>
            <a:ext cx="9752410" cy="2354478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5613-4CB8-4D50-BB53-ABCE0CA04FAC}" type="datetimeFigureOut">
              <a:rPr lang="pl-PL" smtClean="0"/>
              <a:t>2018-07-09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73E2-16A1-4748-8FC9-9C2CA28C46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59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4" y="650134"/>
            <a:ext cx="4193875" cy="2275470"/>
          </a:xfrm>
        </p:spPr>
        <p:txBody>
          <a:bodyPr anchor="b"/>
          <a:lstStyle>
            <a:lvl1pPr>
              <a:defRPr sz="455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059" y="1404111"/>
            <a:ext cx="6582877" cy="6930250"/>
          </a:xfrm>
        </p:spPr>
        <p:txBody>
          <a:bodyPr anchor="t"/>
          <a:lstStyle>
            <a:lvl1pPr marL="0" indent="0">
              <a:buNone/>
              <a:defRPr sz="4550"/>
            </a:lvl1pPr>
            <a:lvl2pPr marL="650138" indent="0">
              <a:buNone/>
              <a:defRPr sz="3982"/>
            </a:lvl2pPr>
            <a:lvl3pPr marL="1300277" indent="0">
              <a:buNone/>
              <a:defRPr sz="3413"/>
            </a:lvl3pPr>
            <a:lvl4pPr marL="1950415" indent="0">
              <a:buNone/>
              <a:defRPr sz="2844"/>
            </a:lvl4pPr>
            <a:lvl5pPr marL="2600554" indent="0">
              <a:buNone/>
              <a:defRPr sz="2844"/>
            </a:lvl5pPr>
            <a:lvl6pPr marL="3250692" indent="0">
              <a:buNone/>
              <a:defRPr sz="2844"/>
            </a:lvl6pPr>
            <a:lvl7pPr marL="3900830" indent="0">
              <a:buNone/>
              <a:defRPr sz="2844"/>
            </a:lvl7pPr>
            <a:lvl8pPr marL="4550969" indent="0">
              <a:buNone/>
              <a:defRPr sz="2844"/>
            </a:lvl8pPr>
            <a:lvl9pPr marL="5201107" indent="0">
              <a:buNone/>
              <a:defRPr sz="2844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4" y="2925604"/>
            <a:ext cx="4193875" cy="5420043"/>
          </a:xfrm>
        </p:spPr>
        <p:txBody>
          <a:bodyPr/>
          <a:lstStyle>
            <a:lvl1pPr marL="0" indent="0">
              <a:buNone/>
              <a:defRPr sz="2275"/>
            </a:lvl1pPr>
            <a:lvl2pPr marL="650138" indent="0">
              <a:buNone/>
              <a:defRPr sz="1991"/>
            </a:lvl2pPr>
            <a:lvl3pPr marL="1300277" indent="0">
              <a:buNone/>
              <a:defRPr sz="1706"/>
            </a:lvl3pPr>
            <a:lvl4pPr marL="1950415" indent="0">
              <a:buNone/>
              <a:defRPr sz="1422"/>
            </a:lvl4pPr>
            <a:lvl5pPr marL="2600554" indent="0">
              <a:buNone/>
              <a:defRPr sz="1422"/>
            </a:lvl5pPr>
            <a:lvl6pPr marL="3250692" indent="0">
              <a:buNone/>
              <a:defRPr sz="1422"/>
            </a:lvl6pPr>
            <a:lvl7pPr marL="3900830" indent="0">
              <a:buNone/>
              <a:defRPr sz="1422"/>
            </a:lvl7pPr>
            <a:lvl8pPr marL="4550969" indent="0">
              <a:buNone/>
              <a:defRPr sz="1422"/>
            </a:lvl8pPr>
            <a:lvl9pPr marL="5201107" indent="0">
              <a:buNone/>
              <a:defRPr sz="1422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5613-4CB8-4D50-BB53-ABCE0CA04FAC}" type="datetimeFigureOut">
              <a:rPr lang="pl-PL" smtClean="0"/>
              <a:t>2018-07-09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73E2-16A1-4748-8FC9-9C2CA28C46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15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5613-4CB8-4D50-BB53-ABCE0CA04FAC}" type="datetimeFigureOut">
              <a:rPr lang="pl-PL" smtClean="0"/>
              <a:t>2018-07-09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73E2-16A1-4748-8FC9-9C2CA28C46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512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5425" y="519205"/>
            <a:ext cx="2803818" cy="826438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972" y="519205"/>
            <a:ext cx="8248913" cy="826438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5613-4CB8-4D50-BB53-ABCE0CA04FAC}" type="datetimeFigureOut">
              <a:rPr lang="pl-PL" smtClean="0"/>
              <a:t>2018-07-09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73E2-16A1-4748-8FC9-9C2CA28C46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47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5613-4CB8-4D50-BB53-ABCE0CA04FAC}" type="datetimeFigureOut">
              <a:rPr lang="pl-PL" smtClean="0"/>
              <a:t>2018-07-09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73E2-16A1-4748-8FC9-9C2CA28C46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19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99" y="2431234"/>
            <a:ext cx="11215271" cy="4056566"/>
          </a:xfrm>
        </p:spPr>
        <p:txBody>
          <a:bodyPr anchor="b"/>
          <a:lstStyle>
            <a:lvl1pPr>
              <a:defRPr sz="8532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199" y="6526176"/>
            <a:ext cx="11215271" cy="2133252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13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277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41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4pPr>
            <a:lvl5pPr marL="2600554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5pPr>
            <a:lvl6pPr marL="3250692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6pPr>
            <a:lvl7pPr marL="390083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7pPr>
            <a:lvl8pPr marL="4550969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8pPr>
            <a:lvl9pPr marL="5201107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5613-4CB8-4D50-BB53-ABCE0CA04FAC}" type="datetimeFigureOut">
              <a:rPr lang="pl-PL" smtClean="0"/>
              <a:t>2018-07-09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73E2-16A1-4748-8FC9-9C2CA28C46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51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971" y="2596022"/>
            <a:ext cx="5526366" cy="61875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2876" y="2596022"/>
            <a:ext cx="5526366" cy="61875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5613-4CB8-4D50-BB53-ABCE0CA04FAC}" type="datetimeFigureOut">
              <a:rPr lang="pl-PL" smtClean="0"/>
              <a:t>2018-07-09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73E2-16A1-4748-8FC9-9C2CA28C46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1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519207"/>
            <a:ext cx="11215271" cy="1884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666" y="2390598"/>
            <a:ext cx="5500968" cy="1171595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666" y="3562194"/>
            <a:ext cx="5500968" cy="52394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2877" y="2390598"/>
            <a:ext cx="5528059" cy="1171595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2877" y="3562194"/>
            <a:ext cx="5528059" cy="52394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5613-4CB8-4D50-BB53-ABCE0CA04FAC}" type="datetimeFigureOut">
              <a:rPr lang="pl-PL" smtClean="0"/>
              <a:t>2018-07-09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73E2-16A1-4748-8FC9-9C2CA28C46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610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5613-4CB8-4D50-BB53-ABCE0CA04FAC}" type="datetimeFigureOut">
              <a:rPr lang="pl-PL" smtClean="0"/>
              <a:t>2018-07-09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73E2-16A1-4748-8FC9-9C2CA28C46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8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5613-4CB8-4D50-BB53-ABCE0CA04FAC}" type="datetimeFigureOut">
              <a:rPr lang="pl-PL" smtClean="0"/>
              <a:t>2018-07-09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73E2-16A1-4748-8FC9-9C2CA28C46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45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5613-4CB8-4D50-BB53-ABCE0CA04FAC}" type="datetimeFigureOut">
              <a:rPr lang="pl-PL" smtClean="0"/>
              <a:t>2018-07-09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73E2-16A1-4748-8FC9-9C2CA28C46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840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4" y="650134"/>
            <a:ext cx="4193875" cy="2275470"/>
          </a:xfrm>
        </p:spPr>
        <p:txBody>
          <a:bodyPr anchor="b"/>
          <a:lstStyle>
            <a:lvl1pPr>
              <a:defRPr sz="455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059" y="1404111"/>
            <a:ext cx="6582877" cy="6930250"/>
          </a:xfrm>
        </p:spPr>
        <p:txBody>
          <a:bodyPr/>
          <a:lstStyle>
            <a:lvl1pPr>
              <a:defRPr sz="4550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4" y="2925604"/>
            <a:ext cx="4193875" cy="5420043"/>
          </a:xfrm>
        </p:spPr>
        <p:txBody>
          <a:bodyPr/>
          <a:lstStyle>
            <a:lvl1pPr marL="0" indent="0">
              <a:buNone/>
              <a:defRPr sz="2275"/>
            </a:lvl1pPr>
            <a:lvl2pPr marL="650138" indent="0">
              <a:buNone/>
              <a:defRPr sz="1991"/>
            </a:lvl2pPr>
            <a:lvl3pPr marL="1300277" indent="0">
              <a:buNone/>
              <a:defRPr sz="1706"/>
            </a:lvl3pPr>
            <a:lvl4pPr marL="1950415" indent="0">
              <a:buNone/>
              <a:defRPr sz="1422"/>
            </a:lvl4pPr>
            <a:lvl5pPr marL="2600554" indent="0">
              <a:buNone/>
              <a:defRPr sz="1422"/>
            </a:lvl5pPr>
            <a:lvl6pPr marL="3250692" indent="0">
              <a:buNone/>
              <a:defRPr sz="1422"/>
            </a:lvl6pPr>
            <a:lvl7pPr marL="3900830" indent="0">
              <a:buNone/>
              <a:defRPr sz="1422"/>
            </a:lvl7pPr>
            <a:lvl8pPr marL="4550969" indent="0">
              <a:buNone/>
              <a:defRPr sz="1422"/>
            </a:lvl8pPr>
            <a:lvl9pPr marL="5201107" indent="0">
              <a:buNone/>
              <a:defRPr sz="1422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5613-4CB8-4D50-BB53-ABCE0CA04FAC}" type="datetimeFigureOut">
              <a:rPr lang="pl-PL" smtClean="0"/>
              <a:t>2018-07-09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73E2-16A1-4748-8FC9-9C2CA28C46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829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971" y="519207"/>
            <a:ext cx="11215271" cy="1884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971" y="2596022"/>
            <a:ext cx="11215271" cy="61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71" y="9038674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35613-4CB8-4D50-BB53-ABCE0CA04FAC}" type="datetimeFigureOut">
              <a:rPr lang="pl-PL" smtClean="0"/>
              <a:t>2018-07-09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315" y="9038674"/>
            <a:ext cx="4388584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3519" y="9038674"/>
            <a:ext cx="292572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173E2-16A1-4748-8FC9-9C2CA28C46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83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62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20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34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484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5623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chart" Target="../charts/chart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3.jpg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chart" Target="../charts/chart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Relationship Id="rId9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23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447557"/>
              </p:ext>
            </p:extLst>
          </p:nvPr>
        </p:nvGraphicFramePr>
        <p:xfrm>
          <a:off x="-8416" y="-8668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-8668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ymbol zastępczy daty 2"/>
          <p:cNvSpPr>
            <a:spLocks noGrp="1"/>
          </p:cNvSpPr>
          <p:nvPr>
            <p:ph type="dt" sz="half" idx="4294967295"/>
          </p:nvPr>
        </p:nvSpPr>
        <p:spPr>
          <a:xfrm>
            <a:off x="440874" y="8995340"/>
            <a:ext cx="2741712" cy="756673"/>
          </a:xfrm>
          <a:prstGeom prst="rect">
            <a:avLst/>
          </a:prstGeom>
        </p:spPr>
        <p:txBody>
          <a:bodyPr/>
          <a:lstStyle/>
          <a:p>
            <a:r>
              <a:rPr lang="pl-PL" sz="14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10-12.07.2018    Warszawa</a:t>
            </a:r>
            <a:endParaRPr lang="pl-PL" sz="14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" name="Tytuł 5"/>
          <p:cNvSpPr txBox="1">
            <a:spLocks/>
          </p:cNvSpPr>
          <p:nvPr/>
        </p:nvSpPr>
        <p:spPr>
          <a:xfrm>
            <a:off x="440874" y="2386693"/>
            <a:ext cx="12240000" cy="35231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3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pl-PL" sz="36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Zróżnicowanie regionalne </a:t>
            </a:r>
            <a:r>
              <a:rPr lang="pl-PL" sz="36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potencjału </a:t>
            </a:r>
            <a:br>
              <a:rPr lang="pl-PL" sz="36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36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inwestycyjnego </a:t>
            </a:r>
            <a:r>
              <a:rPr lang="pl-PL" sz="36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jednostek samorządu </a:t>
            </a:r>
            <a:endParaRPr lang="pl-PL" sz="3600" b="1" dirty="0" smtClean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pl-PL" sz="36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terytorialnego </a:t>
            </a:r>
            <a:r>
              <a:rPr lang="pl-PL" sz="36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 Polsce </a:t>
            </a:r>
          </a:p>
        </p:txBody>
      </p:sp>
      <p:sp>
        <p:nvSpPr>
          <p:cNvPr id="10" name="Symbol zastępczy tekstu 3"/>
          <p:cNvSpPr txBox="1">
            <a:spLocks/>
          </p:cNvSpPr>
          <p:nvPr/>
        </p:nvSpPr>
        <p:spPr>
          <a:xfrm>
            <a:off x="12632781" y="9267283"/>
            <a:ext cx="253001" cy="240357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Symbol zastępczy tekstu 3"/>
          <p:cNvSpPr txBox="1">
            <a:spLocks/>
          </p:cNvSpPr>
          <p:nvPr/>
        </p:nvSpPr>
        <p:spPr>
          <a:xfrm>
            <a:off x="440874" y="7295185"/>
            <a:ext cx="12240000" cy="1707644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Dorota Wyszkowska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Urząd Statystyczny w Białymstoku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Uniwersytet w Białymstoku</a:t>
            </a:r>
            <a:endParaRPr lang="pl-PL" sz="1800" i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33147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7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ytuł 2"/>
          <p:cNvSpPr txBox="1">
            <a:spLocks/>
          </p:cNvSpPr>
          <p:nvPr/>
        </p:nvSpPr>
        <p:spPr>
          <a:xfrm>
            <a:off x="414000" y="543600"/>
            <a:ext cx="11700000" cy="72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Zróżnicowanie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własnego potencjału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inwestycyjnego powiatów w Polsce (w przeliczeniu na 1 mieszkańca)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04058"/>
              </p:ext>
            </p:extLst>
          </p:nvPr>
        </p:nvGraphicFramePr>
        <p:xfrm>
          <a:off x="489600" y="1772276"/>
          <a:ext cx="12096002" cy="532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7532"/>
                <a:gridCol w="932847"/>
                <a:gridCol w="932847"/>
                <a:gridCol w="932847"/>
                <a:gridCol w="932847"/>
                <a:gridCol w="932847"/>
                <a:gridCol w="932847"/>
                <a:gridCol w="932847"/>
                <a:gridCol w="932847"/>
                <a:gridCol w="932847"/>
                <a:gridCol w="932847"/>
              </a:tblGrid>
              <a:tr h="612000">
                <a:tc>
                  <a:txBody>
                    <a:bodyPr/>
                    <a:lstStyle/>
                    <a:p>
                      <a:endParaRPr lang="pl-PL" sz="20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181735" algn="l"/>
                        </a:tabLst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Min (w zł)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63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77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79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118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−178</a:t>
                      </a:r>
                      <a:endParaRPr lang="pl-PL" sz="2000" b="0" i="0" u="none" strike="noStrike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18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−400</a:t>
                      </a:r>
                      <a:endParaRPr lang="pl-PL" sz="2000" b="0" i="0" u="none" strike="noStrike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55</a:t>
                      </a:r>
                    </a:p>
                  </a:txBody>
                  <a:tcPr marL="0" marR="10800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180000" indent="-180000">
                        <a:spcBef>
                          <a:spcPts val="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Max (w</a:t>
                      </a:r>
                      <a:r>
                        <a:rPr lang="pl-PL" sz="2000" b="0" baseline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 zł)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654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844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767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1336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1288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514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916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1104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978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714</a:t>
                      </a:r>
                    </a:p>
                  </a:txBody>
                  <a:tcPr marL="0" marR="10800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735" algn="l"/>
                        </a:tabLst>
                        <a:defRPr/>
                      </a:pPr>
                      <a:r>
                        <a:rPr lang="pl-PL" sz="2000" b="0" dirty="0" err="1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Kwartyl</a:t>
                      </a:r>
                      <a:r>
                        <a:rPr lang="pl-PL" sz="2000" b="0" baseline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 1 (w zł)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154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173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188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275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316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105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115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143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154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163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180000" marR="0" lvl="0" indent="-18000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735" algn="l"/>
                        </a:tabLst>
                        <a:defRPr/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Mediana (w zł)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211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225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249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363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411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144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159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193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202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212</a:t>
                      </a:r>
                    </a:p>
                  </a:txBody>
                  <a:tcPr marL="0" marR="10800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180000" indent="-180000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181735" algn="l"/>
                        </a:tabLst>
                      </a:pPr>
                      <a:r>
                        <a:rPr lang="pl-PL" sz="2000" b="0" dirty="0" err="1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Kwartyl</a:t>
                      </a: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 3 (w zł)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296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290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317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454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540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194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220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251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265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265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</a:tr>
              <a:tr h="828000">
                <a:tc>
                  <a:txBody>
                    <a:bodyPr/>
                    <a:lstStyle/>
                    <a:p>
                      <a:pPr marL="180000" marR="0" lvl="0" indent="-18000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735" algn="l"/>
                        </a:tabLst>
                        <a:defRPr/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Odchylenie standardowe (w zł)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115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108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107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153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169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85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106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105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110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85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</a:tr>
              <a:tr h="828000">
                <a:tc>
                  <a:txBody>
                    <a:bodyPr/>
                    <a:lstStyle/>
                    <a:p>
                      <a:pPr marL="180000" marR="0" lvl="0" indent="-18000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735" algn="l"/>
                        </a:tabLst>
                        <a:defRPr/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Współczynnik</a:t>
                      </a:r>
                      <a:r>
                        <a:rPr lang="pl-PL" sz="2000" b="0" baseline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 zmienności (w %)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48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44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40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41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108000" marT="0" marB="0" anchor="ctr"/>
                </a:tc>
              </a:tr>
            </a:tbl>
          </a:graphicData>
        </a:graphic>
      </p:graphicFrame>
      <p:sp>
        <p:nvSpPr>
          <p:cNvPr id="18" name="Symbol zastępczy tekstu 3"/>
          <p:cNvSpPr txBox="1">
            <a:spLocks/>
          </p:cNvSpPr>
          <p:nvPr/>
        </p:nvSpPr>
        <p:spPr>
          <a:xfrm>
            <a:off x="12573405" y="9267282"/>
            <a:ext cx="360000" cy="216000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10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14000" y="7283007"/>
            <a:ext cx="11893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Źródło: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opracowanie własne na podstawie danych Ministerstwa Finansów http://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www.finanse.mf.gov.pl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budzet-panstwa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/finanse-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samorzadow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/opracowania [data dostępu: 02.03.2018].</a:t>
            </a:r>
          </a:p>
        </p:txBody>
      </p:sp>
    </p:spTree>
    <p:extLst>
      <p:ext uri="{BB962C8B-B14F-4D97-AF65-F5344CB8AC3E}">
        <p14:creationId xmlns:p14="http://schemas.microsoft.com/office/powerpoint/2010/main" val="13240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33147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ytuł 2"/>
          <p:cNvSpPr txBox="1">
            <a:spLocks/>
          </p:cNvSpPr>
          <p:nvPr/>
        </p:nvSpPr>
        <p:spPr>
          <a:xfrm>
            <a:off x="414000" y="542654"/>
            <a:ext cx="11880000" cy="72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Zróżnicowanie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własnego potencjału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inwestycyjnego powiatów w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Polsce  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(w przeliczeniu na 1 mieszkańca)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6" y="1548000"/>
            <a:ext cx="10440000" cy="6055535"/>
          </a:xfrm>
          <a:prstGeom prst="rect">
            <a:avLst/>
          </a:prstGeom>
        </p:spPr>
      </p:pic>
      <p:sp>
        <p:nvSpPr>
          <p:cNvPr id="14" name="Symbol zastępczy tekstu 3"/>
          <p:cNvSpPr txBox="1">
            <a:spLocks/>
          </p:cNvSpPr>
          <p:nvPr/>
        </p:nvSpPr>
        <p:spPr>
          <a:xfrm>
            <a:off x="12573405" y="9267282"/>
            <a:ext cx="360000" cy="216000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11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37750" y="7961037"/>
            <a:ext cx="11893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Źródło: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opracowanie własne na podstawie danych Ministerstwa Finansów http://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www.finanse.mf.gov.pl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budzet-panstwa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/finanse-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samorzadow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/opracowania [data dostępu: 02.03.2018].</a:t>
            </a:r>
          </a:p>
        </p:txBody>
      </p:sp>
    </p:spTree>
    <p:extLst>
      <p:ext uri="{BB962C8B-B14F-4D97-AF65-F5344CB8AC3E}">
        <p14:creationId xmlns:p14="http://schemas.microsoft.com/office/powerpoint/2010/main" val="34914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33147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2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ytuł 2"/>
          <p:cNvSpPr txBox="1">
            <a:spLocks/>
          </p:cNvSpPr>
          <p:nvPr/>
        </p:nvSpPr>
        <p:spPr>
          <a:xfrm>
            <a:off x="414000" y="542654"/>
            <a:ext cx="11880000" cy="72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Zróżnicowanie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własnego potencjału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inwestycyjnego powiatów w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Polsce 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(w przeliczeniu na 1 mieszkańca)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6" y="1548000"/>
            <a:ext cx="10440000" cy="6494493"/>
          </a:xfrm>
          <a:prstGeom prst="rect">
            <a:avLst/>
          </a:prstGeom>
        </p:spPr>
      </p:pic>
      <p:sp>
        <p:nvSpPr>
          <p:cNvPr id="15" name="Symbol zastępczy tekstu 3"/>
          <p:cNvSpPr txBox="1">
            <a:spLocks/>
          </p:cNvSpPr>
          <p:nvPr/>
        </p:nvSpPr>
        <p:spPr>
          <a:xfrm>
            <a:off x="12573405" y="9267282"/>
            <a:ext cx="360000" cy="216000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12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972833" y="8293589"/>
            <a:ext cx="74207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Źródło: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opracowanie własne na podstawie danych Ministerstwa Finansów http://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www.finanse.mf.gov.pl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budzet-panstwa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/finanse-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samorzadow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/opracowania [data dostępu: 02.03.2018].</a:t>
            </a:r>
          </a:p>
        </p:txBody>
      </p:sp>
    </p:spTree>
    <p:extLst>
      <p:ext uri="{BB962C8B-B14F-4D97-AF65-F5344CB8AC3E}">
        <p14:creationId xmlns:p14="http://schemas.microsoft.com/office/powerpoint/2010/main" val="24556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33147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7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ytuł 2"/>
          <p:cNvSpPr txBox="1">
            <a:spLocks/>
          </p:cNvSpPr>
          <p:nvPr/>
        </p:nvSpPr>
        <p:spPr>
          <a:xfrm>
            <a:off x="414000" y="543600"/>
            <a:ext cx="11700000" cy="72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Zróżnicowanie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własnego potencjału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inwestycyjnego miast na prawach powiatu w Polsce (w przeliczeniu na 1 mieszkańca)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94872"/>
              </p:ext>
            </p:extLst>
          </p:nvPr>
        </p:nvGraphicFramePr>
        <p:xfrm>
          <a:off x="489600" y="1656032"/>
          <a:ext cx="12060001" cy="543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341"/>
                <a:gridCol w="935066"/>
                <a:gridCol w="935066"/>
                <a:gridCol w="935066"/>
                <a:gridCol w="935066"/>
                <a:gridCol w="935066"/>
                <a:gridCol w="935066"/>
                <a:gridCol w="935066"/>
                <a:gridCol w="935066"/>
                <a:gridCol w="935066"/>
                <a:gridCol w="935066"/>
              </a:tblGrid>
              <a:tr h="720000">
                <a:tc>
                  <a:txBody>
                    <a:bodyPr/>
                    <a:lstStyle/>
                    <a:p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181735" algn="l"/>
                        </a:tabLst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Min (w zł)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331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213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72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43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248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291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161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241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145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162</a:t>
                      </a:r>
                    </a:p>
                  </a:txBody>
                  <a:tcPr marL="0" marR="10800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180000" indent="-180000">
                        <a:spcBef>
                          <a:spcPts val="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Max (w</a:t>
                      </a:r>
                      <a:r>
                        <a:rPr lang="pl-PL" sz="2000" b="0" baseline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 zł)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5102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6427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3554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3853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2978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2626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3262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3957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3850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3677</a:t>
                      </a:r>
                    </a:p>
                  </a:txBody>
                  <a:tcPr marL="0" marR="10800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735" algn="l"/>
                        </a:tabLst>
                        <a:defRPr/>
                      </a:pPr>
                      <a:r>
                        <a:rPr lang="pl-PL" sz="2000" b="0" dirty="0" err="1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Kwartyl</a:t>
                      </a:r>
                      <a:r>
                        <a:rPr lang="pl-PL" sz="2000" b="0" baseline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 1 (w zł)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576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631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429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523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571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647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764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782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852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751</a:t>
                      </a:r>
                    </a:p>
                  </a:txBody>
                  <a:tcPr marL="0" marR="10800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180000" marR="0" lvl="0" indent="-18000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735" algn="l"/>
                        </a:tabLst>
                        <a:defRPr/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Mediana (w zł)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795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809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624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764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828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899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1017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1064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1051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1037</a:t>
                      </a:r>
                    </a:p>
                  </a:txBody>
                  <a:tcPr marL="0" marR="10800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180000" indent="-180000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181735" algn="l"/>
                        </a:tabLst>
                      </a:pPr>
                      <a:r>
                        <a:rPr lang="pl-PL" sz="2000" b="0" dirty="0" err="1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Kwartyl</a:t>
                      </a: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 3 (w zł)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1304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988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876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1105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1233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1230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1346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1669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1380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1388</a:t>
                      </a:r>
                    </a:p>
                  </a:txBody>
                  <a:tcPr marL="0" marR="108000" marT="0" marB="0" anchor="ctr"/>
                </a:tc>
              </a:tr>
              <a:tr h="828000">
                <a:tc>
                  <a:txBody>
                    <a:bodyPr/>
                    <a:lstStyle/>
                    <a:p>
                      <a:pPr marL="180000" marR="0" lvl="0" indent="-18000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735" algn="l"/>
                        </a:tabLst>
                        <a:defRPr/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Odchylenie standardowe (w zł)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700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803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517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554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517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462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543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742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717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633</a:t>
                      </a:r>
                    </a:p>
                  </a:txBody>
                  <a:tcPr marL="0" marR="108000" marT="0" marB="0" anchor="ctr"/>
                </a:tc>
              </a:tr>
              <a:tr h="828000">
                <a:tc>
                  <a:txBody>
                    <a:bodyPr/>
                    <a:lstStyle/>
                    <a:p>
                      <a:pPr marL="180000" marR="0" lvl="0" indent="-18000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735" algn="l"/>
                        </a:tabLst>
                        <a:defRPr/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Współczynnik</a:t>
                      </a:r>
                      <a:r>
                        <a:rPr lang="pl-PL" sz="2000" b="0" baseline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 zmienności (w %)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68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83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72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65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55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47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50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57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54</a:t>
                      </a:r>
                    </a:p>
                  </a:txBody>
                  <a:tcPr marL="0" marR="108000" marT="0" marB="0" anchor="ctr"/>
                </a:tc>
              </a:tr>
            </a:tbl>
          </a:graphicData>
        </a:graphic>
      </p:graphicFrame>
      <p:sp>
        <p:nvSpPr>
          <p:cNvPr id="15" name="Symbol zastępczy tekstu 3"/>
          <p:cNvSpPr txBox="1">
            <a:spLocks/>
          </p:cNvSpPr>
          <p:nvPr/>
        </p:nvSpPr>
        <p:spPr>
          <a:xfrm>
            <a:off x="12573405" y="9267282"/>
            <a:ext cx="360000" cy="216000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13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14000" y="7317745"/>
            <a:ext cx="11893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Źródło: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opracowanie własne na podstawie danych Ministerstwa Finansów http://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www.finanse.mf.gov.pl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budzet-panstwa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/finanse-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samorzadow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/opracowania [data dostępu: 02.03.2018].</a:t>
            </a:r>
          </a:p>
        </p:txBody>
      </p:sp>
    </p:spTree>
    <p:extLst>
      <p:ext uri="{BB962C8B-B14F-4D97-AF65-F5344CB8AC3E}">
        <p14:creationId xmlns:p14="http://schemas.microsoft.com/office/powerpoint/2010/main" val="37907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33147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1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ytuł 2"/>
          <p:cNvSpPr txBox="1">
            <a:spLocks/>
          </p:cNvSpPr>
          <p:nvPr/>
        </p:nvSpPr>
        <p:spPr>
          <a:xfrm>
            <a:off x="414000" y="542654"/>
            <a:ext cx="11880000" cy="72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Zróżnicowanie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własnego potencjału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inwestycyjnego miast na prawach powiatu w Polsce (w przeliczeniu na 1 mieszkańca)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6" y="1548000"/>
            <a:ext cx="10440000" cy="6055533"/>
          </a:xfrm>
          <a:prstGeom prst="rect">
            <a:avLst/>
          </a:prstGeom>
        </p:spPr>
      </p:pic>
      <p:sp>
        <p:nvSpPr>
          <p:cNvPr id="15" name="Symbol zastępczy tekstu 3"/>
          <p:cNvSpPr txBox="1">
            <a:spLocks/>
          </p:cNvSpPr>
          <p:nvPr/>
        </p:nvSpPr>
        <p:spPr>
          <a:xfrm>
            <a:off x="12573405" y="9267282"/>
            <a:ext cx="360000" cy="216000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14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37750" y="7961037"/>
            <a:ext cx="11893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Źródło: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opracowanie własne na podstawie danych Ministerstwa Finansów http://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www.finanse.mf.gov.pl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budzet-panstwa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/finanse-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samorzadow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/opracowania [data dostępu: 02.03.2018].</a:t>
            </a:r>
          </a:p>
        </p:txBody>
      </p:sp>
    </p:spTree>
    <p:extLst>
      <p:ext uri="{BB962C8B-B14F-4D97-AF65-F5344CB8AC3E}">
        <p14:creationId xmlns:p14="http://schemas.microsoft.com/office/powerpoint/2010/main" val="14590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33147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5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ytuł 2"/>
          <p:cNvSpPr txBox="1">
            <a:spLocks/>
          </p:cNvSpPr>
          <p:nvPr/>
        </p:nvSpPr>
        <p:spPr>
          <a:xfrm>
            <a:off x="414000" y="543600"/>
            <a:ext cx="11700000" cy="72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Zróżnicowanie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własnego potencjału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inwestycyjnego gmin w Polsce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   </a:t>
            </a:r>
            <a:b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</a:b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(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 przeliczeniu na 1 mieszkańca)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35452"/>
              </p:ext>
            </p:extLst>
          </p:nvPr>
        </p:nvGraphicFramePr>
        <p:xfrm>
          <a:off x="489600" y="1923949"/>
          <a:ext cx="12095995" cy="5732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5585"/>
                <a:gridCol w="934041"/>
                <a:gridCol w="934041"/>
                <a:gridCol w="934041"/>
                <a:gridCol w="934041"/>
                <a:gridCol w="934041"/>
                <a:gridCol w="934041"/>
                <a:gridCol w="934041"/>
                <a:gridCol w="934041"/>
                <a:gridCol w="934041"/>
                <a:gridCol w="934041"/>
              </a:tblGrid>
              <a:tr h="634817">
                <a:tc>
                  <a:txBody>
                    <a:bodyPr/>
                    <a:lstStyle/>
                    <a:p>
                      <a:endParaRPr lang="pl-PL" sz="20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</a:tr>
              <a:tr h="63481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181735" algn="l"/>
                        </a:tabLst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Min (w zł)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−306</a:t>
                      </a:r>
                      <a:endParaRPr lang="pl-PL" sz="2000" b="0" i="0" u="none" strike="noStrike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−267</a:t>
                      </a:r>
                      <a:endParaRPr lang="pl-PL" sz="2000" b="0" i="0" u="none" strike="noStrike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−332</a:t>
                      </a:r>
                      <a:endParaRPr lang="pl-PL" sz="2000" b="0" i="0" u="none" strike="noStrike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−382</a:t>
                      </a:r>
                      <a:endParaRPr lang="pl-PL" sz="2000" b="0" i="0" u="none" strike="noStrike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−110</a:t>
                      </a:r>
                      <a:endParaRPr lang="pl-PL" sz="2000" b="0" i="0" u="none" strike="noStrike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87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−123</a:t>
                      </a:r>
                      <a:endParaRPr lang="pl-PL" sz="2000" b="0" i="0" u="none" strike="noStrike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141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−49</a:t>
                      </a:r>
                      <a:endParaRPr lang="pl-PL" sz="2000" b="0" i="0" u="none" strike="noStrike" dirty="0">
                        <a:solidFill>
                          <a:srgbClr val="FF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</a:tr>
              <a:tr h="652281">
                <a:tc>
                  <a:txBody>
                    <a:bodyPr/>
                    <a:lstStyle/>
                    <a:p>
                      <a:pPr marL="180000" indent="-180000">
                        <a:spcBef>
                          <a:spcPts val="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Max (w</a:t>
                      </a:r>
                      <a:r>
                        <a:rPr lang="pl-PL" sz="2000" b="0" baseline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 zł)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114 376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115 022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103 609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80 618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84 201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92 046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99 685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110 497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112 232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104 447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</a:tr>
              <a:tr h="640495">
                <a:tc>
                  <a:txBody>
                    <a:bodyPr/>
                    <a:lstStyle/>
                    <a:p>
                      <a:pPr marL="0" marR="0" lvl="0" indent="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735" algn="l"/>
                        </a:tabLst>
                        <a:defRPr/>
                      </a:pPr>
                      <a:r>
                        <a:rPr lang="pl-PL" sz="2000" b="0" dirty="0" err="1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Kwartyl</a:t>
                      </a:r>
                      <a:r>
                        <a:rPr lang="pl-PL" sz="2000" b="0" baseline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 1 (w zł)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353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410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382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364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467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502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515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592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648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605</a:t>
                      </a:r>
                    </a:p>
                  </a:txBody>
                  <a:tcPr marL="0" marR="72000" marT="0" marB="0" anchor="ctr"/>
                </a:tc>
              </a:tr>
              <a:tr h="687076">
                <a:tc>
                  <a:txBody>
                    <a:bodyPr/>
                    <a:lstStyle/>
                    <a:p>
                      <a:pPr marL="180000" marR="0" lvl="0" indent="-18000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735" algn="l"/>
                        </a:tabLst>
                        <a:defRPr/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Mediana (w zł)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478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538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529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562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679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696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717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814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893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793</a:t>
                      </a:r>
                    </a:p>
                  </a:txBody>
                  <a:tcPr marL="0" marR="72000" marT="0" marB="0" anchor="ctr"/>
                </a:tc>
              </a:tr>
              <a:tr h="621683">
                <a:tc>
                  <a:txBody>
                    <a:bodyPr/>
                    <a:lstStyle/>
                    <a:p>
                      <a:pPr marL="180000" indent="-180000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181735" algn="l"/>
                        </a:tabLst>
                      </a:pPr>
                      <a:r>
                        <a:rPr lang="pl-PL" sz="2000" b="0" dirty="0" err="1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Kwartyl</a:t>
                      </a: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 3 (w zł)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648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724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741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842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1006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1030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998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1133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1228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1062</a:t>
                      </a:r>
                    </a:p>
                  </a:txBody>
                  <a:tcPr marL="0" marR="72000" marT="0" marB="0" anchor="ctr"/>
                </a:tc>
              </a:tr>
              <a:tr h="909233">
                <a:tc>
                  <a:txBody>
                    <a:bodyPr/>
                    <a:lstStyle/>
                    <a:p>
                      <a:pPr marL="180000" marR="0" lvl="0" indent="-18000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735" algn="l"/>
                        </a:tabLst>
                        <a:defRPr/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Odchylenie standardowe (w zł)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2 369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2 393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2 240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1 730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2 012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2 232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2 356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2 361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2 358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2 291</a:t>
                      </a:r>
                      <a:endParaRPr lang="pl-PL" sz="2000" b="0" i="0" u="none" strike="noStrike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</a:tr>
              <a:tr h="952225">
                <a:tc>
                  <a:txBody>
                    <a:bodyPr/>
                    <a:lstStyle/>
                    <a:p>
                      <a:pPr marL="180000" marR="0" lvl="0" indent="-18000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735" algn="l"/>
                        </a:tabLst>
                        <a:defRPr/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Współczynnik</a:t>
                      </a:r>
                      <a:r>
                        <a:rPr lang="pl-PL" sz="2000" b="0" baseline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 zmienności (w %)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375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350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327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238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228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245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259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237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218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235</a:t>
                      </a:r>
                    </a:p>
                  </a:txBody>
                  <a:tcPr marL="0" marR="72000" marT="0" marB="0" anchor="ctr"/>
                </a:tc>
              </a:tr>
            </a:tbl>
          </a:graphicData>
        </a:graphic>
      </p:graphicFrame>
      <p:sp>
        <p:nvSpPr>
          <p:cNvPr id="15" name="Symbol zastępczy tekstu 3"/>
          <p:cNvSpPr txBox="1">
            <a:spLocks/>
          </p:cNvSpPr>
          <p:nvPr/>
        </p:nvSpPr>
        <p:spPr>
          <a:xfrm>
            <a:off x="12573405" y="9267282"/>
            <a:ext cx="360000" cy="216000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15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14000" y="7821625"/>
            <a:ext cx="11893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Źródło: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opracowanie własne na podstawie danych Ministerstwa Finansów http://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www.finanse.mf.gov.pl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budzet-panstwa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/finanse-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samorzadow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/opracowania [data dostępu: 02.03.2018].</a:t>
            </a:r>
          </a:p>
        </p:txBody>
      </p:sp>
    </p:spTree>
    <p:extLst>
      <p:ext uri="{BB962C8B-B14F-4D97-AF65-F5344CB8AC3E}">
        <p14:creationId xmlns:p14="http://schemas.microsoft.com/office/powerpoint/2010/main" val="28641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33147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ytuł 2"/>
          <p:cNvSpPr txBox="1">
            <a:spLocks/>
          </p:cNvSpPr>
          <p:nvPr/>
        </p:nvSpPr>
        <p:spPr>
          <a:xfrm>
            <a:off x="414000" y="542654"/>
            <a:ext cx="11880000" cy="72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Zróżnicowanie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własnego potencjału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inwestycyjnego gmin w Polsce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/>
            </a:r>
            <a:b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</a:b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(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 przeliczeniu na 1 mieszkańca)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6" y="1548000"/>
            <a:ext cx="10440000" cy="6055535"/>
          </a:xfrm>
          <a:prstGeom prst="rect">
            <a:avLst/>
          </a:prstGeom>
        </p:spPr>
      </p:pic>
      <p:sp>
        <p:nvSpPr>
          <p:cNvPr id="15" name="Symbol zastępczy tekstu 3"/>
          <p:cNvSpPr txBox="1">
            <a:spLocks/>
          </p:cNvSpPr>
          <p:nvPr/>
        </p:nvSpPr>
        <p:spPr>
          <a:xfrm>
            <a:off x="12573405" y="9267282"/>
            <a:ext cx="360000" cy="216000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16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37750" y="7961037"/>
            <a:ext cx="11893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Źródło: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opracowanie własne na podstawie danych Ministerstwa Finansów http://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www.finanse.mf.gov.pl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budzet-panstwa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/finanse-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samorzadow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/opracowania [data dostępu: 02.03.2018].</a:t>
            </a:r>
          </a:p>
        </p:txBody>
      </p:sp>
    </p:spTree>
    <p:extLst>
      <p:ext uri="{BB962C8B-B14F-4D97-AF65-F5344CB8AC3E}">
        <p14:creationId xmlns:p14="http://schemas.microsoft.com/office/powerpoint/2010/main" val="34776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33147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1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ytuł 2"/>
          <p:cNvSpPr txBox="1">
            <a:spLocks/>
          </p:cNvSpPr>
          <p:nvPr/>
        </p:nvSpPr>
        <p:spPr>
          <a:xfrm>
            <a:off x="414000" y="542654"/>
            <a:ext cx="11880000" cy="8352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Zróżnicowanie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własnego potencjału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inwestycyjnego gmin łącznie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/>
            </a:r>
            <a:b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</a:b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z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miastami na prawach powiatu w Polsce (w przeliczeniu na 1 mieszkańca)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06" y="1548000"/>
            <a:ext cx="10080000" cy="6580115"/>
          </a:xfrm>
          <a:prstGeom prst="rect">
            <a:avLst/>
          </a:prstGeom>
        </p:spPr>
      </p:pic>
      <p:sp>
        <p:nvSpPr>
          <p:cNvPr id="15" name="Symbol zastępczy tekstu 3"/>
          <p:cNvSpPr txBox="1">
            <a:spLocks/>
          </p:cNvSpPr>
          <p:nvPr/>
        </p:nvSpPr>
        <p:spPr>
          <a:xfrm>
            <a:off x="12573405" y="9267282"/>
            <a:ext cx="360000" cy="216000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17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972833" y="8293589"/>
            <a:ext cx="74207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Źródło: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opracowanie własne na podstawie danych Ministerstwa Finansów http://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www.finanse.mf.gov.pl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budzet-panstwa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/finanse-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samorzadow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/opracowania [data dostępu: 02.03.2018].</a:t>
            </a:r>
          </a:p>
        </p:txBody>
      </p:sp>
    </p:spTree>
    <p:extLst>
      <p:ext uri="{BB962C8B-B14F-4D97-AF65-F5344CB8AC3E}">
        <p14:creationId xmlns:p14="http://schemas.microsoft.com/office/powerpoint/2010/main" val="29453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02812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3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ytuł 2"/>
          <p:cNvSpPr txBox="1">
            <a:spLocks/>
          </p:cNvSpPr>
          <p:nvPr/>
        </p:nvSpPr>
        <p:spPr>
          <a:xfrm>
            <a:off x="414000" y="542654"/>
            <a:ext cx="11700000" cy="72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Całkowity potencjał inwestycyjny </a:t>
            </a:r>
            <a:r>
              <a:rPr lang="pl-PL" sz="2700" dirty="0" err="1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JST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 w Polsce (mln zł)</a:t>
            </a:r>
          </a:p>
        </p:txBody>
      </p:sp>
      <p:sp>
        <p:nvSpPr>
          <p:cNvPr id="8" name="Symbol zastępczy tekstu 3"/>
          <p:cNvSpPr txBox="1">
            <a:spLocks/>
          </p:cNvSpPr>
          <p:nvPr/>
        </p:nvSpPr>
        <p:spPr>
          <a:xfrm>
            <a:off x="12573405" y="9267282"/>
            <a:ext cx="360000" cy="216000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18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067968"/>
              </p:ext>
            </p:extLst>
          </p:nvPr>
        </p:nvGraphicFramePr>
        <p:xfrm>
          <a:off x="488950" y="1697845"/>
          <a:ext cx="12095991" cy="4283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8561"/>
                <a:gridCol w="1027743"/>
                <a:gridCol w="1027743"/>
                <a:gridCol w="1027743"/>
                <a:gridCol w="1027743"/>
                <a:gridCol w="1027743"/>
                <a:gridCol w="1027743"/>
                <a:gridCol w="1027743"/>
                <a:gridCol w="1027743"/>
                <a:gridCol w="1027743"/>
                <a:gridCol w="1027743"/>
              </a:tblGrid>
              <a:tr h="720000">
                <a:tc>
                  <a:txBody>
                    <a:bodyPr/>
                    <a:lstStyle/>
                    <a:p>
                      <a:endParaRPr lang="pl-PL" dirty="0"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</a:tr>
              <a:tr h="61113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181735" algn="l"/>
                        </a:tabLst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Gminy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20 901,8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23 469,0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25 520,5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31 644,0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32 656,8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29 269,5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29 582,2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28 285,7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29 172,8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26 935,8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</a:tr>
              <a:tr h="1116000">
                <a:tc>
                  <a:txBody>
                    <a:bodyPr/>
                    <a:lstStyle/>
                    <a:p>
                      <a:pPr marL="180000" marR="0" lvl="0" indent="-18000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Miasta na prawach</a:t>
                      </a:r>
                      <a:r>
                        <a:rPr lang="pl-PL" sz="2000" b="0" baseline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000" b="0" kern="1200" dirty="0" smtClean="0">
                          <a:solidFill>
                            <a:schemeClr val="lt1"/>
                          </a:solidFill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powiatu</a:t>
                      </a: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19 463,1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19 790,5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20 548,0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21 935,4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24 127,9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22 691,1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23 854,3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25 358,7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24 190,1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21 447,0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181735" algn="l"/>
                        </a:tabLst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Powiaty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7 462,0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7 577,0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9 020,1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12 747,3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13 789,4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6 038,3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6 624,3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5 837,1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6 104,2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6 023,1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180000" indent="-180000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181735" algn="l"/>
                        </a:tabLst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Województwa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15 278,2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14 853,4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14 855,2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17 774,7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19 577,4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7 674,6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8 549,5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10 346,0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10 261,8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6 277,0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180000" indent="-180000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181735" algn="l"/>
                        </a:tabLst>
                      </a:pPr>
                      <a:r>
                        <a:rPr lang="pl-PL" sz="20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SUMA</a:t>
                      </a:r>
                      <a:endParaRPr lang="pl-PL" sz="20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63 105,1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65 689,8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69 943,7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84 101,3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90 151,6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65 673,4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68 610,2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69 827,5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69 728,9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60 683,0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0" marR="72000" marT="0" marB="0" anchor="ctr"/>
                </a:tc>
              </a:tr>
            </a:tbl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14000" y="6155667"/>
            <a:ext cx="11893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Źródło: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opracowanie własne na podstawie danych Ministerstwa Finansów http://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www.finanse.mf.gov.pl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budzet-panstwa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/finanse-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samorzadow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/opracowania [data dostępu: 02.03.2018].</a:t>
            </a:r>
          </a:p>
        </p:txBody>
      </p:sp>
    </p:spTree>
    <p:extLst>
      <p:ext uri="{BB962C8B-B14F-4D97-AF65-F5344CB8AC3E}">
        <p14:creationId xmlns:p14="http://schemas.microsoft.com/office/powerpoint/2010/main" val="27885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593095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6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ytuł 2"/>
          <p:cNvSpPr txBox="1">
            <a:spLocks/>
          </p:cNvSpPr>
          <p:nvPr/>
        </p:nvSpPr>
        <p:spPr>
          <a:xfrm>
            <a:off x="414000" y="542654"/>
            <a:ext cx="12240000" cy="72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Struktura całkowitego potencjału inwestycyjnego według rodzajów </a:t>
            </a:r>
            <a:r>
              <a:rPr lang="pl-PL" sz="2700" dirty="0" err="1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JST</a:t>
            </a:r>
            <a:endParaRPr lang="pl-PL" sz="2700" dirty="0">
              <a:solidFill>
                <a:srgbClr val="2B387C"/>
              </a:solidFill>
              <a:latin typeface="Fira Sans SemiBold" panose="020B06030500000200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29575"/>
              </p:ext>
            </p:extLst>
          </p:nvPr>
        </p:nvGraphicFramePr>
        <p:xfrm>
          <a:off x="1098000" y="1262654"/>
          <a:ext cx="10872000" cy="6408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Symbol zastępczy tekstu 3"/>
          <p:cNvSpPr txBox="1">
            <a:spLocks/>
          </p:cNvSpPr>
          <p:nvPr/>
        </p:nvSpPr>
        <p:spPr>
          <a:xfrm>
            <a:off x="12573405" y="9267282"/>
            <a:ext cx="360000" cy="216000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19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14000" y="7871729"/>
            <a:ext cx="11893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Źródło: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opracowanie własne na podstawie danych Ministerstwa Finansów http://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www.finanse.mf.gov.pl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budzet-panstwa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/finanse-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samorzadow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/opracowania [data dostępu: 02.03.2018].</a:t>
            </a:r>
          </a:p>
        </p:txBody>
      </p:sp>
    </p:spTree>
    <p:extLst>
      <p:ext uri="{BB962C8B-B14F-4D97-AF65-F5344CB8AC3E}">
        <p14:creationId xmlns:p14="http://schemas.microsoft.com/office/powerpoint/2010/main" val="21347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296403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3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tekstu 3"/>
          <p:cNvSpPr txBox="1">
            <a:spLocks/>
          </p:cNvSpPr>
          <p:nvPr/>
        </p:nvSpPr>
        <p:spPr>
          <a:xfrm>
            <a:off x="12632781" y="9267283"/>
            <a:ext cx="253001" cy="240357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2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zawartości 1"/>
          <p:cNvSpPr txBox="1">
            <a:spLocks/>
          </p:cNvSpPr>
          <p:nvPr/>
        </p:nvSpPr>
        <p:spPr>
          <a:xfrm>
            <a:off x="522186" y="1318255"/>
            <a:ext cx="5472000" cy="2016000"/>
          </a:xfrm>
          <a:prstGeom prst="rect">
            <a:avLst/>
          </a:prstGeom>
          <a:solidFill>
            <a:srgbClr val="2B387C"/>
          </a:solidFill>
        </p:spPr>
        <p:txBody>
          <a:bodyPr anchor="t">
            <a:noAutofit/>
          </a:bodyPr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2B387C"/>
              </a:buClr>
              <a:buSzPct val="150000"/>
              <a:buNone/>
            </a:pPr>
            <a:r>
              <a:rPr lang="pl-PL" sz="20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Zdolność </a:t>
            </a:r>
            <a:r>
              <a:rPr lang="pl-PL" sz="2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do realizowania zamierzeń </a:t>
            </a:r>
            <a:r>
              <a:rPr lang="pl-PL" sz="2000" dirty="0" err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inwesty-cyjnych</a:t>
            </a:r>
            <a:r>
              <a:rPr lang="pl-PL" sz="20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(własny potencjał inwestycyjny) oraz zaciągania i obsługi długu (odpowiadający </a:t>
            </a:r>
            <a:r>
              <a:rPr lang="pl-PL" sz="20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całkowitemu potencjałowi inwestycyjnemu).</a:t>
            </a:r>
            <a:r>
              <a:rPr lang="pl-PL" sz="20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endParaRPr lang="pl-PL" sz="2000" dirty="0" smtClean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2B387C"/>
              </a:buClr>
              <a:buSzPct val="150000"/>
              <a:buNone/>
            </a:pPr>
            <a:endParaRPr lang="pl-PL" sz="1000" dirty="0" smtClean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2B387C"/>
              </a:buClr>
              <a:buSzPct val="150000"/>
              <a:buNone/>
            </a:pPr>
            <a:r>
              <a:rPr lang="pl-PL" sz="12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Por. T. Kaczor, M. Tomalak, </a:t>
            </a:r>
            <a:r>
              <a:rPr lang="pl-PL" sz="1200" i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Potencjał inwestycyjny jednostek samorządu terytorialnego</a:t>
            </a:r>
            <a:r>
              <a:rPr lang="pl-PL" sz="1200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, Instytut Badań nad Gospodarką Rynkową „Polska Regionów”,  nr 9, Warszawa 2000, s. 9.</a:t>
            </a:r>
            <a:endParaRPr lang="pl-PL" sz="1200" dirty="0" smtClean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Clr>
                <a:srgbClr val="2B387C"/>
              </a:buClr>
              <a:buSzPct val="150000"/>
              <a:buNone/>
            </a:pPr>
            <a:endParaRPr lang="pl-PL" sz="2000" dirty="0" smtClean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Clr>
                <a:srgbClr val="2B387C"/>
              </a:buClr>
              <a:buSzPct val="150000"/>
              <a:buNone/>
            </a:pPr>
            <a:endParaRPr lang="pl-PL" sz="240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Tytuł 2"/>
          <p:cNvSpPr txBox="1">
            <a:spLocks/>
          </p:cNvSpPr>
          <p:nvPr/>
        </p:nvSpPr>
        <p:spPr>
          <a:xfrm>
            <a:off x="415310" y="542654"/>
            <a:ext cx="11700000" cy="72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Potencjał inwestycyjny – ujęcie definicyjne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09" y="3772596"/>
            <a:ext cx="5976000" cy="3653591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654309" y="7602420"/>
            <a:ext cx="5933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Źródło: B</a:t>
            </a: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. Filipiak, M. Tarczyńska-Łuniewska, Potencjał jednostek samorządu terytorialnego – próba systematyzacji pojęciowej i metodycznej, „Finanse </a:t>
            </a: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Komunalne</a:t>
            </a: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”, </a:t>
            </a: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2016 nr </a:t>
            </a: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1-2, s</a:t>
            </a: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. 20-21.</a:t>
            </a:r>
            <a:endParaRPr lang="pl-PL" sz="12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22186" y="3893541"/>
            <a:ext cx="5472000" cy="3600000"/>
          </a:xfrm>
          <a:prstGeom prst="rect">
            <a:avLst/>
          </a:prstGeom>
          <a:solidFill>
            <a:srgbClr val="EAEFF7"/>
          </a:solidFill>
          <a:ln>
            <a:solidFill>
              <a:srgbClr val="CCECFF"/>
            </a:solidFill>
          </a:ln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 Unicode MS" panose="020B0604020202020204" pitchFamily="34" charset="-128"/>
              </a:rPr>
              <a:t>Środki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 Unicode MS" panose="020B0604020202020204" pitchFamily="34" charset="-128"/>
              </a:rPr>
              <a:t>, które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 Unicode MS" panose="020B0604020202020204" pitchFamily="34" charset="-128"/>
              </a:rPr>
              <a:t>JST jest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 Unicode MS" panose="020B0604020202020204" pitchFamily="34" charset="-128"/>
              </a:rPr>
              <a:t>zdolna wydatkować na podjęcie nowych przedsięwzięć rozwojowych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 Unicode MS" panose="020B0604020202020204" pitchFamily="34" charset="-128"/>
              </a:rPr>
              <a:t/>
            </a:r>
            <a:b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 Unicode MS" panose="020B0604020202020204" pitchFamily="34" charset="-128"/>
              </a:rPr>
            </a:b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 Unicode MS" panose="020B0604020202020204" pitchFamily="34" charset="-128"/>
              </a:rPr>
              <a:t>w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 Unicode MS" panose="020B0604020202020204" pitchFamily="34" charset="-128"/>
              </a:rPr>
              <a:t>danym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 Unicode MS" panose="020B0604020202020204" pitchFamily="34" charset="-128"/>
              </a:rPr>
              <a:t>czasie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 Unicode MS" panose="020B0604020202020204" pitchFamily="34" charset="-128"/>
              </a:rPr>
              <a:t>pod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 Unicode MS" panose="020B0604020202020204" pitchFamily="34" charset="-128"/>
              </a:rPr>
              <a:t>warunkiem, że:</a:t>
            </a:r>
            <a:endParaRPr lang="pl-PL" sz="2000" dirty="0">
              <a:latin typeface="Fira Sans" panose="020B0503050000020004" pitchFamily="34" charset="0"/>
              <a:ea typeface="Fira Sans" panose="020B0503050000020004" pitchFamily="34" charset="0"/>
              <a:cs typeface="Arial Unicode MS" panose="020B0604020202020204" pitchFamily="34" charset="-128"/>
            </a:endParaRPr>
          </a:p>
          <a:p>
            <a:pPr marL="342900" indent="-342900">
              <a:buFont typeface="Times New Roman" panose="02020603050405020304" pitchFamily="18" charset="0"/>
              <a:buChar char="–"/>
              <a:tabLst>
                <a:tab pos="467995" algn="l"/>
              </a:tabLst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 Unicode MS" panose="020B0604020202020204" pitchFamily="34" charset="-128"/>
              </a:rPr>
              <a:t>sfinansowała realizację wszystkich zadań bieżących; 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467995" algn="l"/>
              </a:tabLst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 Unicode MS" panose="020B0604020202020204" pitchFamily="34" charset="-128"/>
              </a:rPr>
              <a:t>dokonuje wymiany środków trwałych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 Unicode MS" panose="020B0604020202020204" pitchFamily="34" charset="-128"/>
              </a:rPr>
              <a:t/>
            </a:r>
            <a:b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 Unicode MS" panose="020B0604020202020204" pitchFamily="34" charset="-128"/>
              </a:rPr>
            </a:b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 Unicode MS" panose="020B0604020202020204" pitchFamily="34" charset="-128"/>
              </a:rPr>
              <a:t>w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 Unicode MS" panose="020B0604020202020204" pitchFamily="34" charset="-128"/>
              </a:rPr>
              <a:t>ramach działań restytucyjnych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 Unicode MS" panose="020B0604020202020204" pitchFamily="34" charset="-128"/>
              </a:rPr>
              <a:t>;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467995" algn="l"/>
              </a:tabLst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będzie realizowała bezpieczną politykę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zadłużenia. </a:t>
            </a:r>
            <a:endParaRPr lang="pl-PL" sz="16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180340" indent="-180340">
              <a:spcAft>
                <a:spcPts val="0"/>
              </a:spcAft>
            </a:pPr>
            <a:endParaRPr lang="pl-PL" sz="1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180340" indent="-180340">
              <a:spcAft>
                <a:spcPts val="0"/>
              </a:spcAft>
            </a:pP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</a:t>
            </a: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. Mackiewicz, E. Malinowska-Misiąg, W. Misiąg, M. Tomalak, </a:t>
            </a:r>
            <a:r>
              <a:rPr lang="pl-PL" sz="1200" i="1" dirty="0">
                <a:latin typeface="Fira Sans" panose="020B0503050000020004" pitchFamily="34" charset="0"/>
                <a:ea typeface="Fira Sans" panose="020B0503050000020004" pitchFamily="34" charset="0"/>
              </a:rPr>
              <a:t>Ramy finansowe strategii rozwoju województw na lata 2007-2014</a:t>
            </a: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, </a:t>
            </a: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Warszawa </a:t>
            </a: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2006, s. 7.</a:t>
            </a:r>
            <a:endParaRPr lang="pl-PL" sz="1200" dirty="0">
              <a:effectLst/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654309" y="1318255"/>
            <a:ext cx="5976000" cy="2016000"/>
          </a:xfrm>
          <a:prstGeom prst="rect">
            <a:avLst/>
          </a:prstGeom>
          <a:solidFill>
            <a:srgbClr val="EAEFF7"/>
          </a:solidFill>
          <a:ln>
            <a:solidFill>
              <a:srgbClr val="CCE4F4"/>
            </a:solidFill>
          </a:ln>
        </p:spPr>
        <p:txBody>
          <a:bodyPr wrap="square" anchor="ctr">
            <a:spAutoFit/>
          </a:bodyPr>
          <a:lstStyle/>
          <a:p>
            <a:pPr>
              <a:spcAft>
                <a:spcPts val="0"/>
              </a:spcAft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Wielkość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krajo­wych środków publicznych na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„przedsięwzięcia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rozwojowe”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realizowane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przez </a:t>
            </a:r>
            <a:r>
              <a:rPr lang="pl-PL" sz="2000" dirty="0" err="1" smtClean="0">
                <a:latin typeface="Fira Sans" panose="020B0503050000020004" pitchFamily="34" charset="0"/>
                <a:ea typeface="Fira Sans" panose="020B0503050000020004" pitchFamily="34" charset="0"/>
              </a:rPr>
              <a:t>JST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, które obejmują zarówno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środki pozyskane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z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dochodów własnych, jak i środki pozyskane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z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zewnętrznych źródeł zwrotnych (długu), pomniejszonych o dokonane spłaty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zadłużenia.</a:t>
            </a:r>
            <a:endParaRPr lang="pl-PL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593095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4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ytuł 2"/>
          <p:cNvSpPr txBox="1">
            <a:spLocks/>
          </p:cNvSpPr>
          <p:nvPr/>
        </p:nvSpPr>
        <p:spPr>
          <a:xfrm>
            <a:off x="414000" y="542654"/>
            <a:ext cx="12240000" cy="72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Potencjał inwestycyjny własny i całkowity </a:t>
            </a:r>
            <a:r>
              <a:rPr lang="pl-PL" sz="2700" dirty="0" err="1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JST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 w Polsce</a:t>
            </a: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545701"/>
              </p:ext>
            </p:extLst>
          </p:nvPr>
        </p:nvGraphicFramePr>
        <p:xfrm>
          <a:off x="6632448" y="1262654"/>
          <a:ext cx="55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216806"/>
              </p:ext>
            </p:extLst>
          </p:nvPr>
        </p:nvGraphicFramePr>
        <p:xfrm>
          <a:off x="719328" y="4929482"/>
          <a:ext cx="55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286268"/>
              </p:ext>
            </p:extLst>
          </p:nvPr>
        </p:nvGraphicFramePr>
        <p:xfrm>
          <a:off x="743078" y="1262654"/>
          <a:ext cx="55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Wykres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027277"/>
              </p:ext>
            </p:extLst>
          </p:nvPr>
        </p:nvGraphicFramePr>
        <p:xfrm>
          <a:off x="6632448" y="4929482"/>
          <a:ext cx="55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Symbol zastępczy tekstu 3"/>
          <p:cNvSpPr txBox="1">
            <a:spLocks/>
          </p:cNvSpPr>
          <p:nvPr/>
        </p:nvSpPr>
        <p:spPr>
          <a:xfrm>
            <a:off x="12573405" y="9267282"/>
            <a:ext cx="360000" cy="216000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20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593095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0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16614" y="7800367"/>
            <a:ext cx="1116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pl-PL" altLang="pl-PL" sz="16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Źródło: opracowanie </a:t>
            </a:r>
            <a:r>
              <a:rPr lang="pl-PL" altLang="pl-PL" sz="16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własne.</a:t>
            </a:r>
            <a:endParaRPr lang="pl-PL" altLang="pl-PL" sz="16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4" name="Tytuł 2"/>
          <p:cNvSpPr txBox="1">
            <a:spLocks/>
          </p:cNvSpPr>
          <p:nvPr/>
        </p:nvSpPr>
        <p:spPr>
          <a:xfrm>
            <a:off x="414000" y="542654"/>
            <a:ext cx="12240000" cy="72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Model kształtowania potencjału inwestycyjnego gmin w Polsce 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32" y="1488358"/>
            <a:ext cx="9975948" cy="5864420"/>
          </a:xfrm>
          <a:prstGeom prst="rect">
            <a:avLst/>
          </a:prstGeom>
        </p:spPr>
      </p:pic>
      <p:sp>
        <p:nvSpPr>
          <p:cNvPr id="17" name="Symbol zastępczy tekstu 3"/>
          <p:cNvSpPr txBox="1">
            <a:spLocks/>
          </p:cNvSpPr>
          <p:nvPr/>
        </p:nvSpPr>
        <p:spPr>
          <a:xfrm>
            <a:off x="12573405" y="9267282"/>
            <a:ext cx="360000" cy="216000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21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326742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6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ytuł 2"/>
          <p:cNvSpPr txBox="1">
            <a:spLocks/>
          </p:cNvSpPr>
          <p:nvPr/>
        </p:nvSpPr>
        <p:spPr>
          <a:xfrm>
            <a:off x="414000" y="542654"/>
            <a:ext cx="11700000" cy="720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Determinanty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własnego potencjału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inwestycyjnego gmin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i miast na prawach powiatu w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Polsce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17534" y="8184449"/>
            <a:ext cx="1062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Źródło</a:t>
            </a: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: opracowanie własne </a:t>
            </a: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 wykorzystaniem </a:t>
            </a:r>
            <a:r>
              <a:rPr lang="pl-PL" sz="1600" dirty="0" err="1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SPSS</a:t>
            </a: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6712"/>
              </p:ext>
            </p:extLst>
          </p:nvPr>
        </p:nvGraphicFramePr>
        <p:xfrm>
          <a:off x="468000" y="1334504"/>
          <a:ext cx="12070083" cy="669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198"/>
                <a:gridCol w="5787024"/>
                <a:gridCol w="1243556"/>
                <a:gridCol w="1380847"/>
                <a:gridCol w="1158925"/>
                <a:gridCol w="1331533"/>
              </a:tblGrid>
              <a:tr h="93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Zmienna </a:t>
                      </a:r>
                      <a:r>
                        <a:rPr lang="pl-PL" sz="18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objaśnia-</a:t>
                      </a:r>
                      <a:r>
                        <a:rPr lang="pl-PL" sz="1800" b="0" dirty="0" err="1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jąca</a:t>
                      </a:r>
                      <a:endParaRPr lang="pl-PL" sz="18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Objaśnienie</a:t>
                      </a:r>
                      <a:endParaRPr lang="pl-PL" sz="18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Gminy </a:t>
                      </a:r>
                      <a:endParaRPr lang="pl-PL" sz="1800" b="0" dirty="0" smtClean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miej­skie</a:t>
                      </a:r>
                      <a:endParaRPr lang="pl-PL" sz="18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Gminy </a:t>
                      </a:r>
                      <a:endParaRPr lang="pl-PL" sz="1800" b="0" dirty="0" smtClean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miej­sko-</a:t>
                      </a:r>
                      <a:br>
                        <a:rPr lang="pl-PL" sz="18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8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-wiejskie</a:t>
                      </a:r>
                      <a:endParaRPr lang="pl-PL" sz="18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Gminy </a:t>
                      </a:r>
                      <a:endParaRPr lang="pl-PL" sz="1800" b="0" dirty="0" smtClean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wiej­skie</a:t>
                      </a:r>
                      <a:endParaRPr lang="pl-PL" sz="18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Miasta na</a:t>
                      </a:r>
                      <a:r>
                        <a:rPr lang="pl-PL" sz="18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­ prawach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po­wiatu</a:t>
                      </a:r>
                      <a:endParaRPr lang="pl-PL" sz="1800" b="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387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err="1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SD3</a:t>
                      </a: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dochody własne bez PIT i CIT per capita [zł]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0,533</a:t>
                      </a: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0,455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0,835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0,768</a:t>
                      </a:r>
                    </a:p>
                  </a:txBody>
                  <a:tcPr marL="0" marR="28800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SP1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zobowiązania w przeliczeniu na 1 mieszkańca [zł]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−0,110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−0,324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−0,460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−0,293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00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err="1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SP2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udział nadwyżki operacyjnej w dochodach ogółem [%]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0,085</a:t>
                      </a: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0,077</a:t>
                      </a: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SW3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udział dochodów gmin z tytułu subwencji oświatowej </a:t>
                      </a:r>
                      <a:b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w wydatkach bieżących na oświatę i wychowanie [%]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0,172</a:t>
                      </a: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0,109</a:t>
                      </a: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SW4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udział wydatków bieżących w wydatkach ogółem [%]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−0,170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−0,312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PAZ3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środki z Unii Europejskiej na finansowanie projektów </a:t>
                      </a:r>
                      <a:b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i programów na 1 mieszkańca [zł]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0,364</a:t>
                      </a: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0,181</a:t>
                      </a: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0,041</a:t>
                      </a: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0,206</a:t>
                      </a:r>
                    </a:p>
                  </a:txBody>
                  <a:tcPr marL="0" marR="288000" marT="0" marB="0" anchor="ctr"/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BP4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podmioty wpisane do rejestru REGON </a:t>
                      </a:r>
                      <a:b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na 10 tys. ludności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0,093</a:t>
                      </a: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</a:tr>
              <a:tr h="635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err="1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BP5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udział pracujących (według faktycznego miejsca pracy, bez podmiotów gospodarki narodowej o liczbie pracujących do 9 osób oraz gospodarstw indywidualnych w rolnictwie) </a:t>
                      </a:r>
                      <a:b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w ludności w wieku produkcyjnym [%]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0,120</a:t>
                      </a: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0" marR="0" marT="0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pl-PL" sz="2000" baseline="30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współczynnik determinacji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0,877</a:t>
                      </a: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0,531</a:t>
                      </a: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0,797</a:t>
                      </a:r>
                    </a:p>
                  </a:txBody>
                  <a:tcPr marL="0" marR="2880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0,639</a:t>
                      </a:r>
                    </a:p>
                  </a:txBody>
                  <a:tcPr marL="0" marR="288000" marT="0" marB="0" anchor="ctr"/>
                </a:tc>
              </a:tr>
            </a:tbl>
          </a:graphicData>
        </a:graphic>
      </p:graphicFrame>
      <p:sp>
        <p:nvSpPr>
          <p:cNvPr id="8" name="Symbol zastępczy tekstu 3"/>
          <p:cNvSpPr txBox="1">
            <a:spLocks/>
          </p:cNvSpPr>
          <p:nvPr/>
        </p:nvSpPr>
        <p:spPr>
          <a:xfrm>
            <a:off x="12573405" y="9267282"/>
            <a:ext cx="360000" cy="216000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22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40757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1" name="CorelDRAW" r:id="rId5" imgW="4565853" imgH="1339613" progId="CorelDraw.Graphic.19">
                  <p:embed/>
                </p:oleObj>
              </mc:Choice>
              <mc:Fallback>
                <p:oleObj name="CorelDRAW" r:id="rId5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ymbol zastępczy zawartości 1"/>
          <p:cNvSpPr txBox="1">
            <a:spLocks/>
          </p:cNvSpPr>
          <p:nvPr/>
        </p:nvSpPr>
        <p:spPr>
          <a:xfrm>
            <a:off x="554400" y="1112980"/>
            <a:ext cx="11700000" cy="720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1800"/>
              </a:spcBef>
              <a:buClr>
                <a:srgbClr val="2B387C"/>
              </a:buClr>
              <a:buSzPct val="150000"/>
            </a:pP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 analizowanym okresie potencjał inwestycyjny </a:t>
            </a:r>
            <a:r>
              <a:rPr lang="pl-PL" sz="2300" dirty="0" err="1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JST</a:t>
            </a:r>
            <a:r>
              <a:rPr lang="pl-PL" sz="23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ulegał różnokierunkowym zmianom.</a:t>
            </a: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buClr>
                <a:srgbClr val="2B387C"/>
              </a:buClr>
              <a:buSzPct val="150000"/>
            </a:pP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 latach 2007−2016 największym potencjałem inwestycyjnym własnym i całkowitym charakteryzowały się gminy i miasta na prawach powiatu.</a:t>
            </a: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buClr>
                <a:srgbClr val="2B387C"/>
              </a:buClr>
              <a:buSzPct val="150000"/>
            </a:pP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 ostatnich dwóch latach </a:t>
            </a:r>
            <a:r>
              <a:rPr lang="pl-PL" sz="23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całkowity potencjał </a:t>
            </a: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inwestycyjny niewiele różni się od własnego potencjału </a:t>
            </a:r>
            <a:r>
              <a:rPr lang="pl-PL" sz="23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inwestycyjnego, </a:t>
            </a: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co wskazuje na zaprzestanie wykorzystania finansowania zwrotnego przez </a:t>
            </a:r>
            <a:r>
              <a:rPr lang="pl-PL" sz="2300" dirty="0" err="1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JST</a:t>
            </a: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.</a:t>
            </a: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buClr>
                <a:srgbClr val="2B387C"/>
              </a:buClr>
              <a:buSzPct val="150000"/>
            </a:pP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Własny potencjał inwestycyjny powiatów oraz samorządowych województw uległ </a:t>
            </a:r>
            <a:b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 ostatnich latach zmniejszeniu, w przeciwieństwie do gmin i miast na prawach powiatu.</a:t>
            </a: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buClr>
                <a:srgbClr val="2B387C"/>
              </a:buClr>
              <a:buSzPct val="150000"/>
            </a:pP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Największe zróżnicowanie przestrzenne własnego potencjału inwestycyjnego można zaobserwować wśród gmin (</a:t>
            </a:r>
            <a:r>
              <a:rPr lang="pl-PL" sz="2300" dirty="0" err="1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</a:t>
            </a:r>
            <a:r>
              <a:rPr lang="pl-PL" sz="2300" dirty="0" err="1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</a:t>
            </a: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), choć ulegało ono stopniowemu zmniejszaniu.</a:t>
            </a: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buClr>
                <a:srgbClr val="2B387C"/>
              </a:buClr>
              <a:buSzPct val="150000"/>
            </a:pP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Analizując rozmieszczenie gmin o największym własnym potencjale inwestycyjnym można zaobserwować ich skupienia wokół dużych miast – Warszawy, Wrocławia, Szczecina.</a:t>
            </a: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buClr>
                <a:srgbClr val="2B387C"/>
              </a:buClr>
              <a:buSzPct val="150000"/>
            </a:pP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Największe zróżnicowanie własnego potencjału inwestycyjnego powiatów </a:t>
            </a:r>
            <a:b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 samorządowych województw można było zaobserwować w latach 2012−2015.</a:t>
            </a: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buClr>
                <a:srgbClr val="2B387C"/>
              </a:buClr>
              <a:buSzPct val="150000"/>
            </a:pPr>
            <a:endParaRPr lang="pl-PL" sz="2300" dirty="0" smtClean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buClr>
                <a:srgbClr val="2B387C"/>
              </a:buClr>
              <a:buSzPct val="150000"/>
            </a:pPr>
            <a:endParaRPr lang="pl-PL" sz="2300" dirty="0" smtClean="0">
              <a:solidFill>
                <a:srgbClr val="FF0000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buClr>
                <a:srgbClr val="2B387C"/>
              </a:buClr>
              <a:buSzPct val="150000"/>
            </a:pPr>
            <a:endParaRPr lang="pl-PL" sz="2300" dirty="0" smtClean="0">
              <a:solidFill>
                <a:srgbClr val="FF0000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360000" indent="-360000">
              <a:lnSpc>
                <a:spcPct val="100000"/>
              </a:lnSpc>
              <a:spcBef>
                <a:spcPts val="1800"/>
              </a:spcBef>
              <a:buClr>
                <a:srgbClr val="2B387C"/>
              </a:buClr>
              <a:buSzPct val="150000"/>
            </a:pPr>
            <a:endParaRPr lang="pl-PL" sz="2300" dirty="0" smtClean="0">
              <a:solidFill>
                <a:srgbClr val="FF0000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8" name="Tytuł 2"/>
          <p:cNvSpPr txBox="1">
            <a:spLocks/>
          </p:cNvSpPr>
          <p:nvPr/>
        </p:nvSpPr>
        <p:spPr>
          <a:xfrm>
            <a:off x="414000" y="542654"/>
            <a:ext cx="11700000" cy="72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b="1" dirty="0">
                <a:solidFill>
                  <a:srgbClr val="2B387C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Wnioski</a:t>
            </a:r>
          </a:p>
        </p:txBody>
      </p:sp>
      <p:sp>
        <p:nvSpPr>
          <p:cNvPr id="6" name="Symbol zastępczy tekstu 3"/>
          <p:cNvSpPr txBox="1">
            <a:spLocks/>
          </p:cNvSpPr>
          <p:nvPr/>
        </p:nvSpPr>
        <p:spPr>
          <a:xfrm>
            <a:off x="12573405" y="9267282"/>
            <a:ext cx="360000" cy="216000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23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1"/>
          <p:cNvSpPr txBox="1">
            <a:spLocks/>
          </p:cNvSpPr>
          <p:nvPr/>
        </p:nvSpPr>
        <p:spPr>
          <a:xfrm>
            <a:off x="600455" y="6552803"/>
            <a:ext cx="12285327" cy="2046993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Dorota Wyszkowska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2200" i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Urząd Statystyczny w Białymstoku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2200" dirty="0" err="1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d.wyszkowska@stat.gov.pl</a:t>
            </a:r>
            <a:endParaRPr lang="pl-PL" sz="2200" dirty="0" smtClean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pl-PL" sz="2200" i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Uniwersytet w Białymstoku</a:t>
            </a:r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202304"/>
              </p:ext>
            </p:extLst>
          </p:nvPr>
        </p:nvGraphicFramePr>
        <p:xfrm>
          <a:off x="-8416" y="-8668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-8668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ymbol zastępczy daty 2"/>
          <p:cNvSpPr>
            <a:spLocks noGrp="1"/>
          </p:cNvSpPr>
          <p:nvPr>
            <p:ph type="dt" sz="half" idx="4294967295"/>
          </p:nvPr>
        </p:nvSpPr>
        <p:spPr>
          <a:xfrm>
            <a:off x="600455" y="8995340"/>
            <a:ext cx="2741712" cy="756673"/>
          </a:xfrm>
          <a:prstGeom prst="rect">
            <a:avLst/>
          </a:prstGeom>
        </p:spPr>
        <p:txBody>
          <a:bodyPr/>
          <a:lstStyle/>
          <a:p>
            <a:r>
              <a:rPr lang="pl-PL" sz="1400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10-12.07.2018    Warszawa</a:t>
            </a:r>
            <a:endParaRPr lang="pl-PL" sz="14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tekstu 3"/>
          <p:cNvSpPr txBox="1">
            <a:spLocks/>
          </p:cNvSpPr>
          <p:nvPr/>
        </p:nvSpPr>
        <p:spPr>
          <a:xfrm>
            <a:off x="12573405" y="9267282"/>
            <a:ext cx="360000" cy="216000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24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296403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tekstu 3"/>
          <p:cNvSpPr txBox="1">
            <a:spLocks/>
          </p:cNvSpPr>
          <p:nvPr/>
        </p:nvSpPr>
        <p:spPr>
          <a:xfrm>
            <a:off x="12632781" y="9267283"/>
            <a:ext cx="253001" cy="240357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3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1" name="Tytuł 2"/>
          <p:cNvSpPr txBox="1">
            <a:spLocks/>
          </p:cNvSpPr>
          <p:nvPr/>
        </p:nvSpPr>
        <p:spPr>
          <a:xfrm>
            <a:off x="414000" y="543600"/>
            <a:ext cx="11700000" cy="72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Metodyka obliczania potencjału inwestycyjnego </a:t>
            </a:r>
            <a:r>
              <a:rPr lang="pl-PL" sz="2700" dirty="0" err="1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JST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 –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różne podejścia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57280"/>
              </p:ext>
            </p:extLst>
          </p:nvPr>
        </p:nvGraphicFramePr>
        <p:xfrm>
          <a:off x="507606" y="1211280"/>
          <a:ext cx="11988000" cy="7284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363"/>
                <a:gridCol w="4310743"/>
                <a:gridCol w="4752894"/>
              </a:tblGrid>
              <a:tr h="8021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</a:rPr>
                        <a:t>Poziom potencjału </a:t>
                      </a:r>
                      <a:r>
                        <a:rPr lang="pl-PL" sz="2000" b="1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</a:rPr>
                        <a:t>inwestycyjnego</a:t>
                      </a:r>
                      <a:endParaRPr lang="pl-PL" sz="200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2000" b="1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</a:rPr>
                        <a:t>Metodyka</a:t>
                      </a:r>
                      <a:endParaRPr lang="pl-PL" sz="200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2000" b="1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</a:rPr>
                        <a:t>Charakterystyka</a:t>
                      </a:r>
                      <a:endParaRPr lang="pl-PL" sz="200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</a:tr>
              <a:tr h="1196988"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Potencjał własny I stopnia, według T. Lubińskiej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Dochody </a:t>
                      </a: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budżetowe – wy­datki bieżące </a:t>
                      </a: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/>
                      </a:r>
                      <a:b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</a:b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– </a:t>
                      </a: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spłata kredy­tów i pożyczek – wykup </a:t>
                      </a: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/>
                      </a:r>
                      <a:b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</a:b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pa­pierów </a:t>
                      </a: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wartościowych i ob­ligacji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Odzwierciedla poziom własnych środków finansowych, pochodzą­cych z działalności bieżącej w da­nym roku, po uwzględnieniu spłaty długu.</a:t>
                      </a:r>
                    </a:p>
                  </a:txBody>
                  <a:tcPr marL="36195" marR="36195" marT="0" marB="0" anchor="ctr"/>
                </a:tc>
              </a:tr>
              <a:tr h="1211229"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Potencjał własny II stopnia, według T. Lubińskiej</a:t>
                      </a:r>
                    </a:p>
                  </a:txBody>
                  <a:tcPr marL="36195" marR="36195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Potencjał </a:t>
                      </a: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własny I stopnia + dochody </a:t>
                      </a: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/>
                      </a:r>
                      <a:b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</a:b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z </a:t>
                      </a: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majątku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Odzwierciedla poziom własnych środków finansowych, pochodzą­cych z działalności bieżącej w da­nym roku, po uwzględnieniu spłaty długu, powiększony o dochody </a:t>
                      </a: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/>
                      </a:r>
                      <a:b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</a:b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ma­jątkowe</a:t>
                      </a: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.</a:t>
                      </a:r>
                    </a:p>
                  </a:txBody>
                  <a:tcPr marL="36195" marR="36195" marT="0" marB="0" anchor="ctr"/>
                </a:tc>
              </a:tr>
              <a:tr h="1431013"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Potencjał własny III stopnia, według T. Lubińskiej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Potencjał </a:t>
                      </a: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własny I stopnia + dochody </a:t>
                      </a: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/>
                      </a:r>
                      <a:b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</a:b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z </a:t>
                      </a: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majątku + dotacje inwestycyjne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Odzwierciedla poziom własnych środków finansowych, pochodzą­cych z działalności bieżącej oraz majątkowej (dochody z majątku                 i dotacje inwestycyjne) w danym roku, </a:t>
                      </a: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/>
                      </a:r>
                      <a:b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</a:b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 </a:t>
                      </a: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uwzględnieniu spłaty długu.</a:t>
                      </a:r>
                    </a:p>
                  </a:txBody>
                  <a:tcPr marL="36195" marR="36195" marT="0" marB="0" anchor="ctr"/>
                </a:tc>
              </a:tr>
              <a:tr h="1198959"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Potencjał majątkowy, </a:t>
                      </a: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według </a:t>
                      </a: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E. </a:t>
                      </a: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Markowskiej-</a:t>
                      </a:r>
                      <a:b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</a:b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-</a:t>
                      </a:r>
                      <a:r>
                        <a:rPr lang="pl-PL" sz="1700" dirty="0" err="1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Bzdu­cha</a:t>
                      </a:r>
                      <a:endParaRPr lang="pl-PL" sz="17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Potencjał </a:t>
                      </a: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majątkowy + przy­chody </a:t>
                      </a: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/>
                      </a:r>
                      <a:b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</a:b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z </a:t>
                      </a: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kredytów </a:t>
                      </a: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i </a:t>
                      </a: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poży­czek + wpływy                        z emisji pa­pierów wartościowych </a:t>
                      </a: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/>
                      </a:r>
                      <a:b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</a:b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i </a:t>
                      </a: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ob­ligacji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Odzwierciedla poziom dostępnych środków finansowych z wypraco­wanych nadwyżek </a:t>
                      </a: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/>
                      </a:r>
                      <a:b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</a:b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z </a:t>
                      </a: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roku bieżą­cego, oszczędności z lat ubiegłych                    i operacji majątkowych.</a:t>
                      </a:r>
                    </a:p>
                  </a:txBody>
                  <a:tcPr marL="36195" marR="36195" marT="0" marB="0" anchor="ctr"/>
                </a:tc>
              </a:tr>
              <a:tr h="1359639"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Potencjał inwestycyjny, </a:t>
                      </a: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według </a:t>
                      </a: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B. Filipiak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Potencjał </a:t>
                      </a: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finansowy – część potencjału własnego, czyli środki przeznaczone na: reali­zację zadań bieżących </a:t>
                      </a:r>
                      <a:r>
                        <a:rPr lang="pl-PL" sz="1700" dirty="0" smtClean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w </a:t>
                      </a: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określonym standardzie, za­dania remontowe i spłatę za­dłużenia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700" dirty="0"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</a:rPr>
                        <a:t>Odzwierciedla poziom środków fi­nansowych, które mogą być prze­znaczone na realizację zadań inwe­stycyjnych. </a:t>
                      </a: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3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296403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tekstu 3"/>
          <p:cNvSpPr txBox="1">
            <a:spLocks/>
          </p:cNvSpPr>
          <p:nvPr/>
        </p:nvSpPr>
        <p:spPr>
          <a:xfrm>
            <a:off x="12632781" y="9267283"/>
            <a:ext cx="253001" cy="240357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4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" name="Tytuł 2"/>
          <p:cNvSpPr txBox="1">
            <a:spLocks/>
          </p:cNvSpPr>
          <p:nvPr/>
        </p:nvSpPr>
        <p:spPr>
          <a:xfrm>
            <a:off x="414000" y="542654"/>
            <a:ext cx="11700000" cy="72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Metodyka obliczania potencjału inwestycyjnego </a:t>
            </a:r>
            <a:r>
              <a:rPr lang="pl-PL" sz="2700" dirty="0" err="1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JST</a:t>
            </a:r>
            <a:endParaRPr lang="pl-PL" sz="2700" dirty="0">
              <a:solidFill>
                <a:srgbClr val="2B387C"/>
              </a:solidFill>
              <a:latin typeface="Fira Sans SemiBold" panose="020B06030500000200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/>
              <p:cNvSpPr/>
              <p:nvPr/>
            </p:nvSpPr>
            <p:spPr>
              <a:xfrm>
                <a:off x="414000" y="1478364"/>
                <a:ext cx="11787417" cy="670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l-PL" sz="2600" dirty="0" smtClean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Do oceny poziomu potencjału inwestycyjnego </a:t>
                </a:r>
                <a:r>
                  <a:rPr lang="pl-PL" sz="2600" dirty="0" err="1" smtClean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JST</a:t>
                </a:r>
                <a:r>
                  <a:rPr lang="pl-PL" sz="2600" dirty="0" smtClean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 zo­stały </a:t>
                </a:r>
                <a:r>
                  <a:rPr lang="pl-PL" sz="2600" dirty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wykorzystane dwie wielkości, obliczone zgodnie ze </a:t>
                </a:r>
                <a:r>
                  <a:rPr lang="pl-PL" sz="2600" dirty="0" smtClean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schematem: </a:t>
                </a:r>
              </a:p>
              <a:p>
                <a:pPr marL="342000" lvl="0" indent="-342900">
                  <a:lnSpc>
                    <a:spcPct val="150000"/>
                  </a:lnSpc>
                  <a:spcBef>
                    <a:spcPts val="240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–"/>
                  <a:tabLst>
                    <a:tab pos="467995" algn="l"/>
                  </a:tabLst>
                </a:pPr>
                <a:r>
                  <a:rPr lang="pl-PL" sz="2600" dirty="0" smtClean="0">
                    <a:solidFill>
                      <a:srgbClr val="2B387C"/>
                    </a:solidFill>
                    <a:latin typeface="Fira Sans SemiBold" panose="020B0603050000020004" pitchFamily="34" charset="0"/>
                    <a:ea typeface="Fira Sans SemiBold" panose="020B0603050000020004" pitchFamily="34" charset="0"/>
                    <a:cs typeface="Arial Unicode MS" panose="020B0604020202020204" pitchFamily="34" charset="-128"/>
                  </a:rPr>
                  <a:t>wewnętrzny </a:t>
                </a:r>
                <a:r>
                  <a:rPr lang="pl-PL" sz="2600" dirty="0">
                    <a:solidFill>
                      <a:srgbClr val="2B387C"/>
                    </a:solidFill>
                    <a:latin typeface="Fira Sans SemiBold" panose="020B0603050000020004" pitchFamily="34" charset="0"/>
                    <a:ea typeface="Fira Sans SemiBold" panose="020B0603050000020004" pitchFamily="34" charset="0"/>
                    <a:cs typeface="Arial Unicode MS" panose="020B0604020202020204" pitchFamily="34" charset="-128"/>
                  </a:rPr>
                  <a:t>(własny) potencjał </a:t>
                </a:r>
                <a:r>
                  <a:rPr lang="pl-PL" sz="2600" dirty="0" smtClean="0">
                    <a:solidFill>
                      <a:srgbClr val="2B387C"/>
                    </a:solidFill>
                    <a:latin typeface="Fira Sans SemiBold" panose="020B0603050000020004" pitchFamily="34" charset="0"/>
                    <a:ea typeface="Fira Sans SemiBold" panose="020B0603050000020004" pitchFamily="34" charset="0"/>
                    <a:cs typeface="Arial Unicode MS" panose="020B0604020202020204" pitchFamily="34" charset="-128"/>
                  </a:rPr>
                  <a:t>inwestycyjny</a:t>
                </a:r>
                <a:r>
                  <a:rPr lang="pl-PL" sz="2600" dirty="0" smtClean="0">
                    <a:solidFill>
                      <a:srgbClr val="2B387C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 </a:t>
                </a:r>
                <a:r>
                  <a:rPr lang="pl-PL" sz="2600" dirty="0" smtClean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− </a:t>
                </a:r>
                <a:r>
                  <a:rPr lang="pl-PL" sz="2600" dirty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n</a:t>
                </a:r>
                <a:r>
                  <a:rPr lang="pl-PL" sz="2600" dirty="0" smtClean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adwyżka </a:t>
                </a:r>
                <a:r>
                  <a:rPr lang="pl-PL" sz="2600" dirty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operacyjna powiększona o dochody majątkowe i wolne środki z lat ubiegłych oraz pomniejszona o rozchody z tytułu spłaty </a:t>
                </a:r>
                <a:r>
                  <a:rPr lang="pl-PL" sz="2600" dirty="0" smtClean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zobowiązań</a:t>
                </a:r>
                <a:endParaRPr lang="pl-PL" sz="2600" dirty="0">
                  <a:latin typeface="Fira Sans" panose="020B0503050000020004" pitchFamily="34" charset="0"/>
                  <a:ea typeface="Fira Sans" panose="020B0503050000020004" pitchFamily="34" charset="0"/>
                  <a:cs typeface="Arial Unicode MS" panose="020B0604020202020204" pitchFamily="34" charset="-128"/>
                </a:endParaRPr>
              </a:p>
              <a:p>
                <a:pPr marL="1800000" lvl="0">
                  <a:lnSpc>
                    <a:spcPct val="150000"/>
                  </a:lnSpc>
                  <a:spcAft>
                    <a:spcPts val="0"/>
                  </a:spcAft>
                  <a:tabLst>
                    <a:tab pos="467995" algn="l"/>
                  </a:tabLst>
                </a:pPr>
                <a:r>
                  <a:rPr lang="pl-PL" sz="2600" dirty="0" smtClean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60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</m:ctrlPr>
                      </m:sSubPr>
                      <m:e>
                        <m: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𝑃𝐼</m:t>
                        </m:r>
                      </m:e>
                      <m:sub>
                        <m: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𝑤</m:t>
                        </m:r>
                        <m: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  </m:t>
                        </m:r>
                      </m:sub>
                    </m:sSub>
                    <m:r>
                      <a:rPr lang="pl-PL" sz="2600" b="0" i="1" smtClean="0">
                        <a:latin typeface="Cambria Math" panose="02040503050406030204" pitchFamily="18" charset="0"/>
                        <a:ea typeface="Fira Sans" panose="020B0503050000020004" pitchFamily="34" charset="0"/>
                        <a:cs typeface="Arial Unicode MS" panose="020B0604020202020204" pitchFamily="34" charset="-128"/>
                      </a:rPr>
                      <m:t>= </m:t>
                    </m:r>
                    <m:sSub>
                      <m:sSubPr>
                        <m:ctrlP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</m:ctrlPr>
                      </m:sSubPr>
                      <m:e>
                        <m: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𝑁</m:t>
                        </m:r>
                      </m:e>
                      <m:sub>
                        <m: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𝑜</m:t>
                        </m:r>
                      </m:sub>
                    </m:sSub>
                    <m:sSub>
                      <m:sSubPr>
                        <m:ctrlP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</m:ctrlPr>
                      </m:sSubPr>
                      <m:e>
                        <m: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+ </m:t>
                        </m:r>
                        <m: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𝐷</m:t>
                        </m:r>
                      </m:e>
                      <m:sub>
                        <m: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𝑚</m:t>
                        </m:r>
                      </m:sub>
                    </m:sSub>
                    <m:r>
                      <a:rPr lang="pl-PL" sz="2600" b="0" i="1" smtClean="0">
                        <a:latin typeface="Cambria Math" panose="02040503050406030204" pitchFamily="18" charset="0"/>
                        <a:ea typeface="Fira Sans" panose="020B0503050000020004" pitchFamily="34" charset="0"/>
                        <a:cs typeface="Arial Unicode MS" panose="020B0604020202020204" pitchFamily="34" charset="-128"/>
                      </a:rPr>
                      <m:t>+ </m:t>
                    </m:r>
                    <m:sSub>
                      <m:sSubPr>
                        <m:ctrlP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</m:ctrlPr>
                      </m:sSubPr>
                      <m:e>
                        <m: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𝑊</m:t>
                        </m:r>
                      </m:e>
                      <m:sub>
                        <m: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ś  </m:t>
                        </m:r>
                      </m:sub>
                    </m:sSub>
                  </m:oMath>
                </a14:m>
                <a:r>
                  <a:rPr lang="pl-PL" sz="2600" dirty="0" smtClean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60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</m:ctrlPr>
                      </m:sSubPr>
                      <m:e>
                        <m: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𝑅</m:t>
                        </m:r>
                      </m:e>
                      <m:sub>
                        <m: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𝑠𝑧</m:t>
                        </m:r>
                      </m:sub>
                    </m:sSub>
                  </m:oMath>
                </a14:m>
                <a:endParaRPr lang="pl-PL" sz="2600" dirty="0" smtClean="0">
                  <a:latin typeface="Fira Sans" panose="020B0503050000020004" pitchFamily="34" charset="0"/>
                  <a:ea typeface="Fira Sans" panose="020B0503050000020004" pitchFamily="34" charset="0"/>
                  <a:cs typeface="Arial Unicode MS" panose="020B0604020202020204" pitchFamily="34" charset="-128"/>
                </a:endParaRPr>
              </a:p>
              <a:p>
                <a:pPr marL="342900" lvl="0" indent="-342900">
                  <a:lnSpc>
                    <a:spcPct val="150000"/>
                  </a:lnSpc>
                  <a:spcBef>
                    <a:spcPts val="240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–"/>
                  <a:tabLst>
                    <a:tab pos="467995" algn="l"/>
                  </a:tabLst>
                </a:pPr>
                <a:r>
                  <a:rPr lang="pl-PL" sz="2600" dirty="0" smtClean="0">
                    <a:solidFill>
                      <a:srgbClr val="2B387C"/>
                    </a:solidFill>
                    <a:latin typeface="Fira Sans SemiBold" panose="020B0603050000020004" pitchFamily="34" charset="0"/>
                    <a:ea typeface="Fira Sans SemiBold" panose="020B0603050000020004" pitchFamily="34" charset="0"/>
                    <a:cs typeface="Arial Unicode MS" panose="020B0604020202020204" pitchFamily="34" charset="-128"/>
                  </a:rPr>
                  <a:t>całkowity </a:t>
                </a:r>
                <a:r>
                  <a:rPr lang="pl-PL" sz="2600" dirty="0">
                    <a:solidFill>
                      <a:srgbClr val="2B387C"/>
                    </a:solidFill>
                    <a:latin typeface="Fira Sans SemiBold" panose="020B0603050000020004" pitchFamily="34" charset="0"/>
                    <a:ea typeface="Fira Sans SemiBold" panose="020B0603050000020004" pitchFamily="34" charset="0"/>
                    <a:cs typeface="Arial Unicode MS" panose="020B0604020202020204" pitchFamily="34" charset="-128"/>
                  </a:rPr>
                  <a:t>potencjał </a:t>
                </a:r>
                <a:r>
                  <a:rPr lang="pl-PL" sz="2600" dirty="0" smtClean="0">
                    <a:solidFill>
                      <a:srgbClr val="2B387C"/>
                    </a:solidFill>
                    <a:latin typeface="Fira Sans SemiBold" panose="020B0603050000020004" pitchFamily="34" charset="0"/>
                    <a:ea typeface="Fira Sans SemiBold" panose="020B0603050000020004" pitchFamily="34" charset="0"/>
                    <a:cs typeface="Arial Unicode MS" panose="020B0604020202020204" pitchFamily="34" charset="-128"/>
                  </a:rPr>
                  <a:t>inwestycyjny</a:t>
                </a:r>
                <a:r>
                  <a:rPr lang="pl-PL" sz="2600" b="1" dirty="0" smtClean="0">
                    <a:solidFill>
                      <a:srgbClr val="2B387C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 </a:t>
                </a:r>
                <a:r>
                  <a:rPr lang="pl-PL" sz="2600" dirty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−</a:t>
                </a:r>
                <a:r>
                  <a:rPr lang="pl-PL" sz="2600" b="1" dirty="0" smtClean="0">
                    <a:solidFill>
                      <a:srgbClr val="2B387C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 </a:t>
                </a:r>
                <a:r>
                  <a:rPr lang="pl-PL" sz="2600" dirty="0" smtClean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nadwyżka </a:t>
                </a:r>
                <a:r>
                  <a:rPr lang="pl-PL" sz="2600" dirty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operacyjna powiększona </a:t>
                </a:r>
                <a:r>
                  <a:rPr lang="pl-PL" sz="2600" dirty="0" smtClean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/>
                </a:r>
                <a:br>
                  <a:rPr lang="pl-PL" sz="2600" dirty="0" smtClean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</a:br>
                <a:r>
                  <a:rPr lang="pl-PL" sz="2600" dirty="0" smtClean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o </a:t>
                </a:r>
                <a:r>
                  <a:rPr lang="pl-PL" sz="2600" dirty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dochody </a:t>
                </a:r>
                <a:r>
                  <a:rPr lang="pl-PL" sz="2600" dirty="0" smtClean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majątkowe i </a:t>
                </a:r>
                <a:r>
                  <a:rPr lang="pl-PL" sz="2600" dirty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przychody </a:t>
                </a:r>
                <a:r>
                  <a:rPr lang="pl-PL" sz="2600" dirty="0" smtClean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ogółem (w tym wolne środki) </a:t>
                </a:r>
                <a:r>
                  <a:rPr lang="pl-PL" sz="2600" dirty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oraz pomniejszona o rozchody z tytułu spłaty </a:t>
                </a:r>
                <a:r>
                  <a:rPr lang="pl-PL" sz="2600" dirty="0" smtClean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zobowiązań</a:t>
                </a:r>
                <a:endParaRPr lang="pl-PL" sz="2600" b="1" dirty="0">
                  <a:solidFill>
                    <a:srgbClr val="2B387C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Arial Unicode MS" panose="020B0604020202020204" pitchFamily="34" charset="-128"/>
                </a:endParaRPr>
              </a:p>
              <a:p>
                <a:pPr marL="1800000" lvl="0">
                  <a:lnSpc>
                    <a:spcPct val="150000"/>
                  </a:lnSpc>
                  <a:spcAft>
                    <a:spcPts val="0"/>
                  </a:spcAft>
                  <a:tabLst>
                    <a:tab pos="46799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600" i="1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</m:ctrlPr>
                      </m:sSubPr>
                      <m:e>
                        <m:r>
                          <a:rPr lang="pl-PL" sz="2600" i="1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𝑃𝐼</m:t>
                        </m:r>
                      </m:e>
                      <m:sub>
                        <m: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𝑐</m:t>
                        </m:r>
                        <m:r>
                          <a:rPr lang="pl-PL" sz="2600" i="1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  </m:t>
                        </m:r>
                      </m:sub>
                    </m:sSub>
                    <m:r>
                      <a:rPr lang="pl-PL" sz="2600" i="1">
                        <a:latin typeface="Cambria Math" panose="02040503050406030204" pitchFamily="18" charset="0"/>
                        <a:ea typeface="Fira Sans" panose="020B0503050000020004" pitchFamily="34" charset="0"/>
                        <a:cs typeface="Arial Unicode MS" panose="020B0604020202020204" pitchFamily="34" charset="-128"/>
                      </a:rPr>
                      <m:t>= </m:t>
                    </m:r>
                    <m:sSub>
                      <m:sSubPr>
                        <m:ctrlPr>
                          <a:rPr lang="pl-PL" sz="2600" i="1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</m:ctrlPr>
                      </m:sSubPr>
                      <m:e>
                        <m:r>
                          <a:rPr lang="pl-PL" sz="2600" i="1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𝑁</m:t>
                        </m:r>
                      </m:e>
                      <m:sub>
                        <m:r>
                          <a:rPr lang="pl-PL" sz="2600" i="1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𝑜</m:t>
                        </m:r>
                      </m:sub>
                    </m:sSub>
                    <m:sSub>
                      <m:sSubPr>
                        <m:ctrlPr>
                          <a:rPr lang="pl-PL" sz="2600" i="1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</m:ctrlPr>
                      </m:sSubPr>
                      <m:e>
                        <m:r>
                          <a:rPr lang="pl-PL" sz="2600" i="1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+ </m:t>
                        </m:r>
                        <m:r>
                          <a:rPr lang="pl-PL" sz="2600" i="1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𝐷</m:t>
                        </m:r>
                      </m:e>
                      <m:sub>
                        <m:r>
                          <a:rPr lang="pl-PL" sz="2600" i="1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𝑚</m:t>
                        </m:r>
                      </m:sub>
                    </m:sSub>
                    <m:r>
                      <a:rPr lang="pl-PL" sz="2600" b="0" i="1" smtClean="0">
                        <a:latin typeface="Cambria Math" panose="02040503050406030204" pitchFamily="18" charset="0"/>
                        <a:ea typeface="Fira Sans" panose="020B0503050000020004" pitchFamily="34" charset="0"/>
                        <a:cs typeface="Arial Unicode MS" panose="020B0604020202020204" pitchFamily="34" charset="-128"/>
                      </a:rPr>
                      <m:t>+ </m:t>
                    </m:r>
                    <m:sSub>
                      <m:sSubPr>
                        <m:ctrlP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</m:ctrlPr>
                      </m:sSubPr>
                      <m:e>
                        <m: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𝑃</m:t>
                        </m:r>
                      </m:e>
                      <m:sub>
                        <m:r>
                          <a:rPr lang="pl-PL" sz="2600" b="0" i="1" smtClean="0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pl-PL" sz="2600" dirty="0" smtClean="0">
                    <a:latin typeface="Fira Sans" panose="020B0503050000020004" pitchFamily="34" charset="0"/>
                    <a:ea typeface="Fira Sans" panose="020B0503050000020004" pitchFamily="34" charset="0"/>
                    <a:cs typeface="Arial Unicode MS" panose="020B0604020202020204" pitchFamily="34" charset="-128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600" i="1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</m:ctrlPr>
                      </m:sSubPr>
                      <m:e>
                        <m:r>
                          <a:rPr lang="pl-PL" sz="2600" i="1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𝑅</m:t>
                        </m:r>
                      </m:e>
                      <m:sub>
                        <m:r>
                          <a:rPr lang="pl-PL" sz="2600" i="1">
                            <a:latin typeface="Cambria Math" panose="02040503050406030204" pitchFamily="18" charset="0"/>
                            <a:ea typeface="Fira Sans" panose="020B0503050000020004" pitchFamily="34" charset="0"/>
                            <a:cs typeface="Arial Unicode MS" panose="020B0604020202020204" pitchFamily="34" charset="-128"/>
                          </a:rPr>
                          <m:t>𝑠𝑧</m:t>
                        </m:r>
                      </m:sub>
                    </m:sSub>
                  </m:oMath>
                </a14:m>
                <a:endParaRPr lang="pl-PL" sz="2600" dirty="0">
                  <a:effectLst/>
                  <a:latin typeface="Fira Sans" panose="020B0503050000020004" pitchFamily="34" charset="0"/>
                  <a:ea typeface="Fira Sans" panose="020B0503050000020004" pitchFamily="34" charset="0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9" name="Prostoką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" y="1478364"/>
                <a:ext cx="11787417" cy="6709529"/>
              </a:xfrm>
              <a:prstGeom prst="rect">
                <a:avLst/>
              </a:prstGeom>
              <a:blipFill rotWithShape="0">
                <a:blip r:embed="rId6"/>
                <a:stretch>
                  <a:fillRect l="-931" b="-4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3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971344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3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tekstu 3"/>
          <p:cNvSpPr txBox="1">
            <a:spLocks/>
          </p:cNvSpPr>
          <p:nvPr/>
        </p:nvSpPr>
        <p:spPr>
          <a:xfrm>
            <a:off x="12632781" y="9267283"/>
            <a:ext cx="253001" cy="240357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5</a:t>
            </a:r>
          </a:p>
          <a:p>
            <a:pPr marL="0" indent="0">
              <a:buNone/>
            </a:pP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" name="Tytuł 2"/>
          <p:cNvSpPr txBox="1">
            <a:spLocks/>
          </p:cNvSpPr>
          <p:nvPr/>
        </p:nvSpPr>
        <p:spPr>
          <a:xfrm>
            <a:off x="414000" y="542654"/>
            <a:ext cx="11700000" cy="72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Własny potencjał inwestycyjny </a:t>
            </a:r>
            <a:r>
              <a:rPr lang="pl-PL" sz="2700" dirty="0" err="1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JST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 Polsce (w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mln zł)</a:t>
            </a: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170615"/>
              </p:ext>
            </p:extLst>
          </p:nvPr>
        </p:nvGraphicFramePr>
        <p:xfrm>
          <a:off x="1011606" y="1262654"/>
          <a:ext cx="10980000" cy="59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37750" y="7391026"/>
            <a:ext cx="11893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Źródło: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opracowanie własne na podstawie danych Ministerstwa Finansów http://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www.finanse.mf.gov.pl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budzet-panstwa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/finanse-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samorzadow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/opracowania [data dostępu: 02.03.2018].</a:t>
            </a:r>
          </a:p>
        </p:txBody>
      </p:sp>
    </p:spTree>
    <p:extLst>
      <p:ext uri="{BB962C8B-B14F-4D97-AF65-F5344CB8AC3E}">
        <p14:creationId xmlns:p14="http://schemas.microsoft.com/office/powerpoint/2010/main" val="25587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00545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8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tekstu 3"/>
          <p:cNvSpPr txBox="1">
            <a:spLocks/>
          </p:cNvSpPr>
          <p:nvPr/>
        </p:nvSpPr>
        <p:spPr>
          <a:xfrm>
            <a:off x="12632781" y="9267283"/>
            <a:ext cx="253001" cy="240357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6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Tytuł 2"/>
          <p:cNvSpPr txBox="1">
            <a:spLocks/>
          </p:cNvSpPr>
          <p:nvPr/>
        </p:nvSpPr>
        <p:spPr>
          <a:xfrm>
            <a:off x="414000" y="542654"/>
            <a:ext cx="11700000" cy="72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Własny potencjał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inwestycyjny </a:t>
            </a:r>
            <a:r>
              <a:rPr lang="pl-PL" sz="2700" dirty="0" err="1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JST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 w Polsce (w mln zł)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6" y="1475386"/>
            <a:ext cx="10440000" cy="6055536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37750" y="7961037"/>
            <a:ext cx="11893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Źródło: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opracowanie własne na podstawie danych Ministerstwa Finansów http://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www.finanse.mf.gov.pl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budzet-panstwa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/finanse-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samorzadow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/opracowania [data dostępu: 02.03.2018].</a:t>
            </a:r>
          </a:p>
        </p:txBody>
      </p:sp>
    </p:spTree>
    <p:extLst>
      <p:ext uri="{BB962C8B-B14F-4D97-AF65-F5344CB8AC3E}">
        <p14:creationId xmlns:p14="http://schemas.microsoft.com/office/powerpoint/2010/main" val="21516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00545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7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tekstu 3"/>
          <p:cNvSpPr txBox="1">
            <a:spLocks/>
          </p:cNvSpPr>
          <p:nvPr/>
        </p:nvSpPr>
        <p:spPr>
          <a:xfrm>
            <a:off x="12632781" y="9267283"/>
            <a:ext cx="253001" cy="240357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7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1" name="Tytuł 2"/>
          <p:cNvSpPr txBox="1">
            <a:spLocks/>
          </p:cNvSpPr>
          <p:nvPr/>
        </p:nvSpPr>
        <p:spPr>
          <a:xfrm>
            <a:off x="414000" y="542654"/>
            <a:ext cx="11700000" cy="720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Struktura własnego potencjału inwestycyjnego według rodzaju </a:t>
            </a:r>
            <a:r>
              <a:rPr lang="pl-PL" sz="2700" dirty="0" err="1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JST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 (w %)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163997"/>
              </p:ext>
            </p:extLst>
          </p:nvPr>
        </p:nvGraphicFramePr>
        <p:xfrm>
          <a:off x="1065606" y="1353787"/>
          <a:ext cx="10872000" cy="6426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37750" y="7961037"/>
            <a:ext cx="11893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Źródło: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opracowanie własne na podstawie danych Ministerstwa Finansów http://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www.finanse.mf.gov.pl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budzet-panstwa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/finanse-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samorzadow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/opracowania [data dostępu: 02.03.2018].</a:t>
            </a:r>
          </a:p>
        </p:txBody>
      </p:sp>
    </p:spTree>
    <p:extLst>
      <p:ext uri="{BB962C8B-B14F-4D97-AF65-F5344CB8AC3E}">
        <p14:creationId xmlns:p14="http://schemas.microsoft.com/office/powerpoint/2010/main" val="29181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33147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4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tekstu 3"/>
          <p:cNvSpPr txBox="1">
            <a:spLocks/>
          </p:cNvSpPr>
          <p:nvPr/>
        </p:nvSpPr>
        <p:spPr>
          <a:xfrm>
            <a:off x="12632781" y="9267283"/>
            <a:ext cx="253001" cy="240357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8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1" name="Tytuł 2"/>
          <p:cNvSpPr txBox="1">
            <a:spLocks/>
          </p:cNvSpPr>
          <p:nvPr/>
        </p:nvSpPr>
        <p:spPr>
          <a:xfrm>
            <a:off x="414000" y="543599"/>
            <a:ext cx="11700000" cy="9170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Zróżnicowanie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własnego potencjału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inwestycyjnego samorządowych województw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Polsce (w przeliczeniu na 1 mieszkańca)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813907"/>
              </p:ext>
            </p:extLst>
          </p:nvPr>
        </p:nvGraphicFramePr>
        <p:xfrm>
          <a:off x="489600" y="1696124"/>
          <a:ext cx="12096002" cy="532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6642"/>
                <a:gridCol w="931936"/>
                <a:gridCol w="931936"/>
                <a:gridCol w="931936"/>
                <a:gridCol w="931936"/>
                <a:gridCol w="931936"/>
                <a:gridCol w="931936"/>
                <a:gridCol w="931936"/>
                <a:gridCol w="931936"/>
                <a:gridCol w="931936"/>
                <a:gridCol w="931936"/>
              </a:tblGrid>
              <a:tr h="612000">
                <a:tc>
                  <a:txBody>
                    <a:bodyPr/>
                    <a:lstStyle/>
                    <a:p>
                      <a:endParaRPr lang="pl-PL" sz="2000" dirty="0">
                        <a:effectLst/>
                        <a:latin typeface="Fira Sans" panose="020B0503050000020004" pitchFamily="34" charset="0"/>
                        <a:ea typeface="Fira Sans" panose="020B05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dirty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pl-PL" sz="200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2B387C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181735" algn="l"/>
                        </a:tabLst>
                      </a:pPr>
                      <a:r>
                        <a:rPr lang="pl-PL" sz="200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Min (w zł)</a:t>
                      </a:r>
                      <a:endParaRPr lang="pl-PL" sz="200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239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215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294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304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0" marR="10800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180000" indent="-180000">
                        <a:spcBef>
                          <a:spcPts val="2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pl-PL" sz="200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Max (w</a:t>
                      </a:r>
                      <a:r>
                        <a:rPr lang="pl-PL" sz="2000" baseline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 zł)</a:t>
                      </a:r>
                      <a:endParaRPr lang="pl-PL" sz="200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564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503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489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633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652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355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395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565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338</a:t>
                      </a:r>
                    </a:p>
                  </a:txBody>
                  <a:tcPr marL="0" marR="10800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735" algn="l"/>
                        </a:tabLst>
                        <a:defRPr/>
                      </a:pPr>
                      <a:r>
                        <a:rPr lang="pl-PL" sz="2000" dirty="0" err="1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Kwartyl</a:t>
                      </a:r>
                      <a:r>
                        <a:rPr lang="pl-PL" sz="2000" baseline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 1 (w zł)</a:t>
                      </a:r>
                      <a:endParaRPr lang="pl-PL" sz="200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276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282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277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322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371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192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0" marR="10800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180000" marR="0" lvl="0" indent="-18000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735" algn="l"/>
                        </a:tabLst>
                        <a:defRPr/>
                      </a:pPr>
                      <a:r>
                        <a:rPr lang="pl-PL" sz="200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Mediana (w zł)</a:t>
                      </a:r>
                      <a:endParaRPr lang="pl-PL" sz="200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335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311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299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426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143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227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236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0" marR="108000" marT="0" marB="0" anchor="ctr"/>
                </a:tc>
              </a:tr>
              <a:tr h="612000">
                <a:tc>
                  <a:txBody>
                    <a:bodyPr/>
                    <a:lstStyle/>
                    <a:p>
                      <a:pPr marL="180000" indent="-180000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181735" algn="l"/>
                        </a:tabLst>
                      </a:pPr>
                      <a:r>
                        <a:rPr lang="pl-PL" sz="2000" dirty="0" err="1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Kwartyl</a:t>
                      </a:r>
                      <a:r>
                        <a:rPr lang="pl-PL" sz="200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 3 (w zł)</a:t>
                      </a:r>
                      <a:endParaRPr lang="pl-PL" sz="200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381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362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385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466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512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195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263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348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355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marL="0" marR="108000" marT="0" marB="0" anchor="ctr"/>
                </a:tc>
              </a:tr>
              <a:tr h="828000">
                <a:tc>
                  <a:txBody>
                    <a:bodyPr/>
                    <a:lstStyle/>
                    <a:p>
                      <a:pPr marL="180000" marR="0" lvl="0" indent="-18000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735" algn="l"/>
                        </a:tabLst>
                        <a:defRPr/>
                      </a:pPr>
                      <a:r>
                        <a:rPr lang="pl-PL" sz="200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Odchylenie standardowe (w zł)</a:t>
                      </a:r>
                      <a:endParaRPr lang="pl-PL" sz="200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108000" marT="0" marB="0" anchor="ctr"/>
                </a:tc>
              </a:tr>
              <a:tr h="828000">
                <a:tc>
                  <a:txBody>
                    <a:bodyPr/>
                    <a:lstStyle/>
                    <a:p>
                      <a:pPr marL="180000" marR="0" lvl="0" indent="-180000" algn="l" defTabSz="13002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1735" algn="l"/>
                        </a:tabLst>
                        <a:defRPr/>
                      </a:pPr>
                      <a:r>
                        <a:rPr lang="pl-PL" sz="200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Współczynnik</a:t>
                      </a:r>
                      <a:r>
                        <a:rPr lang="pl-PL" sz="2000" baseline="0" dirty="0" smtClean="0">
                          <a:effectLst/>
                          <a:latin typeface="Fira Sans SemiBold" panose="020B0603050000020004" pitchFamily="34" charset="0"/>
                          <a:ea typeface="Fira Sans SemiBold" panose="020B0603050000020004" pitchFamily="34" charset="0"/>
                          <a:cs typeface="Arial" panose="020B0604020202020204" pitchFamily="34" charset="0"/>
                        </a:rPr>
                        <a:t> zmienności (w %)</a:t>
                      </a:r>
                      <a:endParaRPr lang="pl-PL" sz="2000" dirty="0">
                        <a:effectLst/>
                        <a:latin typeface="Fira Sans SemiBold" panose="020B0603050000020004" pitchFamily="34" charset="0"/>
                        <a:ea typeface="Fira Sans SemiBold" panose="020B06030500000200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anchor="ctr">
                    <a:solidFill>
                      <a:srgbClr val="2B38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108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Fira Sans" panose="020B05030500000200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108000" marT="0" marB="0" anchor="ctr"/>
                </a:tc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4000" y="7170273"/>
            <a:ext cx="11893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Źródło: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opracowanie własne na podstawie danych Ministerstwa Finansów http://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www.finanse.mf.gov.pl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budzet-panstwa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/finanse-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samorzadow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/opracowania [data dostępu: 02.03.2018].</a:t>
            </a:r>
          </a:p>
        </p:txBody>
      </p:sp>
    </p:spTree>
    <p:extLst>
      <p:ext uri="{BB962C8B-B14F-4D97-AF65-F5344CB8AC3E}">
        <p14:creationId xmlns:p14="http://schemas.microsoft.com/office/powerpoint/2010/main" val="29234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33147"/>
              </p:ext>
            </p:extLst>
          </p:nvPr>
        </p:nvGraphicFramePr>
        <p:xfrm>
          <a:off x="-8416" y="8497670"/>
          <a:ext cx="4272537" cy="125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1" name="CorelDRAW" r:id="rId4" imgW="4565853" imgH="1339613" progId="CorelDraw.Graphic.19">
                  <p:embed/>
                </p:oleObj>
              </mc:Choice>
              <mc:Fallback>
                <p:oleObj name="CorelDRAW" r:id="rId4" imgW="4565853" imgH="133961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6" y="8497670"/>
                        <a:ext cx="4272537" cy="125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tekstu 3"/>
          <p:cNvSpPr txBox="1">
            <a:spLocks/>
          </p:cNvSpPr>
          <p:nvPr/>
        </p:nvSpPr>
        <p:spPr>
          <a:xfrm>
            <a:off x="12634365" y="9267282"/>
            <a:ext cx="360000" cy="216000"/>
          </a:xfrm>
          <a:prstGeom prst="rect">
            <a:avLst/>
          </a:prstGeom>
        </p:spPr>
        <p:txBody>
          <a:bodyPr/>
          <a:lstStyle>
            <a:lvl1pPr marL="325069" indent="-325069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9</a:t>
            </a:r>
            <a:endParaRPr lang="pl-PL" sz="1200" b="1" dirty="0">
              <a:solidFill>
                <a:schemeClr val="bg1"/>
              </a:solidFill>
              <a:latin typeface="Arial" panose="020B0604020202020204" pitchFamily="34" charset="0"/>
              <a:ea typeface="Fira Sans SemiBold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" name="Tytuł 2"/>
          <p:cNvSpPr txBox="1">
            <a:spLocks/>
          </p:cNvSpPr>
          <p:nvPr/>
        </p:nvSpPr>
        <p:spPr>
          <a:xfrm>
            <a:off x="414000" y="542653"/>
            <a:ext cx="11700000" cy="9180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Zróżnicowanie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własnego potencjału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inwestycyjnego samorządowych województw </a:t>
            </a:r>
            <a:r>
              <a:rPr lang="pl-PL" sz="2700" dirty="0" smtClean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w </a:t>
            </a:r>
            <a:r>
              <a:rPr lang="pl-PL" sz="2700" dirty="0">
                <a:solidFill>
                  <a:srgbClr val="2B387C"/>
                </a:solidFill>
                <a:latin typeface="Fira Sans SemiBold" panose="020B0603050000020004" pitchFamily="34" charset="0"/>
                <a:ea typeface="Fira Sans SemiBold" panose="020B0603050000020004" pitchFamily="34" charset="0"/>
                <a:cs typeface="Arial" panose="020B0604020202020204" pitchFamily="34" charset="0"/>
              </a:rPr>
              <a:t>Polsce (w przeliczeniu na 1 mieszkańca)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37750" y="7961037"/>
            <a:ext cx="11893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pl-PL" altLang="pl-PL" sz="1600" b="0" i="0" u="none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Źródło: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opracowanie własne na podstawie danych Ministerstwa Finansów http://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www.finanse.mf.gov.pl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budzet-panstwa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/finanse-</a:t>
            </a:r>
            <a:r>
              <a:rPr kumimoji="0" lang="pl-PL" altLang="pl-PL" sz="1600" b="0" i="0" strike="noStrike" cap="none" normalizeH="0" baseline="0" dirty="0" err="1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samorzadow</a:t>
            </a:r>
            <a:r>
              <a:rPr kumimoji="0" lang="pl-PL" altLang="pl-PL" sz="1600" b="0" i="0" strike="noStrike" cap="none" normalizeH="0" baseline="0" dirty="0" smtClean="0">
                <a:ln>
                  <a:noFill/>
                </a:ln>
                <a:effectLst/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/opracowania [data dostępu: 02.03.2018].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06" y="1476008"/>
            <a:ext cx="9900000" cy="621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6519</TotalTime>
  <Words>1749</Words>
  <Application>Microsoft Office PowerPoint</Application>
  <PresentationFormat>Niestandardowy</PresentationFormat>
  <Paragraphs>618</Paragraphs>
  <Slides>24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4" baseType="lpstr">
      <vt:lpstr>Calibri Light</vt:lpstr>
      <vt:lpstr>Arial Unicode MS</vt:lpstr>
      <vt:lpstr>Calibri</vt:lpstr>
      <vt:lpstr>Times New Roman</vt:lpstr>
      <vt:lpstr>Fira Sans</vt:lpstr>
      <vt:lpstr>Cambria Math</vt:lpstr>
      <vt:lpstr>Fira Sans SemiBold</vt:lpstr>
      <vt:lpstr>Arial</vt:lpstr>
      <vt:lpstr>Motyw pakietu Office</vt:lpstr>
      <vt:lpstr>CorelDRAW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Truskolawska Magdalena</dc:creator>
  <cp:lastModifiedBy>Wyszkowska Dorota</cp:lastModifiedBy>
  <cp:revision>412</cp:revision>
  <cp:lastPrinted>2018-07-03T12:02:30Z</cp:lastPrinted>
  <dcterms:created xsi:type="dcterms:W3CDTF">2018-01-25T08:21:10Z</dcterms:created>
  <dcterms:modified xsi:type="dcterms:W3CDTF">2018-07-09T10:38:06Z</dcterms:modified>
</cp:coreProperties>
</file>