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84" r:id="rId1"/>
  </p:sldMasterIdLst>
  <p:notesMasterIdLst>
    <p:notesMasterId r:id="rId37"/>
  </p:notesMasterIdLst>
  <p:sldIdLst>
    <p:sldId id="256" r:id="rId2"/>
    <p:sldId id="318" r:id="rId3"/>
    <p:sldId id="374" r:id="rId4"/>
    <p:sldId id="364" r:id="rId5"/>
    <p:sldId id="397" r:id="rId6"/>
    <p:sldId id="365" r:id="rId7"/>
    <p:sldId id="354" r:id="rId8"/>
    <p:sldId id="371" r:id="rId9"/>
    <p:sldId id="367" r:id="rId10"/>
    <p:sldId id="373" r:id="rId11"/>
    <p:sldId id="377" r:id="rId12"/>
    <p:sldId id="355" r:id="rId13"/>
    <p:sldId id="398" r:id="rId14"/>
    <p:sldId id="359" r:id="rId15"/>
    <p:sldId id="366" r:id="rId16"/>
    <p:sldId id="360" r:id="rId17"/>
    <p:sldId id="369" r:id="rId18"/>
    <p:sldId id="356" r:id="rId19"/>
    <p:sldId id="379" r:id="rId20"/>
    <p:sldId id="352" r:id="rId21"/>
    <p:sldId id="399" r:id="rId22"/>
    <p:sldId id="348" r:id="rId23"/>
    <p:sldId id="349" r:id="rId24"/>
    <p:sldId id="350" r:id="rId25"/>
    <p:sldId id="351" r:id="rId26"/>
    <p:sldId id="393" r:id="rId27"/>
    <p:sldId id="396" r:id="rId28"/>
    <p:sldId id="386" r:id="rId29"/>
    <p:sldId id="387" r:id="rId30"/>
    <p:sldId id="388" r:id="rId31"/>
    <p:sldId id="395" r:id="rId32"/>
    <p:sldId id="390" r:id="rId33"/>
    <p:sldId id="392" r:id="rId34"/>
    <p:sldId id="394" r:id="rId35"/>
    <p:sldId id="259" r:id="rId36"/>
  </p:sldIdLst>
  <p:sldSz cx="9144000" cy="6858000" type="screen4x3"/>
  <p:notesSz cx="6797675" cy="9926638"/>
  <p:embeddedFontLst>
    <p:embeddedFont>
      <p:font typeface="Fira Sans" panose="020B0604020202020204" charset="0"/>
      <p:regular r:id="rId38"/>
      <p:bold r:id="rId39"/>
      <p:italic r:id="rId40"/>
      <p:boldItalic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Calibri Light" panose="020F0302020204030204" pitchFamily="34" charset="0"/>
      <p:regular r:id="rId46"/>
      <p:italic r:id="rId47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żytkownik systemu Windows" initials="UsW" lastIdx="1" clrIdx="0">
    <p:extLst>
      <p:ext uri="{19B8F6BF-5375-455C-9EA6-DF929625EA0E}">
        <p15:presenceInfo xmlns:p15="http://schemas.microsoft.com/office/powerpoint/2012/main" userId="Użytkownik systemu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CB53"/>
    <a:srgbClr val="CCD5D9"/>
    <a:srgbClr val="CCD2E4"/>
    <a:srgbClr val="001D77"/>
    <a:srgbClr val="E1F2D4"/>
    <a:srgbClr val="6677AD"/>
    <a:srgbClr val="008542"/>
    <a:srgbClr val="99A5C9"/>
    <a:srgbClr val="69BE28"/>
    <a:srgbClr val="C3E5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1" autoAdjust="0"/>
    <p:restoredTop sz="68470" autoAdjust="0"/>
  </p:normalViewPr>
  <p:slideViewPr>
    <p:cSldViewPr snapToGrid="0">
      <p:cViewPr varScale="1">
        <p:scale>
          <a:sx n="92" d="100"/>
          <a:sy n="92" d="100"/>
        </p:scale>
        <p:origin x="1326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02"/>
    </p:cViewPr>
  </p:sorterViewPr>
  <p:notesViewPr>
    <p:cSldViewPr snapToGrid="0">
      <p:cViewPr varScale="1">
        <p:scale>
          <a:sx n="79" d="100"/>
          <a:sy n="79" d="100"/>
        </p:scale>
        <p:origin x="395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Stary%20komputer\Moje%20dokumenty\prezentacje\2017\prez%20paradoksy_Katowice_05_2017\Miara%20zniekszta&#322;cenia_dobr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STARY%20KOMPUTER\Dyrekcja\Katowice%202017\Kopia%20Miara%20zniekszta&#322;cenia%20Lwow%20i%20Podkarpaci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Wykres_wzorcowa!$K$8</c:f>
              <c:strCache>
                <c:ptCount val="1"/>
                <c:pt idx="0">
                  <c:v>Polskie i ukraińskie gospodarstwa domowe – grupa wewnętrzna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Wykres_wzorcowa!$B$48:$B$79</c:f>
              <c:numCache>
                <c:formatCode>General</c:formatCode>
                <c:ptCount val="32"/>
                <c:pt idx="0">
                  <c:v>9.374189655019502E-2</c:v>
                </c:pt>
                <c:pt idx="1">
                  <c:v>0.19136683085565437</c:v>
                </c:pt>
                <c:pt idx="2">
                  <c:v>0.38788888002497368</c:v>
                </c:pt>
                <c:pt idx="3">
                  <c:v>0.60161383379366784</c:v>
                </c:pt>
                <c:pt idx="4">
                  <c:v>0.6040981810289846</c:v>
                </c:pt>
                <c:pt idx="5">
                  <c:v>0.63783529136607475</c:v>
                </c:pt>
                <c:pt idx="6">
                  <c:v>0.63991089050498851</c:v>
                </c:pt>
                <c:pt idx="7">
                  <c:v>0.64435124940676958</c:v>
                </c:pt>
                <c:pt idx="8">
                  <c:v>0.70085630387724829</c:v>
                </c:pt>
                <c:pt idx="9">
                  <c:v>0.70471597671909447</c:v>
                </c:pt>
                <c:pt idx="10">
                  <c:v>0.72851671656950157</c:v>
                </c:pt>
                <c:pt idx="11">
                  <c:v>0.76243025343152471</c:v>
                </c:pt>
                <c:pt idx="12">
                  <c:v>0.79056667916321288</c:v>
                </c:pt>
                <c:pt idx="13">
                  <c:v>0.84670953408406002</c:v>
                </c:pt>
                <c:pt idx="14">
                  <c:v>0.97458419416224129</c:v>
                </c:pt>
                <c:pt idx="15">
                  <c:v>1</c:v>
                </c:pt>
                <c:pt idx="16">
                  <c:v>0.52648618954435444</c:v>
                </c:pt>
                <c:pt idx="17">
                  <c:v>0.68241563497270907</c:v>
                </c:pt>
                <c:pt idx="18">
                  <c:v>0.62822790980741117</c:v>
                </c:pt>
                <c:pt idx="19">
                  <c:v>0.45054805233386491</c:v>
                </c:pt>
                <c:pt idx="20">
                  <c:v>0.48410060778144454</c:v>
                </c:pt>
                <c:pt idx="21">
                  <c:v>0.31653939696680733</c:v>
                </c:pt>
                <c:pt idx="22">
                  <c:v>0.67189828986267308</c:v>
                </c:pt>
                <c:pt idx="23">
                  <c:v>0.55550161831646527</c:v>
                </c:pt>
                <c:pt idx="24">
                  <c:v>0.4611436230614715</c:v>
                </c:pt>
                <c:pt idx="25">
                  <c:v>0.83980160740552445</c:v>
                </c:pt>
                <c:pt idx="26">
                  <c:v>0.60824719051508913</c:v>
                </c:pt>
                <c:pt idx="27">
                  <c:v>0.84853180484197477</c:v>
                </c:pt>
                <c:pt idx="28">
                  <c:v>0.38412192341565432</c:v>
                </c:pt>
                <c:pt idx="29">
                  <c:v>0.60745680354463683</c:v>
                </c:pt>
                <c:pt idx="30">
                  <c:v>0.8454519220454132</c:v>
                </c:pt>
                <c:pt idx="31">
                  <c:v>0.71598956098838462</c:v>
                </c:pt>
              </c:numCache>
            </c:numRef>
          </c:xVal>
          <c:yVal>
            <c:numRef>
              <c:f>Wykres_wzorcowa!$C$48:$C$79</c:f>
              <c:numCache>
                <c:formatCode>General</c:formatCode>
                <c:ptCount val="32"/>
                <c:pt idx="0">
                  <c:v>0.38784376869307646</c:v>
                </c:pt>
                <c:pt idx="1">
                  <c:v>0.50704194283973025</c:v>
                </c:pt>
                <c:pt idx="2">
                  <c:v>0.26323444734558943</c:v>
                </c:pt>
                <c:pt idx="3">
                  <c:v>0.49635884286186238</c:v>
                </c:pt>
                <c:pt idx="4">
                  <c:v>0.48429635106892616</c:v>
                </c:pt>
                <c:pt idx="5">
                  <c:v>0.45426727500825159</c:v>
                </c:pt>
                <c:pt idx="6">
                  <c:v>0.41588995404295742</c:v>
                </c:pt>
                <c:pt idx="7">
                  <c:v>0.21659608463163571</c:v>
                </c:pt>
                <c:pt idx="8">
                  <c:v>0.42044247083031477</c:v>
                </c:pt>
                <c:pt idx="9">
                  <c:v>0.72231238430318512</c:v>
                </c:pt>
                <c:pt idx="10">
                  <c:v>0.59145027570465325</c:v>
                </c:pt>
                <c:pt idx="11">
                  <c:v>0.40430034915635887</c:v>
                </c:pt>
                <c:pt idx="12">
                  <c:v>0.77393687478609574</c:v>
                </c:pt>
                <c:pt idx="13">
                  <c:v>0.92655326082003209</c:v>
                </c:pt>
                <c:pt idx="14">
                  <c:v>1</c:v>
                </c:pt>
                <c:pt idx="15">
                  <c:v>5.6276567727556091E-2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1</c:v>
                </c:pt>
                <c:pt idx="23">
                  <c:v>0</c:v>
                </c:pt>
                <c:pt idx="24">
                  <c:v>0</c:v>
                </c:pt>
                <c:pt idx="25">
                  <c:v>0.68347686287725717</c:v>
                </c:pt>
                <c:pt idx="26">
                  <c:v>3.4109489041198662E-2</c:v>
                </c:pt>
                <c:pt idx="27">
                  <c:v>1</c:v>
                </c:pt>
                <c:pt idx="28">
                  <c:v>0</c:v>
                </c:pt>
                <c:pt idx="29">
                  <c:v>1</c:v>
                </c:pt>
                <c:pt idx="30">
                  <c:v>1</c:v>
                </c:pt>
                <c:pt idx="31">
                  <c:v>0.68347686287725717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Wykres_wzorcowa!$K$7</c:f>
              <c:strCache>
                <c:ptCount val="1"/>
                <c:pt idx="0">
                  <c:v>Ukraińskie gospodarstwa domowe – obszar przygraniczny (Polska)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Wykres_wzorcowa!$B$13:$B$47</c:f>
              <c:numCache>
                <c:formatCode>General</c:formatCode>
                <c:ptCount val="35"/>
                <c:pt idx="0">
                  <c:v>0.60114296270777123</c:v>
                </c:pt>
                <c:pt idx="1">
                  <c:v>0.76192000449338904</c:v>
                </c:pt>
                <c:pt idx="2">
                  <c:v>0.71184598946316213</c:v>
                </c:pt>
                <c:pt idx="3">
                  <c:v>0.60964047301845492</c:v>
                </c:pt>
                <c:pt idx="4">
                  <c:v>0.58212572788022088</c:v>
                </c:pt>
                <c:pt idx="5">
                  <c:v>0.57244749428545361</c:v>
                </c:pt>
                <c:pt idx="6">
                  <c:v>0.85494262039352331</c:v>
                </c:pt>
                <c:pt idx="7">
                  <c:v>0.64874399782496017</c:v>
                </c:pt>
                <c:pt idx="8">
                  <c:v>0</c:v>
                </c:pt>
                <c:pt idx="9">
                  <c:v>0.5506578010158294</c:v>
                </c:pt>
                <c:pt idx="10">
                  <c:v>0.61498695848729457</c:v>
                </c:pt>
                <c:pt idx="11">
                  <c:v>0.52717929830573618</c:v>
                </c:pt>
                <c:pt idx="12">
                  <c:v>0.71587402990344018</c:v>
                </c:pt>
                <c:pt idx="13">
                  <c:v>0.62986910525511397</c:v>
                </c:pt>
                <c:pt idx="14">
                  <c:v>0.64679687841493494</c:v>
                </c:pt>
                <c:pt idx="15">
                  <c:v>0.76687958466047401</c:v>
                </c:pt>
                <c:pt idx="16">
                  <c:v>0.54684109108795309</c:v>
                </c:pt>
                <c:pt idx="17">
                  <c:v>0.51600930935683842</c:v>
                </c:pt>
                <c:pt idx="18">
                  <c:v>1</c:v>
                </c:pt>
                <c:pt idx="19">
                  <c:v>0.71184646784402683</c:v>
                </c:pt>
                <c:pt idx="20">
                  <c:v>0.71693649323180997</c:v>
                </c:pt>
                <c:pt idx="21">
                  <c:v>0.70795565314476805</c:v>
                </c:pt>
                <c:pt idx="22">
                  <c:v>0.49321366216611678</c:v>
                </c:pt>
                <c:pt idx="23">
                  <c:v>0.70532084886927526</c:v>
                </c:pt>
                <c:pt idx="24">
                  <c:v>0.67657438324395491</c:v>
                </c:pt>
                <c:pt idx="25">
                  <c:v>0.99052375733398079</c:v>
                </c:pt>
                <c:pt idx="26">
                  <c:v>0.68718998332860626</c:v>
                </c:pt>
                <c:pt idx="27">
                  <c:v>0.80049991822995281</c:v>
                </c:pt>
                <c:pt idx="28">
                  <c:v>0.83695704422292849</c:v>
                </c:pt>
                <c:pt idx="29">
                  <c:v>0.53707823791899589</c:v>
                </c:pt>
                <c:pt idx="30">
                  <c:v>0.59484129562835775</c:v>
                </c:pt>
                <c:pt idx="31">
                  <c:v>0.45649913888516164</c:v>
                </c:pt>
                <c:pt idx="32">
                  <c:v>0.76142106633484508</c:v>
                </c:pt>
                <c:pt idx="33">
                  <c:v>0.67503666596643042</c:v>
                </c:pt>
                <c:pt idx="34">
                  <c:v>0.59646457028061617</c:v>
                </c:pt>
              </c:numCache>
            </c:numRef>
          </c:xVal>
          <c:yVal>
            <c:numRef>
              <c:f>Wykres_wzorcowa!$C$13:$C$47</c:f>
              <c:numCache>
                <c:formatCode>General</c:formatCode>
                <c:ptCount val="35"/>
                <c:pt idx="0">
                  <c:v>0.22565846829917979</c:v>
                </c:pt>
                <c:pt idx="1">
                  <c:v>9.1325374496161058E-2</c:v>
                </c:pt>
                <c:pt idx="2">
                  <c:v>9.1325374496161058E-2</c:v>
                </c:pt>
                <c:pt idx="3">
                  <c:v>9.1325374496161058E-2</c:v>
                </c:pt>
                <c:pt idx="4">
                  <c:v>0.22565846829917979</c:v>
                </c:pt>
                <c:pt idx="5">
                  <c:v>0.26126070856333655</c:v>
                </c:pt>
                <c:pt idx="6">
                  <c:v>0.26126070856333655</c:v>
                </c:pt>
                <c:pt idx="7">
                  <c:v>0.26126070856333655</c:v>
                </c:pt>
                <c:pt idx="8">
                  <c:v>9.1325374496161058E-2</c:v>
                </c:pt>
                <c:pt idx="9">
                  <c:v>0.26126070856333655</c:v>
                </c:pt>
                <c:pt idx="10">
                  <c:v>9.1325374496161058E-2</c:v>
                </c:pt>
                <c:pt idx="11">
                  <c:v>0.26126070856333655</c:v>
                </c:pt>
                <c:pt idx="12">
                  <c:v>9.1325374496161058E-2</c:v>
                </c:pt>
                <c:pt idx="13">
                  <c:v>0.26126070856333655</c:v>
                </c:pt>
                <c:pt idx="14">
                  <c:v>9.1325374496161058E-2</c:v>
                </c:pt>
                <c:pt idx="15">
                  <c:v>0.26126070856333655</c:v>
                </c:pt>
                <c:pt idx="16">
                  <c:v>0.22565846829917979</c:v>
                </c:pt>
                <c:pt idx="17">
                  <c:v>0.26126070856333655</c:v>
                </c:pt>
                <c:pt idx="18">
                  <c:v>0.49019115051349194</c:v>
                </c:pt>
                <c:pt idx="19">
                  <c:v>9.5432082892877202E-4</c:v>
                </c:pt>
                <c:pt idx="20">
                  <c:v>0.26126070856333655</c:v>
                </c:pt>
                <c:pt idx="21">
                  <c:v>0.26126070856333655</c:v>
                </c:pt>
                <c:pt idx="22">
                  <c:v>0.26126070856333655</c:v>
                </c:pt>
                <c:pt idx="23">
                  <c:v>9.1325374496161058E-2</c:v>
                </c:pt>
                <c:pt idx="24">
                  <c:v>0.22565846829917979</c:v>
                </c:pt>
                <c:pt idx="25">
                  <c:v>0.22565846829917979</c:v>
                </c:pt>
                <c:pt idx="26">
                  <c:v>0.26126070856333655</c:v>
                </c:pt>
                <c:pt idx="27">
                  <c:v>0.22565846829917979</c:v>
                </c:pt>
                <c:pt idx="28">
                  <c:v>0.32777666778999498</c:v>
                </c:pt>
                <c:pt idx="29">
                  <c:v>0.26126070856333655</c:v>
                </c:pt>
                <c:pt idx="30">
                  <c:v>0.26126070856333655</c:v>
                </c:pt>
                <c:pt idx="31">
                  <c:v>0.26126070856333655</c:v>
                </c:pt>
                <c:pt idx="32">
                  <c:v>9.1325374496161058E-2</c:v>
                </c:pt>
                <c:pt idx="33">
                  <c:v>0.22565846829917979</c:v>
                </c:pt>
                <c:pt idx="34">
                  <c:v>9.1325374496161058E-2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Wykres_wzorcowa!$K$6</c:f>
              <c:strCache>
                <c:ptCount val="1"/>
                <c:pt idx="0">
                  <c:v>Polskie gospodarstwa domowe – obszar przygraniczny (Ukraina) 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Wykres_wzorcowa!$B$9:$B$12</c:f>
              <c:numCache>
                <c:formatCode>General</c:formatCode>
                <c:ptCount val="4"/>
                <c:pt idx="0">
                  <c:v>0.2915793273520238</c:v>
                </c:pt>
                <c:pt idx="1">
                  <c:v>0.54164846646065501</c:v>
                </c:pt>
                <c:pt idx="2">
                  <c:v>0.61174756496810023</c:v>
                </c:pt>
                <c:pt idx="3">
                  <c:v>0.63974811898711181</c:v>
                </c:pt>
              </c:numCache>
            </c:numRef>
          </c:xVal>
          <c:yVal>
            <c:numRef>
              <c:f>Wykres_wzorcowa!$C$9:$C$12</c:f>
              <c:numCache>
                <c:formatCode>General</c:formatCode>
                <c:ptCount val="4"/>
                <c:pt idx="0">
                  <c:v>0.59120871422027821</c:v>
                </c:pt>
                <c:pt idx="1">
                  <c:v>0.16223274566060719</c:v>
                </c:pt>
                <c:pt idx="2">
                  <c:v>5.7015741109498041E-3</c:v>
                </c:pt>
                <c:pt idx="3">
                  <c:v>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Wykres_wzorcowa!$K$5</c:f>
              <c:strCache>
                <c:ptCount val="1"/>
                <c:pt idx="0">
                  <c:v>Polskie gospodarstwa domowe – obszar przygraniczny (Słowacja)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Wykres_wzorcowa!$B$4:$B$8</c:f>
              <c:numCache>
                <c:formatCode>General</c:formatCode>
                <c:ptCount val="5"/>
                <c:pt idx="0">
                  <c:v>0</c:v>
                </c:pt>
                <c:pt idx="1">
                  <c:v>0.32667101599859416</c:v>
                </c:pt>
                <c:pt idx="2">
                  <c:v>0.69871767394529971</c:v>
                </c:pt>
                <c:pt idx="3">
                  <c:v>0.79607667856998421</c:v>
                </c:pt>
                <c:pt idx="4">
                  <c:v>0.82019460461408378</c:v>
                </c:pt>
              </c:numCache>
            </c:numRef>
          </c:xVal>
          <c:yVal>
            <c:numRef>
              <c:f>Wykres_wzorcowa!$C$4:$C$8</c:f>
              <c:numCache>
                <c:formatCode>General</c:formatCode>
                <c:ptCount val="5"/>
                <c:pt idx="0">
                  <c:v>0.17675871406948196</c:v>
                </c:pt>
                <c:pt idx="1">
                  <c:v>0.44408037871212225</c:v>
                </c:pt>
                <c:pt idx="2">
                  <c:v>0.14675845233062418</c:v>
                </c:pt>
                <c:pt idx="3">
                  <c:v>0.23163212054682397</c:v>
                </c:pt>
                <c:pt idx="4">
                  <c:v>2.5976751862159603E-2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0344552"/>
        <c:axId val="450344944"/>
      </c:scatterChart>
      <c:valAx>
        <c:axId val="450344552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Fira Sans" panose="020B0503050000020004" pitchFamily="34" charset="0"/>
                    <a:ea typeface="Fira Sans" panose="020B0503050000020004" pitchFamily="34" charset="0"/>
                    <a:cs typeface="Arial" panose="020B0604020202020204" pitchFamily="34" charset="0"/>
                  </a:defRPr>
                </a:pPr>
                <a:r>
                  <a:rPr lang="pl-PL"/>
                  <a:t>Miara subiektywna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Fira Sans" panose="020B0503050000020004" pitchFamily="34" charset="0"/>
                  <a:ea typeface="Fira Sans" panose="020B0503050000020004" pitchFamily="34" charset="0"/>
                  <a:cs typeface="Arial" panose="020B0604020202020204" pitchFamily="34" charset="0"/>
                </a:defRPr>
              </a:pPr>
              <a:endParaRPr lang="pl-P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pPr>
            <a:endParaRPr lang="pl-PL"/>
          </a:p>
        </c:txPr>
        <c:crossAx val="450344944"/>
        <c:crosses val="autoZero"/>
        <c:crossBetween val="midCat"/>
      </c:valAx>
      <c:valAx>
        <c:axId val="4503449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sz="1000" b="0" i="0" u="none" strike="noStrike" kern="1200" baseline="0">
                    <a:solidFill>
                      <a:schemeClr val="tx1"/>
                    </a:solidFill>
                    <a:latin typeface="Fira Sans" panose="020B0503050000020004" pitchFamily="34" charset="0"/>
                    <a:ea typeface="Fira Sans" panose="020B0503050000020004" pitchFamily="34" charset="0"/>
                    <a:cs typeface="Arial" panose="020B0604020202020204" pitchFamily="34" charset="0"/>
                  </a:defRPr>
                </a:pPr>
                <a:r>
                  <a:rPr lang="pl-PL"/>
                  <a:t>Miara obiektywna</a:t>
                </a:r>
              </a:p>
              <a:p>
                <a:pPr algn="ctr" rtl="0">
                  <a:defRPr/>
                </a:pPr>
                <a:endParaRPr lang="pl-PL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sz="1000" b="0" i="0" u="none" strike="noStrike" kern="1200" baseline="0">
                  <a:solidFill>
                    <a:schemeClr val="tx1"/>
                  </a:solidFill>
                  <a:latin typeface="Fira Sans" panose="020B0503050000020004" pitchFamily="34" charset="0"/>
                  <a:ea typeface="Fira Sans" panose="020B0503050000020004" pitchFamily="34" charset="0"/>
                  <a:cs typeface="Arial" panose="020B0604020202020204" pitchFamily="34" charset="0"/>
                </a:defRPr>
              </a:pPr>
              <a:endParaRPr lang="pl-P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pPr>
            <a:endParaRPr lang="pl-PL"/>
          </a:p>
        </c:txPr>
        <c:crossAx val="45034455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6207511902203291E-2"/>
          <c:y val="0.83966952382232374"/>
          <c:w val="0.93239874172056036"/>
          <c:h val="9.03759543284002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Fira Sans" panose="020B0503050000020004" pitchFamily="34" charset="0"/>
          <a:ea typeface="Fira Sans" panose="020B0503050000020004" pitchFamily="34" charset="0"/>
          <a:cs typeface="Arial" panose="020B0604020202020204" pitchFamily="34" charset="0"/>
        </a:defRPr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421030375261475E-2"/>
          <c:y val="3.0779989613681388E-2"/>
          <c:w val="0.88537551498825662"/>
          <c:h val="0.72347134966240345"/>
        </c:manualLayout>
      </c:layout>
      <c:scatterChart>
        <c:scatterStyle val="lineMarker"/>
        <c:varyColors val="0"/>
        <c:ser>
          <c:idx val="0"/>
          <c:order val="0"/>
          <c:tx>
            <c:strRef>
              <c:f>Wykres_bezwzorcowa!$K$8</c:f>
              <c:strCache>
                <c:ptCount val="1"/>
                <c:pt idx="0">
                  <c:v>Polskie i ukraińskie gospodarstwa domowe – grupa wewnętrzna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Wykres_bezwzorcowa!$B$48:$B$79</c:f>
              <c:numCache>
                <c:formatCode>General</c:formatCode>
                <c:ptCount val="32"/>
                <c:pt idx="0">
                  <c:v>9.374189655019502E-2</c:v>
                </c:pt>
                <c:pt idx="1">
                  <c:v>0.19136683085565437</c:v>
                </c:pt>
                <c:pt idx="2">
                  <c:v>0.38788888002497368</c:v>
                </c:pt>
                <c:pt idx="3">
                  <c:v>0.60161383379366784</c:v>
                </c:pt>
                <c:pt idx="4">
                  <c:v>0.6040981810289846</c:v>
                </c:pt>
                <c:pt idx="5">
                  <c:v>0.63783529136607475</c:v>
                </c:pt>
                <c:pt idx="6">
                  <c:v>0.63991089050498851</c:v>
                </c:pt>
                <c:pt idx="7">
                  <c:v>0.64435124940676958</c:v>
                </c:pt>
                <c:pt idx="8">
                  <c:v>0.70085630387724829</c:v>
                </c:pt>
                <c:pt idx="9">
                  <c:v>0.70471597671909447</c:v>
                </c:pt>
                <c:pt idx="10">
                  <c:v>0.72851671656950157</c:v>
                </c:pt>
                <c:pt idx="11">
                  <c:v>0.76243025343152471</c:v>
                </c:pt>
                <c:pt idx="12">
                  <c:v>0.79056667916321288</c:v>
                </c:pt>
                <c:pt idx="13">
                  <c:v>0.84670953408406002</c:v>
                </c:pt>
                <c:pt idx="14">
                  <c:v>0.97458419416224129</c:v>
                </c:pt>
                <c:pt idx="15">
                  <c:v>1</c:v>
                </c:pt>
                <c:pt idx="16">
                  <c:v>0.48868679563914924</c:v>
                </c:pt>
                <c:pt idx="17">
                  <c:v>0.67990445023213986</c:v>
                </c:pt>
                <c:pt idx="18">
                  <c:v>0.61467636013986759</c:v>
                </c:pt>
                <c:pt idx="19">
                  <c:v>0.44096347575251366</c:v>
                </c:pt>
                <c:pt idx="20">
                  <c:v>0.47123369579489394</c:v>
                </c:pt>
                <c:pt idx="21">
                  <c:v>0.26725059136515977</c:v>
                </c:pt>
                <c:pt idx="22">
                  <c:v>0.66981543709037594</c:v>
                </c:pt>
                <c:pt idx="23">
                  <c:v>0.53984619455762284</c:v>
                </c:pt>
                <c:pt idx="24">
                  <c:v>0.42187414779785909</c:v>
                </c:pt>
                <c:pt idx="25">
                  <c:v>0.81396894398645803</c:v>
                </c:pt>
                <c:pt idx="26">
                  <c:v>0.59882540032037779</c:v>
                </c:pt>
                <c:pt idx="27">
                  <c:v>0.84756616118664962</c:v>
                </c:pt>
                <c:pt idx="28">
                  <c:v>0.35277078060201084</c:v>
                </c:pt>
                <c:pt idx="29">
                  <c:v>0.58673094753767896</c:v>
                </c:pt>
                <c:pt idx="30">
                  <c:v>0.88479035069822554</c:v>
                </c:pt>
                <c:pt idx="31">
                  <c:v>0.69866940314034631</c:v>
                </c:pt>
              </c:numCache>
            </c:numRef>
          </c:xVal>
          <c:yVal>
            <c:numRef>
              <c:f>Wykres_bezwzorcowa!$C$48:$C$79</c:f>
              <c:numCache>
                <c:formatCode>General</c:formatCode>
                <c:ptCount val="32"/>
                <c:pt idx="0">
                  <c:v>0.38784376869307646</c:v>
                </c:pt>
                <c:pt idx="1">
                  <c:v>0.50704194283973025</c:v>
                </c:pt>
                <c:pt idx="2">
                  <c:v>0.26323444734558943</c:v>
                </c:pt>
                <c:pt idx="3">
                  <c:v>0.49635884286186238</c:v>
                </c:pt>
                <c:pt idx="4">
                  <c:v>0.48429635106892616</c:v>
                </c:pt>
                <c:pt idx="5">
                  <c:v>0.45426727500825159</c:v>
                </c:pt>
                <c:pt idx="6">
                  <c:v>0.41588995404295742</c:v>
                </c:pt>
                <c:pt idx="7">
                  <c:v>0.21659608463163571</c:v>
                </c:pt>
                <c:pt idx="8">
                  <c:v>0.42044247083031477</c:v>
                </c:pt>
                <c:pt idx="9">
                  <c:v>0.72231238430318512</c:v>
                </c:pt>
                <c:pt idx="10">
                  <c:v>0.59145027570465325</c:v>
                </c:pt>
                <c:pt idx="11">
                  <c:v>0.40430034915635887</c:v>
                </c:pt>
                <c:pt idx="12">
                  <c:v>0.77393687478609574</c:v>
                </c:pt>
                <c:pt idx="13">
                  <c:v>0.92655326082003209</c:v>
                </c:pt>
                <c:pt idx="14">
                  <c:v>1</c:v>
                </c:pt>
                <c:pt idx="15">
                  <c:v>5.6276567727556091E-2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1</c:v>
                </c:pt>
                <c:pt idx="23">
                  <c:v>0</c:v>
                </c:pt>
                <c:pt idx="24">
                  <c:v>0</c:v>
                </c:pt>
                <c:pt idx="25">
                  <c:v>0.48252237010891325</c:v>
                </c:pt>
                <c:pt idx="26">
                  <c:v>0.20077519116293366</c:v>
                </c:pt>
                <c:pt idx="27">
                  <c:v>1</c:v>
                </c:pt>
                <c:pt idx="28">
                  <c:v>0</c:v>
                </c:pt>
                <c:pt idx="29">
                  <c:v>1</c:v>
                </c:pt>
                <c:pt idx="30">
                  <c:v>1</c:v>
                </c:pt>
                <c:pt idx="31">
                  <c:v>0.48252237010891325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Wykres_bezwzorcowa!$K$7</c:f>
              <c:strCache>
                <c:ptCount val="1"/>
                <c:pt idx="0">
                  <c:v>Ukraińskie gospodarstwa domowe – obszar przygraniczny (Polska)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Wykres_bezwzorcowa!$B$13:$B$47</c:f>
              <c:numCache>
                <c:formatCode>General</c:formatCode>
                <c:ptCount val="35"/>
                <c:pt idx="0">
                  <c:v>0.58947844723972387</c:v>
                </c:pt>
                <c:pt idx="1">
                  <c:v>0.7864803117317557</c:v>
                </c:pt>
                <c:pt idx="2">
                  <c:v>0.68721580636755364</c:v>
                </c:pt>
                <c:pt idx="3">
                  <c:v>0.60245919024888883</c:v>
                </c:pt>
                <c:pt idx="4">
                  <c:v>0.55086346383430884</c:v>
                </c:pt>
                <c:pt idx="5">
                  <c:v>0.58031556982148991</c:v>
                </c:pt>
                <c:pt idx="6">
                  <c:v>0.86270127120783979</c:v>
                </c:pt>
                <c:pt idx="7">
                  <c:v>0.64385576144198187</c:v>
                </c:pt>
                <c:pt idx="8">
                  <c:v>0</c:v>
                </c:pt>
                <c:pt idx="9">
                  <c:v>0.51404833135033279</c:v>
                </c:pt>
                <c:pt idx="10">
                  <c:v>0.59176916659428225</c:v>
                </c:pt>
                <c:pt idx="11">
                  <c:v>0.5154118547756652</c:v>
                </c:pt>
                <c:pt idx="12">
                  <c:v>0.74859254081985172</c:v>
                </c:pt>
                <c:pt idx="13">
                  <c:v>0.61685799762039917</c:v>
                </c:pt>
                <c:pt idx="14">
                  <c:v>0.6092222664385375</c:v>
                </c:pt>
                <c:pt idx="15">
                  <c:v>0.76193689007577181</c:v>
                </c:pt>
                <c:pt idx="16">
                  <c:v>0.56231706060710152</c:v>
                </c:pt>
                <c:pt idx="17">
                  <c:v>0.4805056550871547</c:v>
                </c:pt>
                <c:pt idx="18">
                  <c:v>1</c:v>
                </c:pt>
                <c:pt idx="19">
                  <c:v>0.71050478647223203</c:v>
                </c:pt>
                <c:pt idx="20">
                  <c:v>0.70064957790575833</c:v>
                </c:pt>
                <c:pt idx="21">
                  <c:v>0.70503251245856424</c:v>
                </c:pt>
                <c:pt idx="22">
                  <c:v>0.52304758595752687</c:v>
                </c:pt>
                <c:pt idx="23">
                  <c:v>0.69907139004648156</c:v>
                </c:pt>
                <c:pt idx="24">
                  <c:v>0.71721332172486774</c:v>
                </c:pt>
                <c:pt idx="25">
                  <c:v>0.96227566825961763</c:v>
                </c:pt>
                <c:pt idx="26">
                  <c:v>0.68334339983960946</c:v>
                </c:pt>
                <c:pt idx="27">
                  <c:v>0.80556963968641027</c:v>
                </c:pt>
                <c:pt idx="28">
                  <c:v>0.86388169291605599</c:v>
                </c:pt>
                <c:pt idx="29">
                  <c:v>0.52451027472288358</c:v>
                </c:pt>
                <c:pt idx="30">
                  <c:v>0.58508790181015335</c:v>
                </c:pt>
                <c:pt idx="31">
                  <c:v>0.46387066929809867</c:v>
                </c:pt>
                <c:pt idx="32">
                  <c:v>0.76739098377710158</c:v>
                </c:pt>
                <c:pt idx="33">
                  <c:v>0.65590930852192086</c:v>
                </c:pt>
                <c:pt idx="34">
                  <c:v>0.58795130100335158</c:v>
                </c:pt>
              </c:numCache>
            </c:numRef>
          </c:xVal>
          <c:yVal>
            <c:numRef>
              <c:f>Wykres_bezwzorcowa!$C$13:$C$47</c:f>
              <c:numCache>
                <c:formatCode>General</c:formatCode>
                <c:ptCount val="35"/>
                <c:pt idx="0">
                  <c:v>9.3262135919762998E-2</c:v>
                </c:pt>
                <c:pt idx="1">
                  <c:v>8.146253051266944E-2</c:v>
                </c:pt>
                <c:pt idx="2">
                  <c:v>8.146253051266944E-2</c:v>
                </c:pt>
                <c:pt idx="3">
                  <c:v>8.146253051266944E-2</c:v>
                </c:pt>
                <c:pt idx="4">
                  <c:v>9.3262135919762998E-2</c:v>
                </c:pt>
                <c:pt idx="5">
                  <c:v>0.23107261511651156</c:v>
                </c:pt>
                <c:pt idx="6">
                  <c:v>0.23107261511651156</c:v>
                </c:pt>
                <c:pt idx="7">
                  <c:v>0.23107261511651156</c:v>
                </c:pt>
                <c:pt idx="8">
                  <c:v>8.146253051266944E-2</c:v>
                </c:pt>
                <c:pt idx="9">
                  <c:v>0.23107261511651156</c:v>
                </c:pt>
                <c:pt idx="10">
                  <c:v>8.146253051266944E-2</c:v>
                </c:pt>
                <c:pt idx="11">
                  <c:v>0.23107261511651156</c:v>
                </c:pt>
                <c:pt idx="12">
                  <c:v>8.146253051266944E-2</c:v>
                </c:pt>
                <c:pt idx="13">
                  <c:v>0.23107261511651156</c:v>
                </c:pt>
                <c:pt idx="14">
                  <c:v>8.146253051266944E-2</c:v>
                </c:pt>
                <c:pt idx="15">
                  <c:v>0.23107261511651156</c:v>
                </c:pt>
                <c:pt idx="16">
                  <c:v>9.3262135919762998E-2</c:v>
                </c:pt>
                <c:pt idx="17">
                  <c:v>0.23107261511651156</c:v>
                </c:pt>
                <c:pt idx="18">
                  <c:v>0.45596669344731006</c:v>
                </c:pt>
                <c:pt idx="19">
                  <c:v>5.1602171788436832E-2</c:v>
                </c:pt>
                <c:pt idx="20">
                  <c:v>0.23107261511651156</c:v>
                </c:pt>
                <c:pt idx="21">
                  <c:v>0.23107261511651156</c:v>
                </c:pt>
                <c:pt idx="22">
                  <c:v>0.23107261511651156</c:v>
                </c:pt>
                <c:pt idx="23">
                  <c:v>8.146253051266944E-2</c:v>
                </c:pt>
                <c:pt idx="24">
                  <c:v>9.3262135919762998E-2</c:v>
                </c:pt>
                <c:pt idx="25">
                  <c:v>9.3262135919762998E-2</c:v>
                </c:pt>
                <c:pt idx="26">
                  <c:v>0.23107261511651156</c:v>
                </c:pt>
                <c:pt idx="27">
                  <c:v>9.3262135919762998E-2</c:v>
                </c:pt>
                <c:pt idx="28">
                  <c:v>0.27051022209599795</c:v>
                </c:pt>
                <c:pt idx="29">
                  <c:v>0.23107261511651156</c:v>
                </c:pt>
                <c:pt idx="30">
                  <c:v>0.23107261511651156</c:v>
                </c:pt>
                <c:pt idx="31">
                  <c:v>0.23107261511651156</c:v>
                </c:pt>
                <c:pt idx="32">
                  <c:v>8.146253051266944E-2</c:v>
                </c:pt>
                <c:pt idx="33">
                  <c:v>9.3262135919762998E-2</c:v>
                </c:pt>
                <c:pt idx="34">
                  <c:v>8.146253051266944E-2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Wykres_bezwzorcowa!$K$6</c:f>
              <c:strCache>
                <c:ptCount val="1"/>
                <c:pt idx="0">
                  <c:v>Polskie gospodarstwa domowe – obszar przygraniczny (Ukraina) 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Wykres_bezwzorcowa!$B$9:$B$12</c:f>
              <c:numCache>
                <c:formatCode>General</c:formatCode>
                <c:ptCount val="4"/>
                <c:pt idx="0">
                  <c:v>0.2915793273520238</c:v>
                </c:pt>
                <c:pt idx="1">
                  <c:v>0.54164846646065501</c:v>
                </c:pt>
                <c:pt idx="2">
                  <c:v>0.61174756496810023</c:v>
                </c:pt>
                <c:pt idx="3">
                  <c:v>0.63974811898711181</c:v>
                </c:pt>
              </c:numCache>
            </c:numRef>
          </c:xVal>
          <c:yVal>
            <c:numRef>
              <c:f>Wykres_bezwzorcowa!$C$9:$C$12</c:f>
              <c:numCache>
                <c:formatCode>General</c:formatCode>
                <c:ptCount val="4"/>
                <c:pt idx="0">
                  <c:v>0.59120871422027821</c:v>
                </c:pt>
                <c:pt idx="1">
                  <c:v>0.16223274566060719</c:v>
                </c:pt>
                <c:pt idx="2">
                  <c:v>5.7015741109498041E-3</c:v>
                </c:pt>
                <c:pt idx="3">
                  <c:v>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Wykres_bezwzorcowa!$K$5</c:f>
              <c:strCache>
                <c:ptCount val="1"/>
                <c:pt idx="0">
                  <c:v>Polskie gospodarstwa domowe – obszar przygraniczny (Słowacja)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Wykres_bezwzorcowa!$B$4:$B$8</c:f>
              <c:numCache>
                <c:formatCode>General</c:formatCode>
                <c:ptCount val="5"/>
                <c:pt idx="0">
                  <c:v>0</c:v>
                </c:pt>
                <c:pt idx="1">
                  <c:v>0.32667101599859416</c:v>
                </c:pt>
                <c:pt idx="2">
                  <c:v>0.69871767394529971</c:v>
                </c:pt>
                <c:pt idx="3">
                  <c:v>0.79607667856998421</c:v>
                </c:pt>
                <c:pt idx="4">
                  <c:v>0.82019460461408378</c:v>
                </c:pt>
              </c:numCache>
            </c:numRef>
          </c:xVal>
          <c:yVal>
            <c:numRef>
              <c:f>Wykres_bezwzorcowa!$C$4:$C$8</c:f>
              <c:numCache>
                <c:formatCode>General</c:formatCode>
                <c:ptCount val="5"/>
                <c:pt idx="0">
                  <c:v>0.17675871406948196</c:v>
                </c:pt>
                <c:pt idx="1">
                  <c:v>0.44408037871212225</c:v>
                </c:pt>
                <c:pt idx="2">
                  <c:v>0.14675845233062418</c:v>
                </c:pt>
                <c:pt idx="3">
                  <c:v>0.23163212054682397</c:v>
                </c:pt>
                <c:pt idx="4">
                  <c:v>2.5976751862159603E-2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9263984"/>
        <c:axId val="449263592"/>
      </c:scatterChart>
      <c:valAx>
        <c:axId val="449263984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Fira Sans" panose="020B0503050000020004" pitchFamily="34" charset="0"/>
                    <a:ea typeface="Fira Sans" panose="020B0503050000020004" pitchFamily="34" charset="0"/>
                    <a:cs typeface="Arial" panose="020B0604020202020204" pitchFamily="34" charset="0"/>
                  </a:defRPr>
                </a:pPr>
                <a:r>
                  <a:rPr lang="pl-PL" sz="1000" b="0" dirty="0">
                    <a:solidFill>
                      <a:schemeClr val="tx1"/>
                    </a:solidFill>
                    <a:latin typeface="Fira Sans" panose="020B0503050000020004" pitchFamily="34" charset="0"/>
                    <a:ea typeface="Fira Sans" panose="020B0503050000020004" pitchFamily="34" charset="0"/>
                  </a:rPr>
                  <a:t>Miara subiektywna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Fira Sans" panose="020B0503050000020004" pitchFamily="34" charset="0"/>
                  <a:ea typeface="Fira Sans" panose="020B0503050000020004" pitchFamily="34" charset="0"/>
                  <a:cs typeface="Arial" panose="020B0604020202020204" pitchFamily="34" charset="0"/>
                </a:defRPr>
              </a:pPr>
              <a:endParaRPr lang="pl-P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pPr>
            <a:endParaRPr lang="pl-PL"/>
          </a:p>
        </c:txPr>
        <c:crossAx val="449263592"/>
        <c:crosses val="autoZero"/>
        <c:crossBetween val="midCat"/>
      </c:valAx>
      <c:valAx>
        <c:axId val="44926359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sz="1000" b="0" i="0" u="none" strike="noStrike" kern="1200" baseline="0">
                    <a:solidFill>
                      <a:schemeClr val="tx1"/>
                    </a:solidFill>
                    <a:latin typeface="Fira Sans" panose="020B0503050000020004" pitchFamily="34" charset="0"/>
                    <a:ea typeface="Fira Sans" panose="020B0503050000020004" pitchFamily="34" charset="0"/>
                    <a:cs typeface="Arial" panose="020B0604020202020204" pitchFamily="34" charset="0"/>
                  </a:defRPr>
                </a:pPr>
                <a:r>
                  <a:rPr lang="pl-PL" sz="1000" dirty="0">
                    <a:solidFill>
                      <a:schemeClr val="tx1"/>
                    </a:solidFill>
                    <a:latin typeface="Fira Sans" panose="020B0503050000020004" pitchFamily="34" charset="0"/>
                    <a:ea typeface="Fira Sans" panose="020B0503050000020004" pitchFamily="34" charset="0"/>
                  </a:rPr>
                  <a:t>Miara </a:t>
                </a:r>
                <a:r>
                  <a:rPr lang="pl-PL" sz="1000" dirty="0" smtClean="0">
                    <a:solidFill>
                      <a:schemeClr val="tx1"/>
                    </a:solidFill>
                    <a:latin typeface="Fira Sans" panose="020B0503050000020004" pitchFamily="34" charset="0"/>
                    <a:ea typeface="Fira Sans" panose="020B0503050000020004" pitchFamily="34" charset="0"/>
                  </a:rPr>
                  <a:t>obiektywna</a:t>
                </a:r>
                <a:endParaRPr lang="pl-PL" sz="1000" dirty="0">
                  <a:solidFill>
                    <a:schemeClr val="tx1"/>
                  </a:solidFill>
                  <a:latin typeface="Fira Sans" panose="020B0503050000020004" pitchFamily="34" charset="0"/>
                  <a:ea typeface="Fira Sans" panose="020B0503050000020004" pitchFamily="34" charset="0"/>
                </a:endParaRPr>
              </a:p>
            </c:rich>
          </c:tx>
          <c:layout>
            <c:manualLayout>
              <c:xMode val="edge"/>
              <c:yMode val="edge"/>
              <c:x val="1.1390292302140885E-2"/>
              <c:y val="0.226827072583784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sz="1000" b="0" i="0" u="none" strike="noStrike" kern="1200" baseline="0">
                  <a:solidFill>
                    <a:schemeClr val="tx1"/>
                  </a:solidFill>
                  <a:latin typeface="Fira Sans" panose="020B0503050000020004" pitchFamily="34" charset="0"/>
                  <a:ea typeface="Fira Sans" panose="020B0503050000020004" pitchFamily="34" charset="0"/>
                  <a:cs typeface="Arial" panose="020B0604020202020204" pitchFamily="34" charset="0"/>
                </a:defRPr>
              </a:pPr>
              <a:endParaRPr lang="pl-P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pPr>
            <a:endParaRPr lang="pl-PL"/>
          </a:p>
        </c:txPr>
        <c:crossAx val="4492639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2584472617576519E-2"/>
          <c:y val="0.8799384568142441"/>
          <c:w val="0.97273497168802725"/>
          <c:h val="0.101252018259556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EE287-BF3B-469C-8EA2-ED31CA828C5D}" type="datetimeFigureOut">
              <a:rPr lang="pl-PL" smtClean="0"/>
              <a:t>2018-07-10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9DB04-EA63-41B7-8C4F-A1B5A8053A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8189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9DB04-EA63-41B7-8C4F-A1B5A8053A37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3584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smtClean="0"/>
              <a:t>Social Diagnosis questionnaire consisted</a:t>
            </a:r>
            <a:r>
              <a:rPr lang="en-GB" baseline="0" noProof="0" dirty="0" smtClean="0"/>
              <a:t> of over 130 questions. </a:t>
            </a:r>
            <a:r>
              <a:rPr lang="pl-PL" baseline="0" noProof="0" dirty="0" smtClean="0"/>
              <a:t>9142 </a:t>
            </a:r>
            <a:r>
              <a:rPr lang="en-GB" baseline="0" noProof="0" dirty="0" smtClean="0"/>
              <a:t>individuals where surveyed.</a:t>
            </a:r>
            <a:r>
              <a:rPr lang="pl-PL" baseline="0" noProof="0" dirty="0" smtClean="0"/>
              <a:t> </a:t>
            </a:r>
            <a:r>
              <a:rPr lang="pl-PL" baseline="0" noProof="0" dirty="0" err="1" smtClean="0"/>
              <a:t>Likert</a:t>
            </a:r>
            <a:r>
              <a:rPr lang="pl-PL" baseline="0" noProof="0" dirty="0" smtClean="0"/>
              <a:t> </a:t>
            </a:r>
            <a:r>
              <a:rPr lang="pl-PL" baseline="0" noProof="0" dirty="0" err="1" smtClean="0"/>
              <a:t>scale</a:t>
            </a:r>
            <a:r>
              <a:rPr lang="pl-PL" baseline="0" noProof="0" dirty="0" smtClean="0"/>
              <a:t>: 1-6, </a:t>
            </a:r>
            <a:r>
              <a:rPr lang="pl-PL" baseline="0" noProof="0" dirty="0" err="1" smtClean="0"/>
              <a:t>where</a:t>
            </a:r>
            <a:r>
              <a:rPr lang="pl-PL" baseline="0" noProof="0" dirty="0" smtClean="0"/>
              <a:t> 1 </a:t>
            </a:r>
            <a:r>
              <a:rPr lang="pl-PL" baseline="0" noProof="0" dirty="0" err="1" smtClean="0"/>
              <a:t>is</a:t>
            </a:r>
            <a:r>
              <a:rPr lang="pl-PL" baseline="0" noProof="0" dirty="0" smtClean="0"/>
              <a:t> „</a:t>
            </a:r>
            <a:r>
              <a:rPr lang="pl-PL" baseline="0" noProof="0" dirty="0" err="1" smtClean="0"/>
              <a:t>very</a:t>
            </a:r>
            <a:r>
              <a:rPr lang="pl-PL" baseline="0" noProof="0" dirty="0" smtClean="0"/>
              <a:t> </a:t>
            </a:r>
            <a:r>
              <a:rPr lang="pl-PL" baseline="0" noProof="0" dirty="0" err="1" smtClean="0"/>
              <a:t>good</a:t>
            </a:r>
            <a:r>
              <a:rPr lang="pl-PL" baseline="0" noProof="0" dirty="0" smtClean="0"/>
              <a:t>”, 6 </a:t>
            </a:r>
            <a:r>
              <a:rPr lang="pl-PL" baseline="0" noProof="0" dirty="0" err="1" smtClean="0"/>
              <a:t>is</a:t>
            </a:r>
            <a:r>
              <a:rPr lang="pl-PL" baseline="0" noProof="0" dirty="0" smtClean="0"/>
              <a:t> „</a:t>
            </a:r>
            <a:r>
              <a:rPr lang="pl-PL" baseline="0" noProof="0" dirty="0" err="1" smtClean="0"/>
              <a:t>very</a:t>
            </a:r>
            <a:r>
              <a:rPr lang="pl-PL" baseline="0" noProof="0" dirty="0" smtClean="0"/>
              <a:t> </a:t>
            </a:r>
            <a:r>
              <a:rPr lang="pl-PL" baseline="0" noProof="0" dirty="0" err="1" smtClean="0"/>
              <a:t>bad</a:t>
            </a:r>
            <a:r>
              <a:rPr lang="pl-PL" baseline="0" noProof="0" dirty="0" smtClean="0"/>
              <a:t>”.</a:t>
            </a:r>
            <a:endParaRPr lang="en-GB" noProof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881BC-95D6-4F26-960E-76B5FF7C4830}" type="slidenum">
              <a:rPr lang="pl-PL" smtClean="0"/>
              <a:pPr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9854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This</a:t>
            </a:r>
            <a:r>
              <a:rPr lang="pl-PL" dirty="0" smtClean="0"/>
              <a:t> chart </a:t>
            </a:r>
            <a:r>
              <a:rPr lang="pl-PL" dirty="0" err="1" smtClean="0"/>
              <a:t>presents</a:t>
            </a:r>
            <a:r>
              <a:rPr lang="pl-PL" dirty="0" smtClean="0"/>
              <a:t> </a:t>
            </a:r>
            <a:r>
              <a:rPr lang="pl-PL" dirty="0" err="1" smtClean="0"/>
              <a:t>unitarized</a:t>
            </a:r>
            <a:r>
              <a:rPr lang="pl-PL" dirty="0" smtClean="0"/>
              <a:t> </a:t>
            </a:r>
            <a:r>
              <a:rPr lang="en-US" dirty="0" smtClean="0"/>
              <a:t>subjective and objective measures of quality of life</a:t>
            </a:r>
            <a:r>
              <a:rPr lang="pl-PL" dirty="0" smtClean="0"/>
              <a:t>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881BC-95D6-4F26-960E-76B5FF7C4830}" type="slidenum">
              <a:rPr lang="pl-PL" smtClean="0"/>
              <a:pPr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3665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dirty="0" smtClean="0"/>
              <a:t>Globalna statystyka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Morana</a:t>
            </a:r>
            <a:r>
              <a:rPr lang="pl-PL" baseline="0" dirty="0" smtClean="0"/>
              <a:t>  wskazuje, że o</a:t>
            </a:r>
            <a:r>
              <a:rPr lang="pl-PL" dirty="0" smtClean="0"/>
              <a:t>bserwujemy słabą-dodatnią zależność pomiędzy deprywacją gminy a deprywacją gmin sąsiednich (jest zależność</a:t>
            </a:r>
            <a:r>
              <a:rPr lang="pl-PL" baseline="0" dirty="0" smtClean="0"/>
              <a:t> ale słaba)</a:t>
            </a:r>
          </a:p>
          <a:p>
            <a:r>
              <a:rPr lang="pl-PL" baseline="0" dirty="0" smtClean="0"/>
              <a:t>Lokalna statystyka </a:t>
            </a:r>
            <a:r>
              <a:rPr lang="pl-PL" baseline="0" dirty="0" err="1" smtClean="0"/>
              <a:t>Morana</a:t>
            </a:r>
            <a:r>
              <a:rPr lang="pl-PL" baseline="0" dirty="0" smtClean="0"/>
              <a:t> dla gminy A wskazuje, że wysokiemu poziomowi deprywacji tej gminy towarzyszy niski poziom deprywacji sąsiadów.</a:t>
            </a:r>
          </a:p>
          <a:p>
            <a:r>
              <a:rPr lang="pl-PL" baseline="0" dirty="0" smtClean="0"/>
              <a:t>		               B (z klastra I ćwiartka) że wysokiemu poziomowi deprywacji tej gminy towarzyszy wysoki poziom deprywacji sąsiadów.</a:t>
            </a:r>
          </a:p>
          <a:p>
            <a:endParaRPr lang="pl-PL" baseline="0" dirty="0" smtClean="0"/>
          </a:p>
          <a:p>
            <a:r>
              <a:rPr lang="pl-PL" baseline="0" dirty="0" smtClean="0"/>
              <a:t>W IV ćwiartce gminom o wysokim poziomie deprywacji  </a:t>
            </a:r>
          </a:p>
          <a:p>
            <a:endParaRPr lang="pl-PL" dirty="0" smtClean="0"/>
          </a:p>
        </p:txBody>
      </p:sp>
      <p:sp>
        <p:nvSpPr>
          <p:cNvPr id="6042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80317" indent="-300122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00488" indent="-24009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80682" indent="-24009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60877" indent="-24009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41072" indent="-2400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121269" indent="-2400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601463" indent="-2400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081658" indent="-2400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7C7C06B-082D-47C7-A571-4D86371C0F22}" type="slidenum">
              <a:rPr lang="pl-PL" smtClean="0"/>
              <a:pPr eaLnBrk="1" hangingPunct="1"/>
              <a:t>26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465478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 smtClean="0"/>
          </a:p>
        </p:txBody>
      </p:sp>
      <p:sp>
        <p:nvSpPr>
          <p:cNvPr id="6861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80317" indent="-300122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00488" indent="-24009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80682" indent="-24009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60877" indent="-24009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41072" indent="-2400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121269" indent="-2400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601463" indent="-2400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081658" indent="-2400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6C1D307-EA30-4FF2-A12B-ADF729F65091}" type="slidenum">
              <a:rPr lang="pl-PL" smtClean="0"/>
              <a:pPr eaLnBrk="1" hangingPunct="1"/>
              <a:t>33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725544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887AE-0FA1-4329-9ACA-DBFAAEF8AFD7}" type="slidenum">
              <a:rPr lang="pl-PL" smtClean="0"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0616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9DB04-EA63-41B7-8C4F-A1B5A8053A37}" type="slidenum">
              <a:rPr lang="pl-PL" smtClean="0"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8479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D6A31-12F5-436A-8F11-529F8FBF03C8}" type="datetime1">
              <a:rPr lang="pl-PL" smtClean="0"/>
              <a:t>2018-07-10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2EC7-4B9D-428C-9087-B61AD018EF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08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C97D7-471F-4CAF-B8C5-0BD22A4A12CF}" type="datetime1">
              <a:rPr lang="pl-PL" smtClean="0"/>
              <a:t>2018-07-10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2EC7-4B9D-428C-9087-B61AD018EF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733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5E61-56AB-46B1-8582-075F4CE9FD24}" type="datetime1">
              <a:rPr lang="pl-PL" smtClean="0"/>
              <a:t>2018-07-10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2EC7-4B9D-428C-9087-B61AD018EF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208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5130B-A149-42BF-9B11-B0888265EB85}" type="datetime1">
              <a:rPr lang="pl-PL" smtClean="0"/>
              <a:t>2018-07-10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2EC7-4B9D-428C-9087-B61AD018EF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767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4B9F8-3ADE-42BF-9523-6B39DE415F09}" type="datetime1">
              <a:rPr lang="pl-PL" smtClean="0"/>
              <a:t>2018-07-10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2EC7-4B9D-428C-9087-B61AD018EF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08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E1C70-065A-4C7E-8C63-78CA47A1F923}" type="datetime1">
              <a:rPr lang="pl-PL" smtClean="0"/>
              <a:t>2018-07-10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2EC7-4B9D-428C-9087-B61AD018EF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506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2716-1BC0-4469-B30F-9CCBDC8ECE8E}" type="datetime1">
              <a:rPr lang="pl-PL" smtClean="0"/>
              <a:t>2018-07-10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2EC7-4B9D-428C-9087-B61AD018EF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390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D65D-665E-4748-912E-EC4744512603}" type="datetime1">
              <a:rPr lang="pl-PL" smtClean="0"/>
              <a:t>2018-07-10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2EC7-4B9D-428C-9087-B61AD018EF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352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F69B9-DFC6-4D46-B46A-76F3686F0AD1}" type="datetime1">
              <a:rPr lang="pl-PL" smtClean="0"/>
              <a:t>2018-07-10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2EC7-4B9D-428C-9087-B61AD018EF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9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0D5F0-905F-43A3-94AA-7352D0264CB0}" type="datetime1">
              <a:rPr lang="pl-PL" smtClean="0"/>
              <a:t>2018-07-10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2EC7-4B9D-428C-9087-B61AD018EF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204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90CE8-C9F8-421F-A8EF-D9024C4F7712}" type="datetime1">
              <a:rPr lang="pl-PL" smtClean="0"/>
              <a:t>2018-07-10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2EC7-4B9D-428C-9087-B61AD018EF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630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35190-C78A-47EF-8B4D-8B8D46F42FAA}" type="datetime1">
              <a:rPr lang="pl-PL" smtClean="0"/>
              <a:t>2018-07-10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92EC7-4B9D-428C-9087-B61AD018EF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9523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ole tekstowe 13"/>
          <p:cNvSpPr txBox="1"/>
          <p:nvPr/>
        </p:nvSpPr>
        <p:spPr>
          <a:xfrm>
            <a:off x="336073" y="6410741"/>
            <a:ext cx="8446592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Warszawa,</a:t>
            </a:r>
            <a:r>
              <a:rPr lang="pl-PL" sz="1200" dirty="0">
                <a:solidFill>
                  <a:srgbClr val="FF0000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r>
              <a:rPr lang="pl-PL" sz="12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lipiec 2018 r.</a:t>
            </a:r>
            <a:endParaRPr lang="pl-PL" sz="120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310672" y="2022749"/>
            <a:ext cx="8446592" cy="193899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pl-PL" sz="3000" b="1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Zróżnicowanie poziomu rozwoju</a:t>
            </a:r>
            <a:br>
              <a:rPr lang="pl-PL" sz="3000" b="1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</a:br>
            <a:r>
              <a:rPr lang="pl-PL" sz="3000" b="1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obszarów transgranicznych </a:t>
            </a:r>
            <a:br>
              <a:rPr lang="pl-PL" sz="3000" b="1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</a:br>
            <a:r>
              <a:rPr lang="pl-PL" sz="3000" b="1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Polski, Słowacji i Ukrainy</a:t>
            </a:r>
          </a:p>
          <a:p>
            <a:r>
              <a:rPr lang="pl-PL" sz="3000" b="1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– czynniki progresji i peryferyzacji</a:t>
            </a:r>
            <a:endParaRPr lang="pl-PL" sz="3000" b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"/>
          <a:stretch/>
        </p:blipFill>
        <p:spPr>
          <a:xfrm>
            <a:off x="247650" y="-1507"/>
            <a:ext cx="2750400" cy="792429"/>
          </a:xfrm>
          <a:prstGeom prst="rect">
            <a:avLst/>
          </a:prstGeom>
        </p:spPr>
      </p:pic>
      <p:sp>
        <p:nvSpPr>
          <p:cNvPr id="15" name="pole tekstowe 14"/>
          <p:cNvSpPr txBox="1"/>
          <p:nvPr/>
        </p:nvSpPr>
        <p:spPr>
          <a:xfrm>
            <a:off x="336073" y="4773655"/>
            <a:ext cx="5741998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l-PL" sz="1600" b="1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dr Marek Cierpiał-Wolan</a:t>
            </a:r>
          </a:p>
          <a:p>
            <a:r>
              <a:rPr lang="pl-PL" sz="1600" b="1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Urząd Statystyczny w Rzeszowie, Uniwersytet Rzeszowski</a:t>
            </a:r>
          </a:p>
        </p:txBody>
      </p:sp>
    </p:spTree>
    <p:extLst>
      <p:ext uri="{BB962C8B-B14F-4D97-AF65-F5344CB8AC3E}">
        <p14:creationId xmlns:p14="http://schemas.microsoft.com/office/powerpoint/2010/main" val="144455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/>
          </p:cNvSpPr>
          <p:nvPr/>
        </p:nvSpPr>
        <p:spPr>
          <a:xfrm>
            <a:off x="599109" y="233879"/>
            <a:ext cx="8527689" cy="935894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>
              <a:defRPr/>
            </a:pPr>
            <a:r>
              <a:rPr lang="pl-PL" sz="2200" b="1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Ranking regionów według wartości taksonomicznego miernika rozwoju </a:t>
            </a:r>
            <a:r>
              <a:rPr lang="pl-PL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(TMR</a:t>
            </a:r>
            <a:r>
              <a:rPr lang="pl-PL" dirty="0" smtClean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)  </a:t>
            </a:r>
            <a:r>
              <a:rPr lang="pl-PL" sz="2200" b="1" dirty="0" smtClean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- </a:t>
            </a:r>
            <a:r>
              <a:rPr lang="pl-PL" sz="2200" b="1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Słowacja </a:t>
            </a:r>
            <a:endParaRPr kumimoji="0" lang="pl-PL" sz="2200" b="1" i="0" u="none" strike="noStrike" kern="1200" normalizeH="0" baseline="0" noProof="0" dirty="0" smtClean="0">
              <a:solidFill>
                <a:srgbClr val="001D77"/>
              </a:solidFill>
              <a:uLnTx/>
              <a:uFillTx/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751509" y="386278"/>
            <a:ext cx="8527689" cy="2464013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endParaRPr kumimoji="0" lang="pl-PL" sz="2200" b="1" i="0" u="none" strike="noStrike" kern="1200" normalizeH="0" baseline="0" noProof="0" dirty="0" smtClean="0">
              <a:solidFill>
                <a:srgbClr val="001D77"/>
              </a:solidFill>
              <a:uLnTx/>
              <a:uFillTx/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2663867" y="1349925"/>
            <a:ext cx="13484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Metoda Hellwiga</a:t>
            </a:r>
            <a:endParaRPr lang="pl-PL" sz="120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7342173" y="1347689"/>
            <a:ext cx="12827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Metoda Webera</a:t>
            </a:r>
            <a:endParaRPr lang="pl-PL" sz="120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5141964" y="4080391"/>
            <a:ext cx="16802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Metoda </a:t>
            </a:r>
            <a:r>
              <a:rPr lang="pl-PL" sz="1200" dirty="0" err="1" smtClean="0">
                <a:latin typeface="Fira Sans" panose="020B0503050000020004" pitchFamily="34" charset="0"/>
                <a:ea typeface="Fira Sans" panose="020B0503050000020004" pitchFamily="34" charset="0"/>
              </a:rPr>
              <a:t>bezwzorcowa</a:t>
            </a:r>
            <a:endParaRPr lang="pl-PL" sz="120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>
            <a:off x="8624896" y="6423039"/>
            <a:ext cx="508000" cy="236538"/>
          </a:xfrm>
          <a:custGeom>
            <a:avLst/>
            <a:gdLst>
              <a:gd name="T0" fmla="*/ 2799 w 2850"/>
              <a:gd name="T1" fmla="*/ 2 h 1326"/>
              <a:gd name="T2" fmla="*/ 2850 w 2850"/>
              <a:gd name="T3" fmla="*/ 0 h 1326"/>
              <a:gd name="T4" fmla="*/ 2850 w 2850"/>
              <a:gd name="T5" fmla="*/ 1326 h 1326"/>
              <a:gd name="T6" fmla="*/ 2799 w 2850"/>
              <a:gd name="T7" fmla="*/ 1324 h 1326"/>
              <a:gd name="T8" fmla="*/ 2799 w 2850"/>
              <a:gd name="T9" fmla="*/ 1326 h 1326"/>
              <a:gd name="T10" fmla="*/ 663 w 2850"/>
              <a:gd name="T11" fmla="*/ 1326 h 1326"/>
              <a:gd name="T12" fmla="*/ 0 w 2850"/>
              <a:gd name="T13" fmla="*/ 663 h 1326"/>
              <a:gd name="T14" fmla="*/ 663 w 2850"/>
              <a:gd name="T15" fmla="*/ 0 h 1326"/>
              <a:gd name="T16" fmla="*/ 713 w 2850"/>
              <a:gd name="T17" fmla="*/ 2 h 1326"/>
              <a:gd name="T18" fmla="*/ 2799 w 2850"/>
              <a:gd name="T19" fmla="*/ 2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50" h="1326">
                <a:moveTo>
                  <a:pt x="2799" y="2"/>
                </a:moveTo>
                <a:lnTo>
                  <a:pt x="2850" y="0"/>
                </a:lnTo>
                <a:lnTo>
                  <a:pt x="2850" y="1326"/>
                </a:lnTo>
                <a:lnTo>
                  <a:pt x="2799" y="1324"/>
                </a:lnTo>
                <a:lnTo>
                  <a:pt x="2799" y="1326"/>
                </a:lnTo>
                <a:lnTo>
                  <a:pt x="663" y="1326"/>
                </a:lnTo>
                <a:cubicBezTo>
                  <a:pt x="297" y="1326"/>
                  <a:pt x="0" y="1029"/>
                  <a:pt x="0" y="663"/>
                </a:cubicBezTo>
                <a:cubicBezTo>
                  <a:pt x="0" y="297"/>
                  <a:pt x="297" y="0"/>
                  <a:pt x="663" y="0"/>
                </a:cubicBezTo>
                <a:cubicBezTo>
                  <a:pt x="680" y="0"/>
                  <a:pt x="697" y="1"/>
                  <a:pt x="713" y="2"/>
                </a:cubicBezTo>
                <a:lnTo>
                  <a:pt x="2799" y="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8553243" y="6358745"/>
            <a:ext cx="417555" cy="365125"/>
          </a:xfrm>
        </p:spPr>
        <p:txBody>
          <a:bodyPr/>
          <a:lstStyle/>
          <a:p>
            <a:fld id="{36F92EC7-4B9D-428C-9087-B61AD018EF74}" type="slidenum">
              <a:rPr lang="pl-PL" b="1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10</a:t>
            </a:fld>
            <a:endParaRPr lang="pl-PL" b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"/>
          <a:stretch/>
        </p:blipFill>
        <p:spPr>
          <a:xfrm>
            <a:off x="238125" y="6065571"/>
            <a:ext cx="2750400" cy="79242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24" y="1474570"/>
            <a:ext cx="4187961" cy="2026924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953" y="1460671"/>
            <a:ext cx="4187961" cy="2026924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670" y="4232790"/>
            <a:ext cx="4187961" cy="202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84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/>
          </p:cNvSpPr>
          <p:nvPr/>
        </p:nvSpPr>
        <p:spPr>
          <a:xfrm>
            <a:off x="599109" y="233879"/>
            <a:ext cx="8527689" cy="935894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>
              <a:defRPr/>
            </a:pPr>
            <a:r>
              <a:rPr lang="pl-PL" sz="2200" b="1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Ranking regionów według wartości taksonomicznego miernika rozwoju </a:t>
            </a:r>
            <a:r>
              <a:rPr lang="pl-PL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(TMR</a:t>
            </a:r>
            <a:r>
              <a:rPr lang="pl-PL" dirty="0" smtClean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)  </a:t>
            </a:r>
            <a:r>
              <a:rPr lang="pl-PL" sz="2200" b="1" dirty="0" smtClean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- Ukraina </a:t>
            </a:r>
            <a:endParaRPr kumimoji="0" lang="pl-PL" sz="2200" b="1" i="0" u="none" strike="noStrike" kern="1200" normalizeH="0" baseline="0" noProof="0" dirty="0" smtClean="0">
              <a:solidFill>
                <a:srgbClr val="001D77"/>
              </a:solidFill>
              <a:uLnTx/>
              <a:uFillTx/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751509" y="386278"/>
            <a:ext cx="8527689" cy="2464013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endParaRPr kumimoji="0" lang="pl-PL" sz="2200" b="1" i="0" u="none" strike="noStrike" kern="1200" normalizeH="0" baseline="0" noProof="0" dirty="0" smtClean="0">
              <a:solidFill>
                <a:srgbClr val="001D77"/>
              </a:solidFill>
              <a:uLnTx/>
              <a:uFillTx/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747700" y="1322172"/>
            <a:ext cx="13484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Metoda Hellwiga</a:t>
            </a:r>
            <a:endParaRPr lang="pl-PL" sz="120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5834648" y="1322172"/>
            <a:ext cx="12827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Metoda Webera</a:t>
            </a:r>
            <a:endParaRPr lang="pl-PL" sz="120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3594577" y="3777125"/>
            <a:ext cx="16802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Metoda </a:t>
            </a:r>
            <a:r>
              <a:rPr lang="pl-PL" sz="1200" dirty="0" err="1" smtClean="0">
                <a:latin typeface="Fira Sans" panose="020B0503050000020004" pitchFamily="34" charset="0"/>
                <a:ea typeface="Fira Sans" panose="020B0503050000020004" pitchFamily="34" charset="0"/>
              </a:rPr>
              <a:t>bezwzorcowa</a:t>
            </a:r>
            <a:endParaRPr lang="pl-PL" sz="120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>
            <a:off x="8624896" y="6423039"/>
            <a:ext cx="508000" cy="236538"/>
          </a:xfrm>
          <a:custGeom>
            <a:avLst/>
            <a:gdLst>
              <a:gd name="T0" fmla="*/ 2799 w 2850"/>
              <a:gd name="T1" fmla="*/ 2 h 1326"/>
              <a:gd name="T2" fmla="*/ 2850 w 2850"/>
              <a:gd name="T3" fmla="*/ 0 h 1326"/>
              <a:gd name="T4" fmla="*/ 2850 w 2850"/>
              <a:gd name="T5" fmla="*/ 1326 h 1326"/>
              <a:gd name="T6" fmla="*/ 2799 w 2850"/>
              <a:gd name="T7" fmla="*/ 1324 h 1326"/>
              <a:gd name="T8" fmla="*/ 2799 w 2850"/>
              <a:gd name="T9" fmla="*/ 1326 h 1326"/>
              <a:gd name="T10" fmla="*/ 663 w 2850"/>
              <a:gd name="T11" fmla="*/ 1326 h 1326"/>
              <a:gd name="T12" fmla="*/ 0 w 2850"/>
              <a:gd name="T13" fmla="*/ 663 h 1326"/>
              <a:gd name="T14" fmla="*/ 663 w 2850"/>
              <a:gd name="T15" fmla="*/ 0 h 1326"/>
              <a:gd name="T16" fmla="*/ 713 w 2850"/>
              <a:gd name="T17" fmla="*/ 2 h 1326"/>
              <a:gd name="T18" fmla="*/ 2799 w 2850"/>
              <a:gd name="T19" fmla="*/ 2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50" h="1326">
                <a:moveTo>
                  <a:pt x="2799" y="2"/>
                </a:moveTo>
                <a:lnTo>
                  <a:pt x="2850" y="0"/>
                </a:lnTo>
                <a:lnTo>
                  <a:pt x="2850" y="1326"/>
                </a:lnTo>
                <a:lnTo>
                  <a:pt x="2799" y="1324"/>
                </a:lnTo>
                <a:lnTo>
                  <a:pt x="2799" y="1326"/>
                </a:lnTo>
                <a:lnTo>
                  <a:pt x="663" y="1326"/>
                </a:lnTo>
                <a:cubicBezTo>
                  <a:pt x="297" y="1326"/>
                  <a:pt x="0" y="1029"/>
                  <a:pt x="0" y="663"/>
                </a:cubicBezTo>
                <a:cubicBezTo>
                  <a:pt x="0" y="297"/>
                  <a:pt x="297" y="0"/>
                  <a:pt x="663" y="0"/>
                </a:cubicBezTo>
                <a:cubicBezTo>
                  <a:pt x="680" y="0"/>
                  <a:pt x="697" y="1"/>
                  <a:pt x="713" y="2"/>
                </a:cubicBezTo>
                <a:lnTo>
                  <a:pt x="2799" y="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8553243" y="6358745"/>
            <a:ext cx="417555" cy="365125"/>
          </a:xfrm>
        </p:spPr>
        <p:txBody>
          <a:bodyPr/>
          <a:lstStyle/>
          <a:p>
            <a:fld id="{36F92EC7-4B9D-428C-9087-B61AD018EF74}" type="slidenum">
              <a:rPr lang="pl-PL" b="1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11</a:t>
            </a:fld>
            <a:endParaRPr lang="pl-PL" b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"/>
          <a:stretch/>
        </p:blipFill>
        <p:spPr>
          <a:xfrm>
            <a:off x="238125" y="6065571"/>
            <a:ext cx="2750400" cy="79242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36" y="1618284"/>
            <a:ext cx="3477775" cy="222504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824" y="1532412"/>
            <a:ext cx="3480823" cy="2225045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146" y="4099911"/>
            <a:ext cx="3477775" cy="222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39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/>
        </p:nvSpPr>
        <p:spPr bwMode="auto">
          <a:xfrm>
            <a:off x="8624896" y="6423039"/>
            <a:ext cx="508000" cy="236538"/>
          </a:xfrm>
          <a:custGeom>
            <a:avLst/>
            <a:gdLst>
              <a:gd name="T0" fmla="*/ 2799 w 2850"/>
              <a:gd name="T1" fmla="*/ 2 h 1326"/>
              <a:gd name="T2" fmla="*/ 2850 w 2850"/>
              <a:gd name="T3" fmla="*/ 0 h 1326"/>
              <a:gd name="T4" fmla="*/ 2850 w 2850"/>
              <a:gd name="T5" fmla="*/ 1326 h 1326"/>
              <a:gd name="T6" fmla="*/ 2799 w 2850"/>
              <a:gd name="T7" fmla="*/ 1324 h 1326"/>
              <a:gd name="T8" fmla="*/ 2799 w 2850"/>
              <a:gd name="T9" fmla="*/ 1326 h 1326"/>
              <a:gd name="T10" fmla="*/ 663 w 2850"/>
              <a:gd name="T11" fmla="*/ 1326 h 1326"/>
              <a:gd name="T12" fmla="*/ 0 w 2850"/>
              <a:gd name="T13" fmla="*/ 663 h 1326"/>
              <a:gd name="T14" fmla="*/ 663 w 2850"/>
              <a:gd name="T15" fmla="*/ 0 h 1326"/>
              <a:gd name="T16" fmla="*/ 713 w 2850"/>
              <a:gd name="T17" fmla="*/ 2 h 1326"/>
              <a:gd name="T18" fmla="*/ 2799 w 2850"/>
              <a:gd name="T19" fmla="*/ 2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50" h="1326">
                <a:moveTo>
                  <a:pt x="2799" y="2"/>
                </a:moveTo>
                <a:lnTo>
                  <a:pt x="2850" y="0"/>
                </a:lnTo>
                <a:lnTo>
                  <a:pt x="2850" y="1326"/>
                </a:lnTo>
                <a:lnTo>
                  <a:pt x="2799" y="1324"/>
                </a:lnTo>
                <a:lnTo>
                  <a:pt x="2799" y="1326"/>
                </a:lnTo>
                <a:lnTo>
                  <a:pt x="663" y="1326"/>
                </a:lnTo>
                <a:cubicBezTo>
                  <a:pt x="297" y="1326"/>
                  <a:pt x="0" y="1029"/>
                  <a:pt x="0" y="663"/>
                </a:cubicBezTo>
                <a:cubicBezTo>
                  <a:pt x="0" y="297"/>
                  <a:pt x="297" y="0"/>
                  <a:pt x="663" y="0"/>
                </a:cubicBezTo>
                <a:cubicBezTo>
                  <a:pt x="680" y="0"/>
                  <a:pt x="697" y="1"/>
                  <a:pt x="713" y="2"/>
                </a:cubicBezTo>
                <a:lnTo>
                  <a:pt x="2799" y="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8551958" y="6358745"/>
            <a:ext cx="384604" cy="365125"/>
          </a:xfrm>
        </p:spPr>
        <p:txBody>
          <a:bodyPr/>
          <a:lstStyle/>
          <a:p>
            <a:fld id="{36F92EC7-4B9D-428C-9087-B61AD018EF74}" type="slidenum">
              <a:rPr lang="pl-PL" b="1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12</a:t>
            </a:fld>
            <a:endParaRPr lang="pl-PL" b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599109" y="233880"/>
            <a:ext cx="8527689" cy="72814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>
              <a:defRPr/>
            </a:pPr>
            <a:r>
              <a:rPr lang="pl-PL" sz="2200" b="1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Produkt krajowy </a:t>
            </a:r>
            <a:r>
              <a:rPr lang="pl-PL" sz="2200" b="1" dirty="0" smtClean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brutto na 1 mieszkańca</a:t>
            </a:r>
            <a:endParaRPr lang="pl-PL" sz="2200" b="1" dirty="0">
              <a:solidFill>
                <a:srgbClr val="001D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"/>
          <a:stretch/>
        </p:blipFill>
        <p:spPr>
          <a:xfrm>
            <a:off x="238125" y="6065571"/>
            <a:ext cx="2750400" cy="79242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083" y="1203767"/>
            <a:ext cx="7315834" cy="44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92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6847420" y="6356351"/>
            <a:ext cx="2057400" cy="365125"/>
          </a:xfrm>
        </p:spPr>
        <p:txBody>
          <a:bodyPr/>
          <a:lstStyle/>
          <a:p>
            <a:fld id="{36F92EC7-4B9D-428C-9087-B61AD018EF74}" type="slidenum">
              <a:rPr lang="pl-PL" b="1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13</a:t>
            </a:fld>
            <a:endParaRPr lang="pl-PL" b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532008"/>
            <a:ext cx="7772012" cy="4437243"/>
          </a:xfrm>
          <a:prstGeom prst="rect">
            <a:avLst/>
          </a:prstGeom>
        </p:spPr>
      </p:pic>
      <p:sp>
        <p:nvSpPr>
          <p:cNvPr id="5" name="Rectangle 2"/>
          <p:cNvSpPr txBox="1">
            <a:spLocks/>
          </p:cNvSpPr>
          <p:nvPr/>
        </p:nvSpPr>
        <p:spPr>
          <a:xfrm>
            <a:off x="611560" y="416763"/>
            <a:ext cx="8527689" cy="728146"/>
          </a:xfrm>
          <a:prstGeom prst="rect">
            <a:avLst/>
          </a:prstGeom>
        </p:spPr>
        <p:txBody>
          <a:bodyPr vert="horz" anchor="ctr">
            <a:normAutofit lnSpcReduction="10000"/>
          </a:bodyPr>
          <a:lstStyle/>
          <a:p>
            <a:pPr>
              <a:defRPr/>
            </a:pPr>
            <a:r>
              <a:rPr lang="pl-PL" sz="2200" b="1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Produkt krajowy brutto (PKB) na 1 mieszkańca</a:t>
            </a:r>
          </a:p>
          <a:p>
            <a:pPr>
              <a:defRPr/>
            </a:pPr>
            <a:r>
              <a:rPr lang="pl-PL" sz="2200" b="1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oraz wartość dodana brutto </a:t>
            </a:r>
            <a:r>
              <a:rPr lang="pl-PL" sz="2200" b="1" dirty="0" smtClean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w </a:t>
            </a:r>
            <a:r>
              <a:rPr lang="pl-PL" sz="2200" b="1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2015 roku</a:t>
            </a:r>
          </a:p>
        </p:txBody>
      </p:sp>
    </p:spTree>
    <p:extLst>
      <p:ext uri="{BB962C8B-B14F-4D97-AF65-F5344CB8AC3E}">
        <p14:creationId xmlns:p14="http://schemas.microsoft.com/office/powerpoint/2010/main" val="303183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>
          <a:xfrm>
            <a:off x="599109" y="233879"/>
            <a:ext cx="8527689" cy="779375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>
              <a:defRPr/>
            </a:pPr>
            <a:r>
              <a:rPr lang="pl-PL" sz="2200" b="1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Stopa bezrobocia </a:t>
            </a:r>
            <a:r>
              <a:rPr lang="pl-PL" dirty="0" smtClean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(BAEL)</a:t>
            </a:r>
            <a:endParaRPr lang="pl-PL" dirty="0">
              <a:solidFill>
                <a:srgbClr val="001D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8624896" y="6423039"/>
            <a:ext cx="508000" cy="236538"/>
          </a:xfrm>
          <a:custGeom>
            <a:avLst/>
            <a:gdLst>
              <a:gd name="T0" fmla="*/ 2799 w 2850"/>
              <a:gd name="T1" fmla="*/ 2 h 1326"/>
              <a:gd name="T2" fmla="*/ 2850 w 2850"/>
              <a:gd name="T3" fmla="*/ 0 h 1326"/>
              <a:gd name="T4" fmla="*/ 2850 w 2850"/>
              <a:gd name="T5" fmla="*/ 1326 h 1326"/>
              <a:gd name="T6" fmla="*/ 2799 w 2850"/>
              <a:gd name="T7" fmla="*/ 1324 h 1326"/>
              <a:gd name="T8" fmla="*/ 2799 w 2850"/>
              <a:gd name="T9" fmla="*/ 1326 h 1326"/>
              <a:gd name="T10" fmla="*/ 663 w 2850"/>
              <a:gd name="T11" fmla="*/ 1326 h 1326"/>
              <a:gd name="T12" fmla="*/ 0 w 2850"/>
              <a:gd name="T13" fmla="*/ 663 h 1326"/>
              <a:gd name="T14" fmla="*/ 663 w 2850"/>
              <a:gd name="T15" fmla="*/ 0 h 1326"/>
              <a:gd name="T16" fmla="*/ 713 w 2850"/>
              <a:gd name="T17" fmla="*/ 2 h 1326"/>
              <a:gd name="T18" fmla="*/ 2799 w 2850"/>
              <a:gd name="T19" fmla="*/ 2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50" h="1326">
                <a:moveTo>
                  <a:pt x="2799" y="2"/>
                </a:moveTo>
                <a:lnTo>
                  <a:pt x="2850" y="0"/>
                </a:lnTo>
                <a:lnTo>
                  <a:pt x="2850" y="1326"/>
                </a:lnTo>
                <a:lnTo>
                  <a:pt x="2799" y="1324"/>
                </a:lnTo>
                <a:lnTo>
                  <a:pt x="2799" y="1326"/>
                </a:lnTo>
                <a:lnTo>
                  <a:pt x="663" y="1326"/>
                </a:lnTo>
                <a:cubicBezTo>
                  <a:pt x="297" y="1326"/>
                  <a:pt x="0" y="1029"/>
                  <a:pt x="0" y="663"/>
                </a:cubicBezTo>
                <a:cubicBezTo>
                  <a:pt x="0" y="297"/>
                  <a:pt x="297" y="0"/>
                  <a:pt x="663" y="0"/>
                </a:cubicBezTo>
                <a:cubicBezTo>
                  <a:pt x="680" y="0"/>
                  <a:pt x="697" y="1"/>
                  <a:pt x="713" y="2"/>
                </a:cubicBezTo>
                <a:lnTo>
                  <a:pt x="2799" y="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8583828" y="6358745"/>
            <a:ext cx="385685" cy="365125"/>
          </a:xfrm>
        </p:spPr>
        <p:txBody>
          <a:bodyPr/>
          <a:lstStyle/>
          <a:p>
            <a:fld id="{36F92EC7-4B9D-428C-9087-B61AD018EF74}" type="slidenum">
              <a:rPr lang="pl-PL" b="1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14</a:t>
            </a:fld>
            <a:endParaRPr lang="pl-PL" b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"/>
          <a:stretch/>
        </p:blipFill>
        <p:spPr>
          <a:xfrm>
            <a:off x="238125" y="6065571"/>
            <a:ext cx="2750400" cy="79242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297" y="1203767"/>
            <a:ext cx="7541406" cy="44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80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>
          <a:xfrm>
            <a:off x="599109" y="233879"/>
            <a:ext cx="8527689" cy="779375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>
              <a:defRPr/>
            </a:pPr>
            <a:r>
              <a:rPr lang="pl-PL" sz="2200" b="1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Bierni zawodowo w % ludności w wieku 15 lat i więcej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"/>
          <a:stretch/>
        </p:blipFill>
        <p:spPr>
          <a:xfrm>
            <a:off x="238125" y="6065571"/>
            <a:ext cx="2750400" cy="792429"/>
          </a:xfrm>
          <a:prstGeom prst="rect">
            <a:avLst/>
          </a:prstGeom>
        </p:spPr>
      </p:pic>
      <p:sp>
        <p:nvSpPr>
          <p:cNvPr id="6" name="Freeform 5"/>
          <p:cNvSpPr>
            <a:spLocks/>
          </p:cNvSpPr>
          <p:nvPr/>
        </p:nvSpPr>
        <p:spPr bwMode="auto">
          <a:xfrm>
            <a:off x="8624896" y="6423039"/>
            <a:ext cx="508000" cy="236538"/>
          </a:xfrm>
          <a:custGeom>
            <a:avLst/>
            <a:gdLst>
              <a:gd name="T0" fmla="*/ 2799 w 2850"/>
              <a:gd name="T1" fmla="*/ 2 h 1326"/>
              <a:gd name="T2" fmla="*/ 2850 w 2850"/>
              <a:gd name="T3" fmla="*/ 0 h 1326"/>
              <a:gd name="T4" fmla="*/ 2850 w 2850"/>
              <a:gd name="T5" fmla="*/ 1326 h 1326"/>
              <a:gd name="T6" fmla="*/ 2799 w 2850"/>
              <a:gd name="T7" fmla="*/ 1324 h 1326"/>
              <a:gd name="T8" fmla="*/ 2799 w 2850"/>
              <a:gd name="T9" fmla="*/ 1326 h 1326"/>
              <a:gd name="T10" fmla="*/ 663 w 2850"/>
              <a:gd name="T11" fmla="*/ 1326 h 1326"/>
              <a:gd name="T12" fmla="*/ 0 w 2850"/>
              <a:gd name="T13" fmla="*/ 663 h 1326"/>
              <a:gd name="T14" fmla="*/ 663 w 2850"/>
              <a:gd name="T15" fmla="*/ 0 h 1326"/>
              <a:gd name="T16" fmla="*/ 713 w 2850"/>
              <a:gd name="T17" fmla="*/ 2 h 1326"/>
              <a:gd name="T18" fmla="*/ 2799 w 2850"/>
              <a:gd name="T19" fmla="*/ 2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50" h="1326">
                <a:moveTo>
                  <a:pt x="2799" y="2"/>
                </a:moveTo>
                <a:lnTo>
                  <a:pt x="2850" y="0"/>
                </a:lnTo>
                <a:lnTo>
                  <a:pt x="2850" y="1326"/>
                </a:lnTo>
                <a:lnTo>
                  <a:pt x="2799" y="1324"/>
                </a:lnTo>
                <a:lnTo>
                  <a:pt x="2799" y="1326"/>
                </a:lnTo>
                <a:lnTo>
                  <a:pt x="663" y="1326"/>
                </a:lnTo>
                <a:cubicBezTo>
                  <a:pt x="297" y="1326"/>
                  <a:pt x="0" y="1029"/>
                  <a:pt x="0" y="663"/>
                </a:cubicBezTo>
                <a:cubicBezTo>
                  <a:pt x="0" y="297"/>
                  <a:pt x="297" y="0"/>
                  <a:pt x="663" y="0"/>
                </a:cubicBezTo>
                <a:cubicBezTo>
                  <a:pt x="680" y="0"/>
                  <a:pt x="697" y="1"/>
                  <a:pt x="713" y="2"/>
                </a:cubicBezTo>
                <a:lnTo>
                  <a:pt x="2799" y="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8452022" y="6356351"/>
            <a:ext cx="508172" cy="365125"/>
          </a:xfrm>
        </p:spPr>
        <p:txBody>
          <a:bodyPr/>
          <a:lstStyle/>
          <a:p>
            <a:fld id="{36F92EC7-4B9D-428C-9087-B61AD018EF74}" type="slidenum">
              <a:rPr lang="pl-PL" b="1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15</a:t>
            </a:fld>
            <a:endParaRPr lang="pl-PL" b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228" y="1258288"/>
            <a:ext cx="7297544" cy="45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87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>
          <a:xfrm>
            <a:off x="599109" y="233879"/>
            <a:ext cx="8527689" cy="779375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>
              <a:defRPr/>
            </a:pPr>
            <a:r>
              <a:rPr lang="pl-PL" sz="2200" b="1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Przeciętne miesięczne wynagrodzenia brutto</a:t>
            </a:r>
            <a:endParaRPr lang="pl-PL" sz="2200" b="1" dirty="0">
              <a:solidFill>
                <a:srgbClr val="001D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8624896" y="6423039"/>
            <a:ext cx="508000" cy="236538"/>
          </a:xfrm>
          <a:custGeom>
            <a:avLst/>
            <a:gdLst>
              <a:gd name="T0" fmla="*/ 2799 w 2850"/>
              <a:gd name="T1" fmla="*/ 2 h 1326"/>
              <a:gd name="T2" fmla="*/ 2850 w 2850"/>
              <a:gd name="T3" fmla="*/ 0 h 1326"/>
              <a:gd name="T4" fmla="*/ 2850 w 2850"/>
              <a:gd name="T5" fmla="*/ 1326 h 1326"/>
              <a:gd name="T6" fmla="*/ 2799 w 2850"/>
              <a:gd name="T7" fmla="*/ 1324 h 1326"/>
              <a:gd name="T8" fmla="*/ 2799 w 2850"/>
              <a:gd name="T9" fmla="*/ 1326 h 1326"/>
              <a:gd name="T10" fmla="*/ 663 w 2850"/>
              <a:gd name="T11" fmla="*/ 1326 h 1326"/>
              <a:gd name="T12" fmla="*/ 0 w 2850"/>
              <a:gd name="T13" fmla="*/ 663 h 1326"/>
              <a:gd name="T14" fmla="*/ 663 w 2850"/>
              <a:gd name="T15" fmla="*/ 0 h 1326"/>
              <a:gd name="T16" fmla="*/ 713 w 2850"/>
              <a:gd name="T17" fmla="*/ 2 h 1326"/>
              <a:gd name="T18" fmla="*/ 2799 w 2850"/>
              <a:gd name="T19" fmla="*/ 2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50" h="1326">
                <a:moveTo>
                  <a:pt x="2799" y="2"/>
                </a:moveTo>
                <a:lnTo>
                  <a:pt x="2850" y="0"/>
                </a:lnTo>
                <a:lnTo>
                  <a:pt x="2850" y="1326"/>
                </a:lnTo>
                <a:lnTo>
                  <a:pt x="2799" y="1324"/>
                </a:lnTo>
                <a:lnTo>
                  <a:pt x="2799" y="1326"/>
                </a:lnTo>
                <a:lnTo>
                  <a:pt x="663" y="1326"/>
                </a:lnTo>
                <a:cubicBezTo>
                  <a:pt x="297" y="1326"/>
                  <a:pt x="0" y="1029"/>
                  <a:pt x="0" y="663"/>
                </a:cubicBezTo>
                <a:cubicBezTo>
                  <a:pt x="0" y="297"/>
                  <a:pt x="297" y="0"/>
                  <a:pt x="663" y="0"/>
                </a:cubicBezTo>
                <a:cubicBezTo>
                  <a:pt x="680" y="0"/>
                  <a:pt x="697" y="1"/>
                  <a:pt x="713" y="2"/>
                </a:cubicBezTo>
                <a:lnTo>
                  <a:pt x="2799" y="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8526162" y="6356351"/>
            <a:ext cx="425793" cy="365125"/>
          </a:xfrm>
        </p:spPr>
        <p:txBody>
          <a:bodyPr/>
          <a:lstStyle/>
          <a:p>
            <a:fld id="{36F92EC7-4B9D-428C-9087-B61AD018EF74}" type="slidenum">
              <a:rPr lang="pl-PL" b="1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16</a:t>
            </a:fld>
            <a:endParaRPr lang="pl-PL" b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"/>
          <a:stretch/>
        </p:blipFill>
        <p:spPr>
          <a:xfrm>
            <a:off x="238125" y="6065571"/>
            <a:ext cx="2750400" cy="79242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828" y="1237627"/>
            <a:ext cx="7474344" cy="460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87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>
          <a:xfrm>
            <a:off x="599109" y="233879"/>
            <a:ext cx="8527689" cy="804089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>
              <a:defRPr/>
            </a:pPr>
            <a:r>
              <a:rPr lang="pl-PL" sz="2200" b="1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Zatrudnienie w sferze B+R na 1000 </a:t>
            </a:r>
            <a:r>
              <a:rPr lang="pl-PL" sz="2200" b="1" dirty="0" smtClean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ludności</a:t>
            </a:r>
            <a:endParaRPr lang="pl-PL" sz="2200" b="1" dirty="0">
              <a:solidFill>
                <a:srgbClr val="001D77"/>
              </a:solidFill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"/>
          <a:stretch/>
        </p:blipFill>
        <p:spPr>
          <a:xfrm>
            <a:off x="238125" y="6065571"/>
            <a:ext cx="2750400" cy="792429"/>
          </a:xfrm>
          <a:prstGeom prst="rect">
            <a:avLst/>
          </a:prstGeom>
        </p:spPr>
      </p:pic>
      <p:sp>
        <p:nvSpPr>
          <p:cNvPr id="6" name="Freeform 5"/>
          <p:cNvSpPr>
            <a:spLocks/>
          </p:cNvSpPr>
          <p:nvPr/>
        </p:nvSpPr>
        <p:spPr bwMode="auto">
          <a:xfrm>
            <a:off x="8624896" y="6423039"/>
            <a:ext cx="508000" cy="236538"/>
          </a:xfrm>
          <a:custGeom>
            <a:avLst/>
            <a:gdLst>
              <a:gd name="T0" fmla="*/ 2799 w 2850"/>
              <a:gd name="T1" fmla="*/ 2 h 1326"/>
              <a:gd name="T2" fmla="*/ 2850 w 2850"/>
              <a:gd name="T3" fmla="*/ 0 h 1326"/>
              <a:gd name="T4" fmla="*/ 2850 w 2850"/>
              <a:gd name="T5" fmla="*/ 1326 h 1326"/>
              <a:gd name="T6" fmla="*/ 2799 w 2850"/>
              <a:gd name="T7" fmla="*/ 1324 h 1326"/>
              <a:gd name="T8" fmla="*/ 2799 w 2850"/>
              <a:gd name="T9" fmla="*/ 1326 h 1326"/>
              <a:gd name="T10" fmla="*/ 663 w 2850"/>
              <a:gd name="T11" fmla="*/ 1326 h 1326"/>
              <a:gd name="T12" fmla="*/ 0 w 2850"/>
              <a:gd name="T13" fmla="*/ 663 h 1326"/>
              <a:gd name="T14" fmla="*/ 663 w 2850"/>
              <a:gd name="T15" fmla="*/ 0 h 1326"/>
              <a:gd name="T16" fmla="*/ 713 w 2850"/>
              <a:gd name="T17" fmla="*/ 2 h 1326"/>
              <a:gd name="T18" fmla="*/ 2799 w 2850"/>
              <a:gd name="T19" fmla="*/ 2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50" h="1326">
                <a:moveTo>
                  <a:pt x="2799" y="2"/>
                </a:moveTo>
                <a:lnTo>
                  <a:pt x="2850" y="0"/>
                </a:lnTo>
                <a:lnTo>
                  <a:pt x="2850" y="1326"/>
                </a:lnTo>
                <a:lnTo>
                  <a:pt x="2799" y="1324"/>
                </a:lnTo>
                <a:lnTo>
                  <a:pt x="2799" y="1326"/>
                </a:lnTo>
                <a:lnTo>
                  <a:pt x="663" y="1326"/>
                </a:lnTo>
                <a:cubicBezTo>
                  <a:pt x="297" y="1326"/>
                  <a:pt x="0" y="1029"/>
                  <a:pt x="0" y="663"/>
                </a:cubicBezTo>
                <a:cubicBezTo>
                  <a:pt x="0" y="297"/>
                  <a:pt x="297" y="0"/>
                  <a:pt x="663" y="0"/>
                </a:cubicBezTo>
                <a:cubicBezTo>
                  <a:pt x="680" y="0"/>
                  <a:pt x="697" y="1"/>
                  <a:pt x="713" y="2"/>
                </a:cubicBezTo>
                <a:lnTo>
                  <a:pt x="2799" y="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8484973" y="6356351"/>
            <a:ext cx="532886" cy="365125"/>
          </a:xfrm>
        </p:spPr>
        <p:txBody>
          <a:bodyPr/>
          <a:lstStyle/>
          <a:p>
            <a:fld id="{36F92EC7-4B9D-428C-9087-B61AD018EF74}" type="slidenum">
              <a:rPr lang="pl-PL" b="1" smtClean="0">
                <a:solidFill>
                  <a:schemeClr val="bg1">
                    <a:lumMod val="95000"/>
                  </a:schemeClr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17</a:t>
            </a:fld>
            <a:endParaRPr lang="pl-PL" b="1" dirty="0">
              <a:solidFill>
                <a:schemeClr val="bg1">
                  <a:lumMod val="95000"/>
                </a:schemeClr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04" y="1340939"/>
            <a:ext cx="7565792" cy="417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06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/>
        </p:nvSpPr>
        <p:spPr bwMode="auto">
          <a:xfrm>
            <a:off x="8624896" y="6423039"/>
            <a:ext cx="508000" cy="236538"/>
          </a:xfrm>
          <a:custGeom>
            <a:avLst/>
            <a:gdLst>
              <a:gd name="T0" fmla="*/ 2799 w 2850"/>
              <a:gd name="T1" fmla="*/ 2 h 1326"/>
              <a:gd name="T2" fmla="*/ 2850 w 2850"/>
              <a:gd name="T3" fmla="*/ 0 h 1326"/>
              <a:gd name="T4" fmla="*/ 2850 w 2850"/>
              <a:gd name="T5" fmla="*/ 1326 h 1326"/>
              <a:gd name="T6" fmla="*/ 2799 w 2850"/>
              <a:gd name="T7" fmla="*/ 1324 h 1326"/>
              <a:gd name="T8" fmla="*/ 2799 w 2850"/>
              <a:gd name="T9" fmla="*/ 1326 h 1326"/>
              <a:gd name="T10" fmla="*/ 663 w 2850"/>
              <a:gd name="T11" fmla="*/ 1326 h 1326"/>
              <a:gd name="T12" fmla="*/ 0 w 2850"/>
              <a:gd name="T13" fmla="*/ 663 h 1326"/>
              <a:gd name="T14" fmla="*/ 663 w 2850"/>
              <a:gd name="T15" fmla="*/ 0 h 1326"/>
              <a:gd name="T16" fmla="*/ 713 w 2850"/>
              <a:gd name="T17" fmla="*/ 2 h 1326"/>
              <a:gd name="T18" fmla="*/ 2799 w 2850"/>
              <a:gd name="T19" fmla="*/ 2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50" h="1326">
                <a:moveTo>
                  <a:pt x="2799" y="2"/>
                </a:moveTo>
                <a:lnTo>
                  <a:pt x="2850" y="0"/>
                </a:lnTo>
                <a:lnTo>
                  <a:pt x="2850" y="1326"/>
                </a:lnTo>
                <a:lnTo>
                  <a:pt x="2799" y="1324"/>
                </a:lnTo>
                <a:lnTo>
                  <a:pt x="2799" y="1326"/>
                </a:lnTo>
                <a:lnTo>
                  <a:pt x="663" y="1326"/>
                </a:lnTo>
                <a:cubicBezTo>
                  <a:pt x="297" y="1326"/>
                  <a:pt x="0" y="1029"/>
                  <a:pt x="0" y="663"/>
                </a:cubicBezTo>
                <a:cubicBezTo>
                  <a:pt x="0" y="297"/>
                  <a:pt x="297" y="0"/>
                  <a:pt x="663" y="0"/>
                </a:cubicBezTo>
                <a:cubicBezTo>
                  <a:pt x="680" y="0"/>
                  <a:pt x="697" y="1"/>
                  <a:pt x="713" y="2"/>
                </a:cubicBezTo>
                <a:lnTo>
                  <a:pt x="2799" y="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8501450" y="6356351"/>
            <a:ext cx="491694" cy="365125"/>
          </a:xfrm>
        </p:spPr>
        <p:txBody>
          <a:bodyPr/>
          <a:lstStyle/>
          <a:p>
            <a:fld id="{36F92EC7-4B9D-428C-9087-B61AD018EF74}" type="slidenum">
              <a:rPr lang="pl-PL" b="1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18</a:t>
            </a:fld>
            <a:endParaRPr lang="pl-PL" b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599109" y="233879"/>
            <a:ext cx="8527689" cy="804089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>
              <a:defRPr/>
            </a:pPr>
            <a:r>
              <a:rPr lang="pl-PL" sz="2200" b="1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Nakłady na działalność badawczą i </a:t>
            </a:r>
            <a:r>
              <a:rPr lang="pl-PL" sz="2200" b="1" dirty="0" smtClean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rozwojową w % PKB</a:t>
            </a:r>
            <a:endParaRPr lang="pl-PL" sz="2200" b="1" dirty="0">
              <a:solidFill>
                <a:srgbClr val="001D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"/>
          <a:stretch/>
        </p:blipFill>
        <p:spPr>
          <a:xfrm>
            <a:off x="238125" y="6065571"/>
            <a:ext cx="2750400" cy="79242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876" y="1100126"/>
            <a:ext cx="7468247" cy="465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 txBox="1">
            <a:spLocks/>
          </p:cNvSpPr>
          <p:nvPr/>
        </p:nvSpPr>
        <p:spPr>
          <a:xfrm>
            <a:off x="428596" y="1042987"/>
            <a:ext cx="8258204" cy="167126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534988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l-PL" sz="1800" dirty="0" smtClean="0"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AHP pozwala na ocenę ważności czynników wpływających na rozwój jednostek lokalnych (słabych i mocnych stron oraz szans i zagrożeń), wyznaczenie dla nich syntetycznych ocen uwarunkowań wewnętrznych </a:t>
            </a:r>
            <a:br>
              <a:rPr lang="pl-PL" sz="1800" dirty="0" smtClean="0"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</a:br>
            <a:r>
              <a:rPr lang="pl-PL" sz="1800" dirty="0" smtClean="0"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i zewnętrznych, a na tej podstawie rozpoznanie typów rozwojowych jednostek. Można wyróżnić cztery typy strategii rozwojowych: </a:t>
            </a:r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599109" y="233879"/>
            <a:ext cx="8527689" cy="7424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algn="ctr"/>
            <a:r>
              <a:rPr lang="pl-PL" sz="2200" b="1" dirty="0" smtClean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Analityczny  proces  hierarchiczny </a:t>
            </a:r>
            <a:r>
              <a:rPr lang="pl-PL" dirty="0" smtClean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(AHP)</a:t>
            </a:r>
            <a:endParaRPr lang="pl-PL" dirty="0">
              <a:solidFill>
                <a:srgbClr val="001D77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"/>
          <a:stretch/>
        </p:blipFill>
        <p:spPr>
          <a:xfrm>
            <a:off x="238125" y="6065571"/>
            <a:ext cx="2750400" cy="792429"/>
          </a:xfrm>
          <a:prstGeom prst="rect">
            <a:avLst/>
          </a:prstGeom>
        </p:spPr>
      </p:pic>
      <p:sp>
        <p:nvSpPr>
          <p:cNvPr id="6" name="Freeform 5"/>
          <p:cNvSpPr>
            <a:spLocks/>
          </p:cNvSpPr>
          <p:nvPr/>
        </p:nvSpPr>
        <p:spPr bwMode="auto">
          <a:xfrm>
            <a:off x="8624896" y="6423039"/>
            <a:ext cx="508000" cy="236538"/>
          </a:xfrm>
          <a:custGeom>
            <a:avLst/>
            <a:gdLst>
              <a:gd name="T0" fmla="*/ 2799 w 2850"/>
              <a:gd name="T1" fmla="*/ 2 h 1326"/>
              <a:gd name="T2" fmla="*/ 2850 w 2850"/>
              <a:gd name="T3" fmla="*/ 0 h 1326"/>
              <a:gd name="T4" fmla="*/ 2850 w 2850"/>
              <a:gd name="T5" fmla="*/ 1326 h 1326"/>
              <a:gd name="T6" fmla="*/ 2799 w 2850"/>
              <a:gd name="T7" fmla="*/ 1324 h 1326"/>
              <a:gd name="T8" fmla="*/ 2799 w 2850"/>
              <a:gd name="T9" fmla="*/ 1326 h 1326"/>
              <a:gd name="T10" fmla="*/ 663 w 2850"/>
              <a:gd name="T11" fmla="*/ 1326 h 1326"/>
              <a:gd name="T12" fmla="*/ 0 w 2850"/>
              <a:gd name="T13" fmla="*/ 663 h 1326"/>
              <a:gd name="T14" fmla="*/ 663 w 2850"/>
              <a:gd name="T15" fmla="*/ 0 h 1326"/>
              <a:gd name="T16" fmla="*/ 713 w 2850"/>
              <a:gd name="T17" fmla="*/ 2 h 1326"/>
              <a:gd name="T18" fmla="*/ 2799 w 2850"/>
              <a:gd name="T19" fmla="*/ 2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50" h="1326">
                <a:moveTo>
                  <a:pt x="2799" y="2"/>
                </a:moveTo>
                <a:lnTo>
                  <a:pt x="2850" y="0"/>
                </a:lnTo>
                <a:lnTo>
                  <a:pt x="2850" y="1326"/>
                </a:lnTo>
                <a:lnTo>
                  <a:pt x="2799" y="1324"/>
                </a:lnTo>
                <a:lnTo>
                  <a:pt x="2799" y="1326"/>
                </a:lnTo>
                <a:lnTo>
                  <a:pt x="663" y="1326"/>
                </a:lnTo>
                <a:cubicBezTo>
                  <a:pt x="297" y="1326"/>
                  <a:pt x="0" y="1029"/>
                  <a:pt x="0" y="663"/>
                </a:cubicBezTo>
                <a:cubicBezTo>
                  <a:pt x="0" y="297"/>
                  <a:pt x="297" y="0"/>
                  <a:pt x="663" y="0"/>
                </a:cubicBezTo>
                <a:cubicBezTo>
                  <a:pt x="680" y="0"/>
                  <a:pt x="697" y="1"/>
                  <a:pt x="713" y="2"/>
                </a:cubicBezTo>
                <a:lnTo>
                  <a:pt x="2799" y="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8353425" y="6356351"/>
            <a:ext cx="666750" cy="365125"/>
          </a:xfrm>
        </p:spPr>
        <p:txBody>
          <a:bodyPr/>
          <a:lstStyle/>
          <a:p>
            <a:fld id="{36F92EC7-4B9D-428C-9087-B61AD018EF74}" type="slidenum">
              <a:rPr lang="pl-PL" b="1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19</a:t>
            </a:fld>
            <a:endParaRPr lang="pl-PL" b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0400"/>
              </p:ext>
            </p:extLst>
          </p:nvPr>
        </p:nvGraphicFramePr>
        <p:xfrm>
          <a:off x="1007533" y="2836333"/>
          <a:ext cx="7018866" cy="32984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09433"/>
                <a:gridCol w="3509433"/>
              </a:tblGrid>
              <a:tr h="3209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0" dirty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SZANSE I ZAGROŻENIA– hierarchia kryteriów i cech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0" dirty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SŁABE I MOCNE STRONY – hierarchia kryteriów i cech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165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0" dirty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BLIŻSZE OTOCZENIE (SĄSIADUJĄCE POWIATY)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100" b="0" dirty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Lokalizacja w pobliżu ośrodków miejskich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100" b="0" dirty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grunty leśne w % powierzchni ogólnej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100" b="0" dirty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lekarze na 10 tys. ludności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100" b="0" dirty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samochody osobowe zarejestrowane na 1000 ludności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0" dirty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KRYTERIUM DEMOGRAFICZNO-SPOŁECZNE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100" b="0" dirty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ludność na 1 km</a:t>
                      </a:r>
                      <a:r>
                        <a:rPr lang="pl-PL" sz="1100" b="0" baseline="30000" dirty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2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100" b="0" dirty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ludność w wieku 15-64 lata w % ogółu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100" b="0" dirty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zgony niemowląt na 1000 urodzeń żywych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100" b="0" dirty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przyrost naturalny na 1000 ludności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609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0" dirty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DALSZE OTOCZENIE (WOJEWÓDZTWA, POLSKA, UE)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100" b="0" dirty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saldo migracji na 1000 ludności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100" b="0" dirty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korzystający z noclegów w turystycznych obiektach zbiorowego zakwaterowania na 1000 ludności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100" b="0" dirty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studenci szkół wyższych na 10 tys. ludności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0" dirty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KRYTERIUM GOSPODARCZE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100" b="0" dirty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mieszkania oddane do użytkowania na 1000 ludności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100" b="0" dirty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PKB na 1 mieszkańca w euro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100" b="0" dirty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nakłady na badania i rozwój w % PKB,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100" b="0" dirty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współczynnik aktywności zawodowej ludności w wieku 15 lat i więcej w % ogółu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100" b="0" dirty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stopa bezrobocia (średnioroczna wg BAEL) w %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100" b="0" dirty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przeciętne miesięczne wynagrodzenie brutto w euro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289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/>
        </p:nvSpPr>
        <p:spPr bwMode="auto">
          <a:xfrm>
            <a:off x="8624896" y="6423039"/>
            <a:ext cx="508000" cy="236538"/>
          </a:xfrm>
          <a:custGeom>
            <a:avLst/>
            <a:gdLst>
              <a:gd name="T0" fmla="*/ 2799 w 2850"/>
              <a:gd name="T1" fmla="*/ 2 h 1326"/>
              <a:gd name="T2" fmla="*/ 2850 w 2850"/>
              <a:gd name="T3" fmla="*/ 0 h 1326"/>
              <a:gd name="T4" fmla="*/ 2850 w 2850"/>
              <a:gd name="T5" fmla="*/ 1326 h 1326"/>
              <a:gd name="T6" fmla="*/ 2799 w 2850"/>
              <a:gd name="T7" fmla="*/ 1324 h 1326"/>
              <a:gd name="T8" fmla="*/ 2799 w 2850"/>
              <a:gd name="T9" fmla="*/ 1326 h 1326"/>
              <a:gd name="T10" fmla="*/ 663 w 2850"/>
              <a:gd name="T11" fmla="*/ 1326 h 1326"/>
              <a:gd name="T12" fmla="*/ 0 w 2850"/>
              <a:gd name="T13" fmla="*/ 663 h 1326"/>
              <a:gd name="T14" fmla="*/ 663 w 2850"/>
              <a:gd name="T15" fmla="*/ 0 h 1326"/>
              <a:gd name="T16" fmla="*/ 713 w 2850"/>
              <a:gd name="T17" fmla="*/ 2 h 1326"/>
              <a:gd name="T18" fmla="*/ 2799 w 2850"/>
              <a:gd name="T19" fmla="*/ 2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50" h="1326">
                <a:moveTo>
                  <a:pt x="2799" y="2"/>
                </a:moveTo>
                <a:lnTo>
                  <a:pt x="2850" y="0"/>
                </a:lnTo>
                <a:lnTo>
                  <a:pt x="2850" y="1326"/>
                </a:lnTo>
                <a:lnTo>
                  <a:pt x="2799" y="1324"/>
                </a:lnTo>
                <a:lnTo>
                  <a:pt x="2799" y="1326"/>
                </a:lnTo>
                <a:lnTo>
                  <a:pt x="663" y="1326"/>
                </a:lnTo>
                <a:cubicBezTo>
                  <a:pt x="297" y="1326"/>
                  <a:pt x="0" y="1029"/>
                  <a:pt x="0" y="663"/>
                </a:cubicBezTo>
                <a:cubicBezTo>
                  <a:pt x="0" y="297"/>
                  <a:pt x="297" y="0"/>
                  <a:pt x="663" y="0"/>
                </a:cubicBezTo>
                <a:cubicBezTo>
                  <a:pt x="680" y="0"/>
                  <a:pt x="697" y="1"/>
                  <a:pt x="713" y="2"/>
                </a:cubicBezTo>
                <a:lnTo>
                  <a:pt x="2799" y="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"/>
          <a:stretch/>
        </p:blipFill>
        <p:spPr>
          <a:xfrm>
            <a:off x="238125" y="6065571"/>
            <a:ext cx="2750400" cy="792429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872818" y="6356351"/>
            <a:ext cx="2057400" cy="365125"/>
          </a:xfrm>
        </p:spPr>
        <p:txBody>
          <a:bodyPr/>
          <a:lstStyle/>
          <a:p>
            <a:fld id="{36F92EC7-4B9D-428C-9087-B61AD018EF74}" type="slidenum">
              <a:rPr lang="pl-PL" b="1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2</a:t>
            </a:fld>
            <a:endParaRPr lang="pl-PL" b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618111" y="491311"/>
            <a:ext cx="761420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700" b="1" dirty="0" smtClean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Plan prezentacji</a:t>
            </a:r>
            <a:endParaRPr lang="pl-PL" sz="2700" b="1" dirty="0">
              <a:solidFill>
                <a:srgbClr val="001D77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193025" y="1884081"/>
            <a:ext cx="56797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dirty="0" smtClean="0">
                <a:latin typeface="Fira Sans" panose="020B0503050000020004" pitchFamily="34" charset="0"/>
                <a:ea typeface="Fira Sans" panose="020B0503050000020004" pitchFamily="34" charset="0"/>
              </a:rPr>
              <a:t>Sytuacja demograficzna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dirty="0" smtClean="0">
                <a:latin typeface="Fira Sans" panose="020B0503050000020004" pitchFamily="34" charset="0"/>
                <a:ea typeface="Fira Sans" panose="020B0503050000020004" pitchFamily="34" charset="0"/>
              </a:rPr>
              <a:t>Syntetyczna ocena sytuacji gospodarczej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dirty="0" smtClean="0">
                <a:latin typeface="Fira Sans" panose="020B0503050000020004" pitchFamily="34" charset="0"/>
                <a:ea typeface="Fira Sans" panose="020B0503050000020004" pitchFamily="34" charset="0"/>
              </a:rPr>
              <a:t>Wybrane aspekty jakości życia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dirty="0" smtClean="0">
                <a:latin typeface="Fira Sans" panose="020B0503050000020004" pitchFamily="34" charset="0"/>
                <a:ea typeface="Fira Sans" panose="020B0503050000020004" pitchFamily="34" charset="0"/>
              </a:rPr>
              <a:t>Podsumowanie</a:t>
            </a:r>
            <a:endParaRPr lang="pl-PL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90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/>
          </p:cNvSpPr>
          <p:nvPr/>
        </p:nvSpPr>
        <p:spPr>
          <a:xfrm>
            <a:off x="599109" y="233879"/>
            <a:ext cx="8527689" cy="7424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pl-PL" sz="2200" b="1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Typy strategii rozwoju </a:t>
            </a:r>
            <a:r>
              <a:rPr lang="pl-PL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(metoda </a:t>
            </a:r>
            <a:r>
              <a:rPr lang="pl-PL" dirty="0" smtClean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AHP)</a:t>
            </a:r>
            <a:endParaRPr kumimoji="0" lang="pl-PL" i="0" u="none" strike="noStrike" kern="1200" normalizeH="0" baseline="0" noProof="0" dirty="0" smtClean="0">
              <a:solidFill>
                <a:srgbClr val="001D77"/>
              </a:solidFill>
              <a:uLnTx/>
              <a:uFillTx/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8624896" y="6423039"/>
            <a:ext cx="508000" cy="236538"/>
          </a:xfrm>
          <a:custGeom>
            <a:avLst/>
            <a:gdLst>
              <a:gd name="T0" fmla="*/ 2799 w 2850"/>
              <a:gd name="T1" fmla="*/ 2 h 1326"/>
              <a:gd name="T2" fmla="*/ 2850 w 2850"/>
              <a:gd name="T3" fmla="*/ 0 h 1326"/>
              <a:gd name="T4" fmla="*/ 2850 w 2850"/>
              <a:gd name="T5" fmla="*/ 1326 h 1326"/>
              <a:gd name="T6" fmla="*/ 2799 w 2850"/>
              <a:gd name="T7" fmla="*/ 1324 h 1326"/>
              <a:gd name="T8" fmla="*/ 2799 w 2850"/>
              <a:gd name="T9" fmla="*/ 1326 h 1326"/>
              <a:gd name="T10" fmla="*/ 663 w 2850"/>
              <a:gd name="T11" fmla="*/ 1326 h 1326"/>
              <a:gd name="T12" fmla="*/ 0 w 2850"/>
              <a:gd name="T13" fmla="*/ 663 h 1326"/>
              <a:gd name="T14" fmla="*/ 663 w 2850"/>
              <a:gd name="T15" fmla="*/ 0 h 1326"/>
              <a:gd name="T16" fmla="*/ 713 w 2850"/>
              <a:gd name="T17" fmla="*/ 2 h 1326"/>
              <a:gd name="T18" fmla="*/ 2799 w 2850"/>
              <a:gd name="T19" fmla="*/ 2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50" h="1326">
                <a:moveTo>
                  <a:pt x="2799" y="2"/>
                </a:moveTo>
                <a:lnTo>
                  <a:pt x="2850" y="0"/>
                </a:lnTo>
                <a:lnTo>
                  <a:pt x="2850" y="1326"/>
                </a:lnTo>
                <a:lnTo>
                  <a:pt x="2799" y="1324"/>
                </a:lnTo>
                <a:lnTo>
                  <a:pt x="2799" y="1326"/>
                </a:lnTo>
                <a:lnTo>
                  <a:pt x="663" y="1326"/>
                </a:lnTo>
                <a:cubicBezTo>
                  <a:pt x="297" y="1326"/>
                  <a:pt x="0" y="1029"/>
                  <a:pt x="0" y="663"/>
                </a:cubicBezTo>
                <a:cubicBezTo>
                  <a:pt x="0" y="297"/>
                  <a:pt x="297" y="0"/>
                  <a:pt x="663" y="0"/>
                </a:cubicBezTo>
                <a:cubicBezTo>
                  <a:pt x="680" y="0"/>
                  <a:pt x="697" y="1"/>
                  <a:pt x="713" y="2"/>
                </a:cubicBezTo>
                <a:lnTo>
                  <a:pt x="2799" y="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8302248" y="6390892"/>
            <a:ext cx="659027" cy="300831"/>
          </a:xfrm>
        </p:spPr>
        <p:txBody>
          <a:bodyPr/>
          <a:lstStyle/>
          <a:p>
            <a:fld id="{36F92EC7-4B9D-428C-9087-B61AD018EF74}" type="slidenum">
              <a:rPr lang="pl-PL" b="1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20</a:t>
            </a:fld>
            <a:endParaRPr lang="pl-PL" b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"/>
          <a:stretch/>
        </p:blipFill>
        <p:spPr>
          <a:xfrm>
            <a:off x="238125" y="6065571"/>
            <a:ext cx="2750400" cy="792429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321735" y="4727413"/>
            <a:ext cx="84412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001D77"/>
              </a:buClr>
              <a:buFont typeface="Courier New" panose="02070309020205020404" pitchFamily="49" charset="0"/>
              <a:buChar char="o"/>
            </a:pPr>
            <a:r>
              <a:rPr lang="pl-PL" sz="1000" b="1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agresywną </a:t>
            </a:r>
            <a:r>
              <a:rPr lang="pl-PL" sz="1000" dirty="0">
                <a:solidFill>
                  <a:prstClr val="black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(maxi-maxi</a:t>
            </a:r>
            <a:r>
              <a:rPr lang="pl-PL" sz="1000" dirty="0" smtClean="0">
                <a:solidFill>
                  <a:prstClr val="black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) - </a:t>
            </a:r>
            <a:r>
              <a:rPr lang="pl-PL" sz="1000" i="1" dirty="0" smtClean="0">
                <a:solidFill>
                  <a:prstClr val="black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strategia </a:t>
            </a:r>
            <a:r>
              <a:rPr lang="pl-PL" sz="1000" i="1" dirty="0">
                <a:solidFill>
                  <a:prstClr val="black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silnej ekspansji i zdywersyfikowanego rozwoju, charakteryzuje obszary, gdzie przeważają ich mocne strony oraz szanse w ich </a:t>
            </a:r>
            <a:r>
              <a:rPr lang="pl-PL" sz="1000" i="1" dirty="0" smtClean="0">
                <a:solidFill>
                  <a:prstClr val="black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otoczeniu</a:t>
            </a:r>
          </a:p>
          <a:p>
            <a:pPr marL="93663" lvl="0" indent="-84138" algn="just">
              <a:buClr>
                <a:srgbClr val="001D77"/>
              </a:buClr>
              <a:buFont typeface="Courier New" panose="02070309020205020404" pitchFamily="49" charset="0"/>
              <a:buChar char="o"/>
            </a:pPr>
            <a:r>
              <a:rPr lang="pl-PL" sz="1000" b="1" dirty="0" smtClean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konserwatywną</a:t>
            </a:r>
            <a:r>
              <a:rPr lang="pl-PL" sz="1000" dirty="0" smtClean="0">
                <a:solidFill>
                  <a:srgbClr val="FFFF00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 </a:t>
            </a:r>
            <a:r>
              <a:rPr lang="pl-PL" sz="1000" dirty="0">
                <a:solidFill>
                  <a:prstClr val="black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(maxi-mini</a:t>
            </a:r>
            <a:r>
              <a:rPr lang="pl-PL" sz="1000" dirty="0" smtClean="0">
                <a:solidFill>
                  <a:prstClr val="black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) - </a:t>
            </a:r>
            <a:r>
              <a:rPr lang="pl-PL" sz="1000" i="1" dirty="0" smtClean="0">
                <a:solidFill>
                  <a:prstClr val="black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bazuje </a:t>
            </a:r>
            <a:r>
              <a:rPr lang="pl-PL" sz="1000" i="1" dirty="0">
                <a:solidFill>
                  <a:prstClr val="black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na dużym potencjale wewnętrznym, ale też musi próbować przezwyciężać zagrożenia płynące z </a:t>
            </a:r>
            <a:r>
              <a:rPr lang="pl-PL" sz="1000" i="1" dirty="0" smtClean="0">
                <a:solidFill>
                  <a:prstClr val="black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zewnątrz</a:t>
            </a:r>
            <a:endParaRPr lang="pl-PL" sz="1000" i="1" dirty="0">
              <a:solidFill>
                <a:prstClr val="black"/>
              </a:solidFill>
              <a:latin typeface="Fira Sans" panose="020B0503050000020004" pitchFamily="34" charset="0"/>
              <a:ea typeface="Fira Sans" panose="020B0503050000020004" pitchFamily="34" charset="0"/>
              <a:cs typeface="Arial" pitchFamily="34" charset="0"/>
            </a:endParaRPr>
          </a:p>
          <a:p>
            <a:pPr lvl="0" algn="just">
              <a:buClr>
                <a:srgbClr val="001D77"/>
              </a:buClr>
              <a:buFont typeface="Courier New" panose="02070309020205020404" pitchFamily="49" charset="0"/>
              <a:buChar char="o"/>
            </a:pPr>
            <a:r>
              <a:rPr lang="pl-PL" sz="1000" dirty="0">
                <a:solidFill>
                  <a:prstClr val="black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 </a:t>
            </a:r>
            <a:r>
              <a:rPr lang="pl-PL" sz="1000" b="1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konkurencyjną</a:t>
            </a:r>
            <a:r>
              <a:rPr lang="pl-PL" sz="1000" b="1" dirty="0">
                <a:solidFill>
                  <a:prstClr val="black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 </a:t>
            </a:r>
            <a:r>
              <a:rPr lang="pl-PL" sz="1000" dirty="0">
                <a:solidFill>
                  <a:prstClr val="black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(mini-maxi</a:t>
            </a:r>
            <a:r>
              <a:rPr lang="pl-PL" sz="1000" dirty="0" smtClean="0">
                <a:solidFill>
                  <a:prstClr val="black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) - </a:t>
            </a:r>
            <a:r>
              <a:rPr lang="pl-PL" sz="1000" i="1" dirty="0" smtClean="0">
                <a:solidFill>
                  <a:prstClr val="black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charakteryzuje </a:t>
            </a:r>
            <a:r>
              <a:rPr lang="pl-PL" sz="1000" i="1" dirty="0">
                <a:solidFill>
                  <a:prstClr val="black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obszary, które mają przewagę słabych stron nad mocnymi, ale sprzyja im układ warunków </a:t>
            </a:r>
            <a:r>
              <a:rPr lang="pl-PL" sz="1000" i="1" dirty="0" smtClean="0">
                <a:solidFill>
                  <a:prstClr val="black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zewnętrznych</a:t>
            </a:r>
            <a:endParaRPr lang="pl-PL" sz="1000" i="1" dirty="0">
              <a:solidFill>
                <a:prstClr val="black"/>
              </a:solidFill>
              <a:latin typeface="Fira Sans" panose="020B0503050000020004" pitchFamily="34" charset="0"/>
              <a:ea typeface="Fira Sans" panose="020B0503050000020004" pitchFamily="34" charset="0"/>
              <a:cs typeface="Arial" pitchFamily="34" charset="0"/>
            </a:endParaRPr>
          </a:p>
          <a:p>
            <a:pPr lvl="0" algn="just">
              <a:buClr>
                <a:srgbClr val="001D77"/>
              </a:buClr>
              <a:buFont typeface="Courier New" panose="02070309020205020404" pitchFamily="49" charset="0"/>
              <a:buChar char="o"/>
            </a:pPr>
            <a:r>
              <a:rPr lang="pl-PL" sz="1000" dirty="0">
                <a:solidFill>
                  <a:prstClr val="black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 </a:t>
            </a:r>
            <a:r>
              <a:rPr lang="pl-PL" sz="1000" b="1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defensywną</a:t>
            </a:r>
            <a:r>
              <a:rPr lang="pl-PL" sz="1000" b="1" dirty="0">
                <a:solidFill>
                  <a:prstClr val="black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 </a:t>
            </a:r>
            <a:r>
              <a:rPr lang="pl-PL" sz="1000" dirty="0">
                <a:solidFill>
                  <a:prstClr val="black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(mini-mini</a:t>
            </a:r>
            <a:r>
              <a:rPr lang="pl-PL" sz="1000" dirty="0" smtClean="0">
                <a:solidFill>
                  <a:prstClr val="black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) - </a:t>
            </a:r>
            <a:r>
              <a:rPr lang="pl-PL" sz="1000" i="1" dirty="0" smtClean="0">
                <a:solidFill>
                  <a:prstClr val="black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charakteryzuje </a:t>
            </a:r>
            <a:r>
              <a:rPr lang="pl-PL" sz="1000" i="1" dirty="0">
                <a:solidFill>
                  <a:prstClr val="black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obszary, które mają mniej szans rozwojowych aniżeli obszary realizujące pozostałe typy strategii. Obszary te istnieją w mniej przychylnym otoczeniu, a ich potencjał rozwojowy jest słabszy. Strategia ta polega głównie na zapewnieniu im co najmniej takiej pozycji w kraju, jaka jest obecnie i zminimalizowaniu zagrożeń oraz występujących wewnątrz obszaru </a:t>
            </a:r>
            <a:r>
              <a:rPr lang="pl-PL" sz="1000" i="1" dirty="0" smtClean="0">
                <a:solidFill>
                  <a:prstClr val="black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słabości</a:t>
            </a:r>
            <a:endParaRPr lang="pl-PL" sz="1000" i="1" dirty="0">
              <a:solidFill>
                <a:prstClr val="black"/>
              </a:solidFill>
              <a:latin typeface="Fira Sans" panose="020B0503050000020004" pitchFamily="34" charset="0"/>
              <a:ea typeface="Fira Sans" panose="020B0503050000020004" pitchFamily="34" charset="0"/>
              <a:cs typeface="Arial" pitchFamily="34" charset="0"/>
            </a:endParaRPr>
          </a:p>
          <a:p>
            <a:pPr lvl="0" algn="just"/>
            <a:r>
              <a:rPr lang="pl-PL" sz="1000" dirty="0">
                <a:solidFill>
                  <a:prstClr val="black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Dla pozostałych obszarów, które nie mają wyraźnych mocnych i słabych stron, tworzy się </a:t>
            </a:r>
            <a:r>
              <a:rPr lang="pl-PL" sz="1000" b="1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strategię mieszaną</a:t>
            </a:r>
            <a:r>
              <a:rPr lang="pl-PL" sz="1000" b="1" dirty="0">
                <a:solidFill>
                  <a:prstClr val="black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.</a:t>
            </a:r>
            <a:endParaRPr lang="pl-PL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Obraz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837" y="976299"/>
            <a:ext cx="6046228" cy="385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50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6864348" y="6356351"/>
            <a:ext cx="2057400" cy="365125"/>
          </a:xfrm>
        </p:spPr>
        <p:txBody>
          <a:bodyPr/>
          <a:lstStyle/>
          <a:p>
            <a:fld id="{36F92EC7-4B9D-428C-9087-B61AD018EF74}" type="slidenum">
              <a:rPr lang="pl-PL" b="1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21</a:t>
            </a:fld>
            <a:endParaRPr lang="pl-PL" b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8" name="Rectangle 2"/>
          <p:cNvSpPr txBox="1">
            <a:spLocks/>
          </p:cNvSpPr>
          <p:nvPr/>
        </p:nvSpPr>
        <p:spPr>
          <a:xfrm>
            <a:off x="599109" y="233879"/>
            <a:ext cx="8527689" cy="7424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pl-PL" sz="2200" b="1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Typy strategii </a:t>
            </a:r>
            <a:r>
              <a:rPr lang="pl-PL" sz="2200" b="1" dirty="0" smtClean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rozwoju </a:t>
            </a:r>
            <a:r>
              <a:rPr lang="pl-PL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(metoda </a:t>
            </a:r>
            <a:r>
              <a:rPr lang="pl-PL" dirty="0" smtClean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AHP)</a:t>
            </a:r>
            <a:endParaRPr kumimoji="0" lang="pl-PL" i="0" u="none" strike="noStrike" kern="1200" normalizeH="0" baseline="0" noProof="0" dirty="0" smtClean="0">
              <a:solidFill>
                <a:srgbClr val="001D77"/>
              </a:solidFill>
              <a:uLnTx/>
              <a:uFillTx/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129" y="844755"/>
            <a:ext cx="6815919" cy="569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0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403654" y="1320335"/>
            <a:ext cx="4621427" cy="489317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1400" dirty="0" smtClean="0"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Wybrane obiektywne wskaźniki jakość życia</a:t>
            </a:r>
            <a:endParaRPr lang="en-GB" sz="1400" dirty="0" smtClean="0">
              <a:latin typeface="Fira Sans" panose="020B0503050000020004" pitchFamily="34" charset="0"/>
              <a:ea typeface="Fira Sans" panose="020B0503050000020004" pitchFamily="34" charset="0"/>
              <a:cs typeface="Arial" pitchFamily="34" charset="0"/>
            </a:endParaRPr>
          </a:p>
          <a:p>
            <a:pPr marL="0" lvl="1" indent="0" algn="ctr">
              <a:buNone/>
            </a:pPr>
            <a:r>
              <a:rPr lang="pl-PL" sz="900" dirty="0" smtClean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27 wskaźników cząstkowych na poziomie LAU 1</a:t>
            </a:r>
          </a:p>
          <a:p>
            <a:pPr indent="-160338" algn="ctr">
              <a:buFont typeface="Wingdings" pitchFamily="2" charset="2"/>
              <a:buChar char="§"/>
            </a:pPr>
            <a:endParaRPr lang="en-GB" sz="1100" dirty="0" smtClean="0">
              <a:latin typeface="Fira Sans" panose="020B0503050000020004" pitchFamily="34" charset="0"/>
              <a:ea typeface="Fira Sans" panose="020B0503050000020004" pitchFamily="34" charset="0"/>
              <a:cs typeface="Arial" pitchFamily="34" charset="0"/>
            </a:endParaRPr>
          </a:p>
          <a:p>
            <a:pPr indent="-160338">
              <a:lnSpc>
                <a:spcPct val="150000"/>
              </a:lnSpc>
              <a:buClr>
                <a:srgbClr val="001D77"/>
              </a:buClr>
              <a:buSzPct val="100000"/>
              <a:buFont typeface="Wingdings" pitchFamily="2" charset="2"/>
              <a:buChar char="§"/>
            </a:pPr>
            <a:r>
              <a:rPr lang="pl-PL" sz="1100" dirty="0" smtClean="0"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Gospodarka (5 wskaźników cząstkowych)</a:t>
            </a:r>
          </a:p>
          <a:p>
            <a:pPr indent="-160338">
              <a:lnSpc>
                <a:spcPct val="150000"/>
              </a:lnSpc>
              <a:buClr>
                <a:srgbClr val="001D77"/>
              </a:buClr>
              <a:buSzPct val="100000"/>
              <a:buFont typeface="Wingdings" pitchFamily="2" charset="2"/>
              <a:buChar char="§"/>
            </a:pPr>
            <a:r>
              <a:rPr lang="pl-PL" sz="1100" dirty="0" smtClean="0"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Rynek pracy (5 </a:t>
            </a:r>
            <a:r>
              <a:rPr lang="pl-PL" sz="1100" dirty="0"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wskaźników cząstkowych</a:t>
            </a:r>
            <a:r>
              <a:rPr lang="pl-PL" sz="1100" dirty="0" smtClean="0"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)</a:t>
            </a:r>
            <a:endParaRPr lang="pl-PL" sz="1100" dirty="0">
              <a:latin typeface="Fira Sans" panose="020B0503050000020004" pitchFamily="34" charset="0"/>
              <a:ea typeface="Fira Sans" panose="020B0503050000020004" pitchFamily="34" charset="0"/>
              <a:cs typeface="Arial" pitchFamily="34" charset="0"/>
            </a:endParaRPr>
          </a:p>
          <a:p>
            <a:pPr indent="-160338">
              <a:lnSpc>
                <a:spcPct val="150000"/>
              </a:lnSpc>
              <a:buClr>
                <a:srgbClr val="001D77"/>
              </a:buClr>
              <a:buSzPct val="100000"/>
              <a:buFont typeface="Wingdings" pitchFamily="2" charset="2"/>
              <a:buChar char="§"/>
            </a:pPr>
            <a:r>
              <a:rPr lang="pl-PL" sz="1100" dirty="0"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Demografia </a:t>
            </a:r>
            <a:r>
              <a:rPr lang="pl-PL" sz="1100" dirty="0" smtClean="0"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(3 wskaźniki cząstkowe)</a:t>
            </a:r>
            <a:endParaRPr lang="pl-PL" sz="1100" dirty="0">
              <a:latin typeface="Fira Sans" panose="020B0503050000020004" pitchFamily="34" charset="0"/>
              <a:ea typeface="Fira Sans" panose="020B0503050000020004" pitchFamily="34" charset="0"/>
              <a:cs typeface="Arial" pitchFamily="34" charset="0"/>
            </a:endParaRPr>
          </a:p>
          <a:p>
            <a:pPr indent="-160338">
              <a:lnSpc>
                <a:spcPct val="150000"/>
              </a:lnSpc>
              <a:buClr>
                <a:srgbClr val="001D77"/>
              </a:buClr>
              <a:buSzPct val="100000"/>
              <a:buFont typeface="Wingdings" pitchFamily="2" charset="2"/>
              <a:buChar char="§"/>
            </a:pPr>
            <a:r>
              <a:rPr lang="pl-PL" sz="1100" dirty="0"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Szkolnictwo </a:t>
            </a:r>
            <a:r>
              <a:rPr lang="pl-PL" sz="1100" dirty="0" smtClean="0"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(7 </a:t>
            </a:r>
            <a:r>
              <a:rPr lang="pl-PL" sz="1100" dirty="0"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wskaźników cząstkowych</a:t>
            </a:r>
            <a:r>
              <a:rPr lang="pl-PL" sz="1100" dirty="0" smtClean="0"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)</a:t>
            </a:r>
          </a:p>
          <a:p>
            <a:pPr indent="-160338">
              <a:lnSpc>
                <a:spcPct val="150000"/>
              </a:lnSpc>
              <a:buClr>
                <a:srgbClr val="001D77"/>
              </a:buClr>
              <a:buSzPct val="100000"/>
              <a:buFont typeface="Wingdings" pitchFamily="2" charset="2"/>
              <a:buChar char="§"/>
            </a:pPr>
            <a:r>
              <a:rPr lang="pl-PL" sz="1100" dirty="0"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Ekologia </a:t>
            </a:r>
            <a:r>
              <a:rPr lang="pl-PL" sz="1100" dirty="0" smtClean="0"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(1 wskaźnik cząstkowy)</a:t>
            </a:r>
            <a:endParaRPr lang="pl-PL" sz="1100" dirty="0">
              <a:latin typeface="Fira Sans" panose="020B0503050000020004" pitchFamily="34" charset="0"/>
              <a:ea typeface="Fira Sans" panose="020B0503050000020004" pitchFamily="34" charset="0"/>
              <a:cs typeface="Arial" pitchFamily="34" charset="0"/>
            </a:endParaRPr>
          </a:p>
          <a:p>
            <a:pPr indent="-160338">
              <a:lnSpc>
                <a:spcPct val="150000"/>
              </a:lnSpc>
              <a:buClr>
                <a:srgbClr val="001D77"/>
              </a:buClr>
              <a:buSzPct val="100000"/>
              <a:buFont typeface="Wingdings" pitchFamily="2" charset="2"/>
              <a:buChar char="§"/>
            </a:pPr>
            <a:r>
              <a:rPr lang="pl-PL" sz="1100" dirty="0"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Kultura (5 wskaźników cząstkowych</a:t>
            </a:r>
            <a:r>
              <a:rPr lang="pl-PL" sz="1100" dirty="0" smtClean="0"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)</a:t>
            </a:r>
          </a:p>
          <a:p>
            <a:pPr indent="-160338">
              <a:lnSpc>
                <a:spcPct val="150000"/>
              </a:lnSpc>
              <a:buClr>
                <a:srgbClr val="001D77"/>
              </a:buClr>
              <a:buSzPct val="100000"/>
              <a:buFont typeface="Wingdings" pitchFamily="2" charset="2"/>
              <a:buChar char="§"/>
            </a:pPr>
            <a:r>
              <a:rPr lang="pl-PL" sz="1100" dirty="0"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Bezpieczeństwo </a:t>
            </a:r>
            <a:r>
              <a:rPr lang="pl-PL" sz="1100" dirty="0" smtClean="0"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(1 wskaźnik cząstkowy)</a:t>
            </a:r>
            <a:endParaRPr lang="pl-PL" sz="1100" dirty="0">
              <a:latin typeface="Fira Sans" panose="020B0503050000020004" pitchFamily="34" charset="0"/>
              <a:ea typeface="Fira Sans" panose="020B0503050000020004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pl-PL" sz="1100" dirty="0" smtClean="0">
              <a:latin typeface="Fira Sans" panose="020B0503050000020004" pitchFamily="34" charset="0"/>
              <a:ea typeface="Fira Sans" panose="020B0503050000020004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pl-PL" sz="1100" dirty="0">
              <a:latin typeface="Fira Sans" panose="020B0503050000020004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911259" y="1310492"/>
            <a:ext cx="4062109" cy="54555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7EE02C"/>
              </a:buClr>
              <a:buNone/>
            </a:pPr>
            <a:r>
              <a:rPr lang="en-GB" sz="1400" dirty="0"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Sub</a:t>
            </a:r>
            <a:r>
              <a:rPr lang="pl-PL" sz="1400" dirty="0" err="1"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iektywna</a:t>
            </a:r>
            <a:r>
              <a:rPr lang="pl-PL" sz="1400" dirty="0"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 ocena aspektów życia</a:t>
            </a:r>
          </a:p>
          <a:p>
            <a:pPr marL="536575" indent="-160338" fontAlgn="t">
              <a:lnSpc>
                <a:spcPts val="1500"/>
              </a:lnSpc>
              <a:spcBef>
                <a:spcPts val="0"/>
              </a:spcBef>
              <a:buClr>
                <a:srgbClr val="7EE02C"/>
              </a:buClr>
              <a:buFont typeface="Wingdings" pitchFamily="2" charset="2"/>
              <a:buChar char="§"/>
            </a:pPr>
            <a:endParaRPr lang="pl-PL" sz="1100" dirty="0" smtClean="0">
              <a:latin typeface="Fira Sans" panose="020B0503050000020004" pitchFamily="34" charset="0"/>
              <a:ea typeface="Fira Sans" panose="020B0503050000020004" pitchFamily="34" charset="0"/>
              <a:cs typeface="Arial" pitchFamily="34" charset="0"/>
            </a:endParaRPr>
          </a:p>
          <a:p>
            <a:pPr marL="536575" indent="-160338" fontAlgn="t">
              <a:lnSpc>
                <a:spcPts val="1500"/>
              </a:lnSpc>
              <a:spcBef>
                <a:spcPts val="0"/>
              </a:spcBef>
              <a:buClr>
                <a:srgbClr val="001D77"/>
              </a:buClr>
              <a:buFont typeface="Wingdings" pitchFamily="2" charset="2"/>
              <a:buChar char="§"/>
            </a:pPr>
            <a:r>
              <a:rPr lang="pl-PL" sz="1100" dirty="0"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Życie rodzinne</a:t>
            </a:r>
          </a:p>
          <a:p>
            <a:pPr marL="536575" indent="-160338" fontAlgn="t">
              <a:lnSpc>
                <a:spcPts val="1500"/>
              </a:lnSpc>
              <a:spcBef>
                <a:spcPts val="0"/>
              </a:spcBef>
              <a:buClr>
                <a:srgbClr val="001D77"/>
              </a:buClr>
              <a:buFont typeface="Wingdings" pitchFamily="2" charset="2"/>
              <a:buChar char="§"/>
            </a:pPr>
            <a:r>
              <a:rPr lang="pl-PL" sz="1100" dirty="0"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Sytuacja finansowa</a:t>
            </a:r>
          </a:p>
          <a:p>
            <a:pPr marL="536575" indent="-160338" fontAlgn="t">
              <a:lnSpc>
                <a:spcPts val="1500"/>
              </a:lnSpc>
              <a:spcBef>
                <a:spcPts val="0"/>
              </a:spcBef>
              <a:buClr>
                <a:srgbClr val="001D77"/>
              </a:buClr>
              <a:buFont typeface="Wingdings" pitchFamily="2" charset="2"/>
              <a:buChar char="§"/>
            </a:pPr>
            <a:r>
              <a:rPr lang="pl-PL" sz="1100" dirty="0"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Przyjaźń</a:t>
            </a:r>
          </a:p>
          <a:p>
            <a:pPr marL="536575" indent="-160338" fontAlgn="t">
              <a:lnSpc>
                <a:spcPts val="1500"/>
              </a:lnSpc>
              <a:spcBef>
                <a:spcPts val="0"/>
              </a:spcBef>
              <a:buClr>
                <a:srgbClr val="001D77"/>
              </a:buClr>
              <a:buFont typeface="Wingdings" pitchFamily="2" charset="2"/>
              <a:buChar char="§"/>
            </a:pPr>
            <a:r>
              <a:rPr lang="pl-PL" sz="1100" dirty="0"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Przychody</a:t>
            </a:r>
          </a:p>
          <a:p>
            <a:pPr marL="536575" indent="-160338" fontAlgn="t">
              <a:lnSpc>
                <a:spcPts val="1500"/>
              </a:lnSpc>
              <a:spcBef>
                <a:spcPts val="0"/>
              </a:spcBef>
              <a:buClr>
                <a:srgbClr val="001D77"/>
              </a:buClr>
              <a:buFont typeface="Wingdings" pitchFamily="2" charset="2"/>
              <a:buChar char="§"/>
            </a:pPr>
            <a:r>
              <a:rPr lang="pl-PL" sz="1100" dirty="0"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Zaspokajanie podstawowych potrzeb</a:t>
            </a:r>
          </a:p>
          <a:p>
            <a:pPr marL="536575" indent="-160338" fontAlgn="t">
              <a:lnSpc>
                <a:spcPts val="1500"/>
              </a:lnSpc>
              <a:spcBef>
                <a:spcPts val="0"/>
              </a:spcBef>
              <a:buClr>
                <a:srgbClr val="001D77"/>
              </a:buClr>
              <a:buFont typeface="Wingdings" pitchFamily="2" charset="2"/>
              <a:buChar char="§"/>
            </a:pPr>
            <a:r>
              <a:rPr lang="pl-PL" sz="1100" dirty="0"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Zdrowie</a:t>
            </a:r>
          </a:p>
          <a:p>
            <a:pPr marL="536575" indent="-160338" fontAlgn="t">
              <a:lnSpc>
                <a:spcPts val="1500"/>
              </a:lnSpc>
              <a:spcBef>
                <a:spcPts val="0"/>
              </a:spcBef>
              <a:buClr>
                <a:srgbClr val="001D77"/>
              </a:buClr>
              <a:buFont typeface="Wingdings" pitchFamily="2" charset="2"/>
              <a:buChar char="§"/>
            </a:pPr>
            <a:r>
              <a:rPr lang="pl-PL" sz="1100" dirty="0"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Osiągnięcia</a:t>
            </a:r>
          </a:p>
          <a:p>
            <a:pPr marL="536575" indent="-160338" fontAlgn="t">
              <a:lnSpc>
                <a:spcPts val="1500"/>
              </a:lnSpc>
              <a:spcBef>
                <a:spcPts val="0"/>
              </a:spcBef>
              <a:buClr>
                <a:srgbClr val="001D77"/>
              </a:buClr>
              <a:buFont typeface="Wingdings" pitchFamily="2" charset="2"/>
              <a:buChar char="§"/>
            </a:pPr>
            <a:r>
              <a:rPr lang="pl-PL" sz="1100" dirty="0"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Ogólna sytuacja kraju</a:t>
            </a:r>
          </a:p>
          <a:p>
            <a:pPr marL="536575" indent="-160338" fontAlgn="t">
              <a:lnSpc>
                <a:spcPts val="1500"/>
              </a:lnSpc>
              <a:spcBef>
                <a:spcPts val="0"/>
              </a:spcBef>
              <a:buClr>
                <a:srgbClr val="001D77"/>
              </a:buClr>
              <a:buFont typeface="Wingdings" pitchFamily="2" charset="2"/>
              <a:buChar char="§"/>
            </a:pPr>
            <a:r>
              <a:rPr lang="pl-PL" sz="1100" dirty="0"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Sytuacja mieszkaniowa</a:t>
            </a:r>
          </a:p>
          <a:p>
            <a:pPr marL="536575" indent="-160338" fontAlgn="t">
              <a:lnSpc>
                <a:spcPts val="1500"/>
              </a:lnSpc>
              <a:spcBef>
                <a:spcPts val="0"/>
              </a:spcBef>
              <a:buClr>
                <a:srgbClr val="001D77"/>
              </a:buClr>
              <a:buFont typeface="Wingdings" pitchFamily="2" charset="2"/>
              <a:buChar char="§"/>
            </a:pPr>
            <a:r>
              <a:rPr lang="pl-PL" sz="1100" dirty="0"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Okolica</a:t>
            </a:r>
          </a:p>
          <a:p>
            <a:pPr marL="536575" indent="-160338" fontAlgn="t">
              <a:lnSpc>
                <a:spcPts val="1500"/>
              </a:lnSpc>
              <a:spcBef>
                <a:spcPts val="0"/>
              </a:spcBef>
              <a:buClr>
                <a:srgbClr val="001D77"/>
              </a:buClr>
              <a:buFont typeface="Wingdings" pitchFamily="2" charset="2"/>
              <a:buChar char="§"/>
            </a:pPr>
            <a:r>
              <a:rPr lang="pl-PL" sz="1100" dirty="0"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Dostępność towarów i usług</a:t>
            </a:r>
          </a:p>
          <a:p>
            <a:pPr marL="536575" indent="-160338" fontAlgn="t">
              <a:lnSpc>
                <a:spcPts val="1500"/>
              </a:lnSpc>
              <a:spcBef>
                <a:spcPts val="0"/>
              </a:spcBef>
              <a:buClr>
                <a:srgbClr val="001D77"/>
              </a:buClr>
              <a:buFont typeface="Wingdings" pitchFamily="2" charset="2"/>
              <a:buChar char="§"/>
            </a:pPr>
            <a:r>
              <a:rPr lang="pl-PL" sz="1100" dirty="0"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Perspektywy</a:t>
            </a:r>
          </a:p>
          <a:p>
            <a:pPr marL="536575" indent="-160338" fontAlgn="t">
              <a:lnSpc>
                <a:spcPts val="1500"/>
              </a:lnSpc>
              <a:spcBef>
                <a:spcPts val="0"/>
              </a:spcBef>
              <a:buClr>
                <a:srgbClr val="001D77"/>
              </a:buClr>
              <a:buFont typeface="Wingdings" pitchFamily="2" charset="2"/>
              <a:buChar char="§"/>
            </a:pPr>
            <a:r>
              <a:rPr lang="pl-PL" sz="1100" dirty="0"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Życie seksualne</a:t>
            </a:r>
          </a:p>
          <a:p>
            <a:pPr marL="536575" indent="-160338" fontAlgn="t">
              <a:lnSpc>
                <a:spcPts val="1500"/>
              </a:lnSpc>
              <a:spcBef>
                <a:spcPts val="0"/>
              </a:spcBef>
              <a:buClr>
                <a:srgbClr val="001D77"/>
              </a:buClr>
              <a:buFont typeface="Wingdings" pitchFamily="2" charset="2"/>
              <a:buChar char="§"/>
            </a:pPr>
            <a:r>
              <a:rPr lang="pl-PL" sz="1100" dirty="0"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Poziom edukacji</a:t>
            </a:r>
          </a:p>
          <a:p>
            <a:pPr marL="536575" indent="-160338" fontAlgn="t">
              <a:lnSpc>
                <a:spcPts val="1500"/>
              </a:lnSpc>
              <a:spcBef>
                <a:spcPts val="0"/>
              </a:spcBef>
              <a:buClr>
                <a:srgbClr val="001D77"/>
              </a:buClr>
              <a:buFont typeface="Wingdings" pitchFamily="2" charset="2"/>
              <a:buChar char="§"/>
            </a:pPr>
            <a:r>
              <a:rPr lang="pl-PL" sz="1100" dirty="0"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Czas wolny</a:t>
            </a:r>
          </a:p>
          <a:p>
            <a:pPr marL="536575" indent="-160338" fontAlgn="t">
              <a:lnSpc>
                <a:spcPts val="1500"/>
              </a:lnSpc>
              <a:spcBef>
                <a:spcPts val="0"/>
              </a:spcBef>
              <a:buClr>
                <a:srgbClr val="001D77"/>
              </a:buClr>
              <a:buFont typeface="Wingdings" pitchFamily="2" charset="2"/>
              <a:buChar char="§"/>
            </a:pPr>
            <a:r>
              <a:rPr lang="pl-PL" sz="1100" dirty="0"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Praca</a:t>
            </a:r>
          </a:p>
          <a:p>
            <a:pPr marL="536575" indent="-160338" fontAlgn="t">
              <a:lnSpc>
                <a:spcPts val="1500"/>
              </a:lnSpc>
              <a:spcBef>
                <a:spcPts val="0"/>
              </a:spcBef>
              <a:buClr>
                <a:srgbClr val="001D77"/>
              </a:buClr>
              <a:buFont typeface="Wingdings" pitchFamily="2" charset="2"/>
              <a:buChar char="§"/>
            </a:pPr>
            <a:r>
              <a:rPr lang="pl-PL" sz="1100" dirty="0"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Dzieci</a:t>
            </a:r>
          </a:p>
          <a:p>
            <a:pPr marL="536575" indent="-160338" fontAlgn="t">
              <a:lnSpc>
                <a:spcPts val="1500"/>
              </a:lnSpc>
              <a:spcBef>
                <a:spcPts val="0"/>
              </a:spcBef>
              <a:buClr>
                <a:srgbClr val="001D77"/>
              </a:buClr>
              <a:buFont typeface="Wingdings" pitchFamily="2" charset="2"/>
              <a:buChar char="§"/>
            </a:pPr>
            <a:r>
              <a:rPr lang="pl-PL" sz="1100" dirty="0"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Małżeństwo</a:t>
            </a:r>
          </a:p>
          <a:p>
            <a:pPr marL="536575" indent="-160338" fontAlgn="t">
              <a:lnSpc>
                <a:spcPts val="1500"/>
              </a:lnSpc>
              <a:spcBef>
                <a:spcPts val="0"/>
              </a:spcBef>
              <a:buClr>
                <a:srgbClr val="001D77"/>
              </a:buClr>
              <a:buFont typeface="Wingdings" pitchFamily="2" charset="2"/>
              <a:buChar char="§"/>
            </a:pPr>
            <a:r>
              <a:rPr lang="pl-PL" sz="1100" dirty="0"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Bezpieczeństwo</a:t>
            </a:r>
            <a:endParaRPr lang="en-GB" sz="1000" dirty="0">
              <a:latin typeface="Fira Sans" panose="020B0503050000020004" pitchFamily="34" charset="0"/>
              <a:ea typeface="Fira Sans" panose="020B0503050000020004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buClr>
                <a:srgbClr val="7FD13B"/>
              </a:buClr>
              <a:buNone/>
            </a:pPr>
            <a:endParaRPr lang="pl-PL" sz="1000" dirty="0" smtClean="0">
              <a:latin typeface="Fira Sans" panose="020B0503050000020004" pitchFamily="34" charset="0"/>
              <a:ea typeface="Fira Sans" panose="020B0503050000020004" pitchFamily="34" charset="0"/>
              <a:cs typeface="Arial" pitchFamily="34" charset="0"/>
            </a:endParaRPr>
          </a:p>
          <a:p>
            <a:pPr marL="182563" indent="0" algn="just">
              <a:lnSpc>
                <a:spcPct val="150000"/>
              </a:lnSpc>
              <a:buClr>
                <a:srgbClr val="7FD13B"/>
              </a:buClr>
              <a:buNone/>
            </a:pPr>
            <a:r>
              <a:rPr lang="pl-PL" sz="1000" dirty="0" smtClean="0"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Badanie przeprowadzone na liczbie ok. 2000 gospodarstw domowych w Polsce i na Ukrainie </a:t>
            </a:r>
            <a:endParaRPr lang="pl-PL" sz="1000" dirty="0">
              <a:latin typeface="Fira Sans" panose="020B0503050000020004" pitchFamily="34" charset="0"/>
              <a:ea typeface="Fira Sans" panose="020B0503050000020004" pitchFamily="34" charset="0"/>
              <a:cs typeface="Arial" pitchFamily="34" charset="0"/>
            </a:endParaRPr>
          </a:p>
          <a:p>
            <a:pPr marL="182563" indent="0" algn="just">
              <a:lnSpc>
                <a:spcPct val="150000"/>
              </a:lnSpc>
              <a:spcBef>
                <a:spcPts val="1200"/>
              </a:spcBef>
              <a:buClr>
                <a:srgbClr val="7FD13B"/>
              </a:buClr>
              <a:buNone/>
            </a:pPr>
            <a:r>
              <a:rPr lang="pl-PL" sz="1000" dirty="0" smtClean="0"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Kwestionariusz - </a:t>
            </a:r>
            <a:r>
              <a:rPr lang="en-US" sz="1000" dirty="0" smtClean="0"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 </a:t>
            </a:r>
            <a:r>
              <a:rPr lang="en-US" sz="1000" dirty="0"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96 </a:t>
            </a:r>
            <a:r>
              <a:rPr lang="pl-PL" sz="1000" dirty="0" smtClean="0"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pytań na skali </a:t>
            </a:r>
            <a:r>
              <a:rPr lang="en-GB" sz="1000" dirty="0" smtClean="0"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Likert</a:t>
            </a:r>
            <a:r>
              <a:rPr lang="pl-PL" sz="1000" dirty="0" smtClean="0"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a</a:t>
            </a:r>
            <a:endParaRPr lang="pl-PL" sz="1000" dirty="0">
              <a:latin typeface="Fira Sans" panose="020B0503050000020004" pitchFamily="34" charset="0"/>
              <a:ea typeface="Fira Sans" panose="020B0503050000020004" pitchFamily="34" charset="0"/>
              <a:cs typeface="Arial" pitchFamily="34" charset="0"/>
            </a:endParaRPr>
          </a:p>
          <a:p>
            <a:pPr>
              <a:buClr>
                <a:srgbClr val="7EE02C"/>
              </a:buClr>
              <a:buFont typeface="Wingdings" pitchFamily="2" charset="2"/>
              <a:buChar char="§"/>
            </a:pPr>
            <a:endParaRPr lang="en-GB" sz="1000" dirty="0" smtClean="0">
              <a:latin typeface="Fira Sans" panose="020B0503050000020004" pitchFamily="34" charset="0"/>
              <a:ea typeface="Fira Sans" panose="020B0503050000020004" pitchFamily="34" charset="0"/>
              <a:cs typeface="Arial" pitchFamily="34" charset="0"/>
            </a:endParaRPr>
          </a:p>
          <a:p>
            <a:pPr>
              <a:buClr>
                <a:srgbClr val="7EE02C"/>
              </a:buClr>
              <a:buFont typeface="Wingdings" pitchFamily="2" charset="2"/>
              <a:buChar char="§"/>
            </a:pPr>
            <a:endParaRPr lang="en-GB" sz="1000" dirty="0" smtClean="0">
              <a:latin typeface="Fira Sans" panose="020B0503050000020004" pitchFamily="34" charset="0"/>
              <a:ea typeface="Fira Sans" panose="020B0503050000020004" pitchFamily="34" charset="0"/>
              <a:cs typeface="Arial" pitchFamily="34" charset="0"/>
            </a:endParaRPr>
          </a:p>
          <a:p>
            <a:pPr>
              <a:buClr>
                <a:srgbClr val="7EE02C"/>
              </a:buClr>
              <a:buFont typeface="Wingdings" pitchFamily="2" charset="2"/>
              <a:buChar char="§"/>
            </a:pPr>
            <a:endParaRPr lang="en-GB" sz="1000" dirty="0" smtClean="0">
              <a:latin typeface="Fira Sans" panose="020B0503050000020004" pitchFamily="34" charset="0"/>
              <a:ea typeface="Fira Sans" panose="020B0503050000020004" pitchFamily="34" charset="0"/>
              <a:cs typeface="Arial" pitchFamily="34" charset="0"/>
            </a:endParaRPr>
          </a:p>
          <a:p>
            <a:pPr>
              <a:buClr>
                <a:srgbClr val="7EE02C"/>
              </a:buClr>
              <a:buFont typeface="Wingdings" pitchFamily="2" charset="2"/>
              <a:buChar char="§"/>
            </a:pPr>
            <a:endParaRPr lang="en-GB" sz="1000" dirty="0">
              <a:latin typeface="Fira Sans" panose="020B0503050000020004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10" name="Symbol zastępczy numeru slajdu 7"/>
          <p:cNvSpPr txBox="1">
            <a:spLocks/>
          </p:cNvSpPr>
          <p:nvPr/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defPPr>
              <a:defRPr lang="pl-PL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l-PL" dirty="0" smtClean="0"/>
              <a:t>10</a:t>
            </a:r>
            <a:endParaRPr lang="pl-PL" dirty="0"/>
          </a:p>
        </p:txBody>
      </p:sp>
      <p:sp>
        <p:nvSpPr>
          <p:cNvPr id="11" name="Rectangle 2"/>
          <p:cNvSpPr txBox="1">
            <a:spLocks/>
          </p:cNvSpPr>
          <p:nvPr/>
        </p:nvSpPr>
        <p:spPr>
          <a:xfrm>
            <a:off x="599109" y="233879"/>
            <a:ext cx="8527689" cy="106310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>
              <a:defRPr/>
            </a:pPr>
            <a:r>
              <a:rPr lang="pl-PL" sz="2200" b="1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Subiektywne i obiektywne aspekty jakości życia</a:t>
            </a:r>
            <a:br>
              <a:rPr lang="pl-PL" sz="2200" b="1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</a:br>
            <a:r>
              <a:rPr lang="pl-PL" sz="2200" b="1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wskaźniki syntetyczne</a:t>
            </a:r>
          </a:p>
          <a:p>
            <a:pPr lvl="0" algn="ctr" fontAlgn="auto">
              <a:spcAft>
                <a:spcPts val="0"/>
              </a:spcAft>
              <a:defRPr/>
            </a:pPr>
            <a:endParaRPr lang="pl-PL" sz="2200" b="1" dirty="0">
              <a:solidFill>
                <a:srgbClr val="001D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"/>
          <a:stretch/>
        </p:blipFill>
        <p:spPr>
          <a:xfrm>
            <a:off x="238125" y="6065571"/>
            <a:ext cx="2750400" cy="792429"/>
          </a:xfrm>
          <a:prstGeom prst="rect">
            <a:avLst/>
          </a:prstGeom>
        </p:spPr>
      </p:pic>
      <p:sp>
        <p:nvSpPr>
          <p:cNvPr id="13" name="Freeform 5"/>
          <p:cNvSpPr>
            <a:spLocks/>
          </p:cNvSpPr>
          <p:nvPr/>
        </p:nvSpPr>
        <p:spPr bwMode="auto">
          <a:xfrm>
            <a:off x="8624896" y="6423039"/>
            <a:ext cx="508000" cy="236538"/>
          </a:xfrm>
          <a:custGeom>
            <a:avLst/>
            <a:gdLst>
              <a:gd name="T0" fmla="*/ 2799 w 2850"/>
              <a:gd name="T1" fmla="*/ 2 h 1326"/>
              <a:gd name="T2" fmla="*/ 2850 w 2850"/>
              <a:gd name="T3" fmla="*/ 0 h 1326"/>
              <a:gd name="T4" fmla="*/ 2850 w 2850"/>
              <a:gd name="T5" fmla="*/ 1326 h 1326"/>
              <a:gd name="T6" fmla="*/ 2799 w 2850"/>
              <a:gd name="T7" fmla="*/ 1324 h 1326"/>
              <a:gd name="T8" fmla="*/ 2799 w 2850"/>
              <a:gd name="T9" fmla="*/ 1326 h 1326"/>
              <a:gd name="T10" fmla="*/ 663 w 2850"/>
              <a:gd name="T11" fmla="*/ 1326 h 1326"/>
              <a:gd name="T12" fmla="*/ 0 w 2850"/>
              <a:gd name="T13" fmla="*/ 663 h 1326"/>
              <a:gd name="T14" fmla="*/ 663 w 2850"/>
              <a:gd name="T15" fmla="*/ 0 h 1326"/>
              <a:gd name="T16" fmla="*/ 713 w 2850"/>
              <a:gd name="T17" fmla="*/ 2 h 1326"/>
              <a:gd name="T18" fmla="*/ 2799 w 2850"/>
              <a:gd name="T19" fmla="*/ 2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50" h="1326">
                <a:moveTo>
                  <a:pt x="2799" y="2"/>
                </a:moveTo>
                <a:lnTo>
                  <a:pt x="2850" y="0"/>
                </a:lnTo>
                <a:lnTo>
                  <a:pt x="2850" y="1326"/>
                </a:lnTo>
                <a:lnTo>
                  <a:pt x="2799" y="1324"/>
                </a:lnTo>
                <a:lnTo>
                  <a:pt x="2799" y="1326"/>
                </a:lnTo>
                <a:lnTo>
                  <a:pt x="663" y="1326"/>
                </a:lnTo>
                <a:cubicBezTo>
                  <a:pt x="297" y="1326"/>
                  <a:pt x="0" y="1029"/>
                  <a:pt x="0" y="663"/>
                </a:cubicBezTo>
                <a:cubicBezTo>
                  <a:pt x="0" y="297"/>
                  <a:pt x="297" y="0"/>
                  <a:pt x="663" y="0"/>
                </a:cubicBezTo>
                <a:cubicBezTo>
                  <a:pt x="680" y="0"/>
                  <a:pt x="697" y="1"/>
                  <a:pt x="713" y="2"/>
                </a:cubicBezTo>
                <a:lnTo>
                  <a:pt x="2799" y="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8535483" y="6358745"/>
            <a:ext cx="450507" cy="365125"/>
          </a:xfrm>
        </p:spPr>
        <p:txBody>
          <a:bodyPr/>
          <a:lstStyle/>
          <a:p>
            <a:fld id="{91A8BC2E-8A05-48F7-BBB1-05C8879F255D}" type="slidenum">
              <a:rPr lang="pl-PL" b="1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pPr/>
              <a:t>22</a:t>
            </a:fld>
            <a:endParaRPr lang="pl-PL" b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24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426601"/>
              </p:ext>
            </p:extLst>
          </p:nvPr>
        </p:nvGraphicFramePr>
        <p:xfrm>
          <a:off x="500723" y="5222789"/>
          <a:ext cx="8208912" cy="826770"/>
        </p:xfrm>
        <a:graphic>
          <a:graphicData uri="http://schemas.openxmlformats.org/drawingml/2006/table">
            <a:tbl>
              <a:tblPr firstRow="1" bandRow="1"/>
              <a:tblGrid>
                <a:gridCol w="2052228"/>
                <a:gridCol w="2052228"/>
                <a:gridCol w="2131160"/>
                <a:gridCol w="1973296"/>
              </a:tblGrid>
              <a:tr h="465805">
                <a:tc>
                  <a:txBody>
                    <a:bodyPr/>
                    <a:lstStyle/>
                    <a:p>
                      <a:pPr algn="ctr"/>
                      <a:r>
                        <a:rPr lang="pl-PL" sz="1050" b="1" dirty="0" smtClean="0"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Polskie gospodarstwa domowe – obszar przygraniczny (Słowacja)</a:t>
                      </a:r>
                      <a:endParaRPr lang="pl-PL" sz="1050" b="1" dirty="0">
                        <a:solidFill>
                          <a:schemeClr val="bg1"/>
                        </a:solidFill>
                        <a:latin typeface="Fira Sans" panose="020B0503050000020004" pitchFamily="34" charset="0"/>
                        <a:ea typeface="Fira Sans" panose="020B0503050000020004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50" b="1" dirty="0" smtClean="0"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Polskie gospodarstwa domowe – obszar przygraniczny (Ukraina)</a:t>
                      </a:r>
                      <a:endParaRPr lang="pl-PL" sz="1050" b="1" dirty="0">
                        <a:solidFill>
                          <a:schemeClr val="bg1"/>
                        </a:solidFill>
                        <a:latin typeface="Fira Sans" panose="020B0503050000020004" pitchFamily="34" charset="0"/>
                        <a:ea typeface="Fira Sans" panose="020B0503050000020004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50" b="1" dirty="0" smtClean="0"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Ukraińskie gospodarstwa domowe – obszar przygraniczny (Polska)</a:t>
                      </a:r>
                      <a:endParaRPr lang="pl-PL" sz="1050" b="1" dirty="0">
                        <a:solidFill>
                          <a:schemeClr val="bg1"/>
                        </a:solidFill>
                        <a:latin typeface="Fira Sans" panose="020B0503050000020004" pitchFamily="34" charset="0"/>
                        <a:ea typeface="Fira Sans" panose="020B0503050000020004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50" b="1" dirty="0" smtClean="0"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Polskie</a:t>
                      </a:r>
                      <a:r>
                        <a:rPr lang="pl-PL" sz="1050" b="1" baseline="0" dirty="0" smtClean="0"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 i ukraińskie gospodarstwa domowe </a:t>
                      </a:r>
                      <a:br>
                        <a:rPr lang="pl-PL" sz="1050" b="1" baseline="0" dirty="0" smtClean="0"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</a:br>
                      <a:r>
                        <a:rPr lang="pl-PL" sz="1050" b="1" baseline="0" dirty="0" smtClean="0"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– grupa wewnętrzna</a:t>
                      </a:r>
                      <a:endParaRPr lang="pl-PL" sz="1050" b="1" dirty="0">
                        <a:solidFill>
                          <a:schemeClr val="bg1"/>
                        </a:solidFill>
                        <a:latin typeface="Fira Sans" panose="020B0503050000020004" pitchFamily="34" charset="0"/>
                        <a:ea typeface="Fira Sans" panose="020B0503050000020004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0,555</a:t>
                      </a:r>
                      <a:endParaRPr lang="pl-PL" sz="1100" b="1" dirty="0">
                        <a:solidFill>
                          <a:schemeClr val="bg1"/>
                        </a:solidFill>
                        <a:latin typeface="Fira Sans" panose="020B0503050000020004" pitchFamily="34" charset="0"/>
                        <a:ea typeface="Fira Sans" panose="020B0503050000020004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0,562</a:t>
                      </a:r>
                      <a:endParaRPr lang="pl-PL" sz="1100" b="1" dirty="0">
                        <a:solidFill>
                          <a:schemeClr val="bg1"/>
                        </a:solidFill>
                        <a:latin typeface="Fira Sans" panose="020B0503050000020004" pitchFamily="34" charset="0"/>
                        <a:ea typeface="Fira Sans" panose="020B0503050000020004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0,567</a:t>
                      </a:r>
                      <a:endParaRPr lang="pl-PL" sz="1100" b="1" dirty="0">
                        <a:solidFill>
                          <a:schemeClr val="bg1"/>
                        </a:solidFill>
                        <a:latin typeface="Fira Sans" panose="020B0503050000020004" pitchFamily="34" charset="0"/>
                        <a:ea typeface="Fira Sans" panose="020B0503050000020004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0,378</a:t>
                      </a:r>
                      <a:endParaRPr lang="pl-PL" sz="1100" b="1" dirty="0">
                        <a:solidFill>
                          <a:schemeClr val="bg1"/>
                        </a:solidFill>
                        <a:latin typeface="Fira Sans" panose="020B0503050000020004" pitchFamily="34" charset="0"/>
                        <a:ea typeface="Fira Sans" panose="020B0503050000020004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4" name="Grupa 3"/>
          <p:cNvGrpSpPr/>
          <p:nvPr/>
        </p:nvGrpSpPr>
        <p:grpSpPr>
          <a:xfrm>
            <a:off x="659312" y="873624"/>
            <a:ext cx="7677150" cy="4538663"/>
            <a:chOff x="543982" y="1087808"/>
            <a:chExt cx="7677150" cy="4538663"/>
          </a:xfrm>
        </p:grpSpPr>
        <p:grpSp>
          <p:nvGrpSpPr>
            <p:cNvPr id="2" name="Grupa 1"/>
            <p:cNvGrpSpPr/>
            <p:nvPr/>
          </p:nvGrpSpPr>
          <p:grpSpPr>
            <a:xfrm>
              <a:off x="543982" y="1087808"/>
              <a:ext cx="7677150" cy="4538663"/>
              <a:chOff x="543982" y="1223276"/>
              <a:chExt cx="7677150" cy="4538663"/>
            </a:xfrm>
          </p:grpSpPr>
          <p:graphicFrame>
            <p:nvGraphicFramePr>
              <p:cNvPr id="10" name="Wykres 9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727843966"/>
                  </p:ext>
                </p:extLst>
              </p:nvPr>
            </p:nvGraphicFramePr>
            <p:xfrm>
              <a:off x="543982" y="1223276"/>
              <a:ext cx="7677150" cy="453866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cxnSp>
            <p:nvCxnSpPr>
              <p:cNvPr id="8" name="Łącznik prosty 7"/>
              <p:cNvCxnSpPr/>
              <p:nvPr/>
            </p:nvCxnSpPr>
            <p:spPr>
              <a:xfrm flipV="1">
                <a:off x="1282217" y="1355918"/>
                <a:ext cx="6756883" cy="29580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Elipsa 6"/>
            <p:cNvSpPr/>
            <p:nvPr/>
          </p:nvSpPr>
          <p:spPr>
            <a:xfrm>
              <a:off x="3543009" y="3222882"/>
              <a:ext cx="4106094" cy="1181409"/>
            </a:xfrm>
            <a:prstGeom prst="ellipse">
              <a:avLst/>
            </a:prstGeom>
            <a:solidFill>
              <a:srgbClr val="CCD5D9">
                <a:alpha val="30196"/>
              </a:srgbClr>
            </a:solidFill>
            <a:ln w="19050" cmpd="thickThin">
              <a:solidFill>
                <a:srgbClr val="0085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1" name="Rectangle 2"/>
          <p:cNvSpPr txBox="1">
            <a:spLocks/>
          </p:cNvSpPr>
          <p:nvPr/>
        </p:nvSpPr>
        <p:spPr>
          <a:xfrm>
            <a:off x="599109" y="233879"/>
            <a:ext cx="8527689" cy="7424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pl-PL" sz="2200" b="1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Jakość życia – miara zniekształcenia </a:t>
            </a:r>
            <a:r>
              <a:rPr lang="pl-PL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(metoda wzorcowa)</a:t>
            </a: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"/>
          <a:stretch/>
        </p:blipFill>
        <p:spPr>
          <a:xfrm>
            <a:off x="238125" y="6065571"/>
            <a:ext cx="2750400" cy="792429"/>
          </a:xfrm>
          <a:prstGeom prst="rect">
            <a:avLst/>
          </a:prstGeom>
        </p:spPr>
      </p:pic>
      <p:sp>
        <p:nvSpPr>
          <p:cNvPr id="13" name="Freeform 5"/>
          <p:cNvSpPr>
            <a:spLocks/>
          </p:cNvSpPr>
          <p:nvPr/>
        </p:nvSpPr>
        <p:spPr bwMode="auto">
          <a:xfrm>
            <a:off x="8624896" y="6423039"/>
            <a:ext cx="508000" cy="236538"/>
          </a:xfrm>
          <a:custGeom>
            <a:avLst/>
            <a:gdLst>
              <a:gd name="T0" fmla="*/ 2799 w 2850"/>
              <a:gd name="T1" fmla="*/ 2 h 1326"/>
              <a:gd name="T2" fmla="*/ 2850 w 2850"/>
              <a:gd name="T3" fmla="*/ 0 h 1326"/>
              <a:gd name="T4" fmla="*/ 2850 w 2850"/>
              <a:gd name="T5" fmla="*/ 1326 h 1326"/>
              <a:gd name="T6" fmla="*/ 2799 w 2850"/>
              <a:gd name="T7" fmla="*/ 1324 h 1326"/>
              <a:gd name="T8" fmla="*/ 2799 w 2850"/>
              <a:gd name="T9" fmla="*/ 1326 h 1326"/>
              <a:gd name="T10" fmla="*/ 663 w 2850"/>
              <a:gd name="T11" fmla="*/ 1326 h 1326"/>
              <a:gd name="T12" fmla="*/ 0 w 2850"/>
              <a:gd name="T13" fmla="*/ 663 h 1326"/>
              <a:gd name="T14" fmla="*/ 663 w 2850"/>
              <a:gd name="T15" fmla="*/ 0 h 1326"/>
              <a:gd name="T16" fmla="*/ 713 w 2850"/>
              <a:gd name="T17" fmla="*/ 2 h 1326"/>
              <a:gd name="T18" fmla="*/ 2799 w 2850"/>
              <a:gd name="T19" fmla="*/ 2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50" h="1326">
                <a:moveTo>
                  <a:pt x="2799" y="2"/>
                </a:moveTo>
                <a:lnTo>
                  <a:pt x="2850" y="0"/>
                </a:lnTo>
                <a:lnTo>
                  <a:pt x="2850" y="1326"/>
                </a:lnTo>
                <a:lnTo>
                  <a:pt x="2799" y="1324"/>
                </a:lnTo>
                <a:lnTo>
                  <a:pt x="2799" y="1326"/>
                </a:lnTo>
                <a:lnTo>
                  <a:pt x="663" y="1326"/>
                </a:lnTo>
                <a:cubicBezTo>
                  <a:pt x="297" y="1326"/>
                  <a:pt x="0" y="1029"/>
                  <a:pt x="0" y="663"/>
                </a:cubicBezTo>
                <a:cubicBezTo>
                  <a:pt x="0" y="297"/>
                  <a:pt x="297" y="0"/>
                  <a:pt x="663" y="0"/>
                </a:cubicBezTo>
                <a:cubicBezTo>
                  <a:pt x="680" y="0"/>
                  <a:pt x="697" y="1"/>
                  <a:pt x="713" y="2"/>
                </a:cubicBezTo>
                <a:lnTo>
                  <a:pt x="2799" y="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510770" y="6358745"/>
            <a:ext cx="475220" cy="365125"/>
          </a:xfrm>
        </p:spPr>
        <p:txBody>
          <a:bodyPr/>
          <a:lstStyle/>
          <a:p>
            <a:fld id="{91A8BC2E-8A05-48F7-BBB1-05C8879F255D}" type="slidenum">
              <a:rPr lang="pl-PL" b="1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pPr/>
              <a:t>23</a:t>
            </a:fld>
            <a:endParaRPr lang="pl-PL" b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74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827521"/>
              </p:ext>
            </p:extLst>
          </p:nvPr>
        </p:nvGraphicFramePr>
        <p:xfrm>
          <a:off x="584283" y="5104435"/>
          <a:ext cx="8208912" cy="826770"/>
        </p:xfrm>
        <a:graphic>
          <a:graphicData uri="http://schemas.openxmlformats.org/drawingml/2006/table">
            <a:tbl>
              <a:tblPr firstRow="1" bandRow="1"/>
              <a:tblGrid>
                <a:gridCol w="2052228"/>
                <a:gridCol w="2052228"/>
                <a:gridCol w="2131160"/>
                <a:gridCol w="1973296"/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pl-PL" sz="1050" b="1" dirty="0" smtClean="0"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Polskie gospodarstwa domowe – obszar przygraniczny (Słowacja)</a:t>
                      </a:r>
                      <a:endParaRPr lang="pl-PL" sz="1050" b="1" dirty="0">
                        <a:solidFill>
                          <a:schemeClr val="bg1"/>
                        </a:solidFill>
                        <a:latin typeface="Fira Sans" panose="020B0503050000020004" pitchFamily="34" charset="0"/>
                        <a:ea typeface="Fira Sans" panose="020B0503050000020004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50" b="1" dirty="0" smtClean="0"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Polskie gospodarstwa domowe – obszar przygraniczny (Ukraina)</a:t>
                      </a:r>
                      <a:endParaRPr lang="pl-PL" sz="1050" b="1" dirty="0">
                        <a:solidFill>
                          <a:schemeClr val="bg1"/>
                        </a:solidFill>
                        <a:latin typeface="Fira Sans" panose="020B0503050000020004" pitchFamily="34" charset="0"/>
                        <a:ea typeface="Fira Sans" panose="020B0503050000020004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50" b="1" dirty="0" smtClean="0"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Ukraińskie gospodarstwa domowe – obszar przygraniczny (Polska)</a:t>
                      </a:r>
                      <a:endParaRPr lang="pl-PL" sz="1050" b="1" dirty="0">
                        <a:solidFill>
                          <a:schemeClr val="bg1"/>
                        </a:solidFill>
                        <a:latin typeface="Fira Sans" panose="020B0503050000020004" pitchFamily="34" charset="0"/>
                        <a:ea typeface="Fira Sans" panose="020B0503050000020004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50" b="1" dirty="0" smtClean="0"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Polskie</a:t>
                      </a:r>
                      <a:r>
                        <a:rPr lang="pl-PL" sz="1050" b="1" baseline="0" dirty="0" smtClean="0"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 i ukraińskie gospodarstwa domowe </a:t>
                      </a:r>
                      <a:br>
                        <a:rPr lang="pl-PL" sz="1050" b="1" baseline="0" dirty="0" smtClean="0"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</a:br>
                      <a:r>
                        <a:rPr lang="pl-PL" sz="1050" b="1" baseline="0" dirty="0" smtClean="0"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– grupa wewnętrzna</a:t>
                      </a:r>
                      <a:endParaRPr lang="pl-PL" sz="1050" b="1" dirty="0">
                        <a:solidFill>
                          <a:schemeClr val="bg1"/>
                        </a:solidFill>
                        <a:latin typeface="Fira Sans" panose="020B0503050000020004" pitchFamily="34" charset="0"/>
                        <a:ea typeface="Fira Sans" panose="020B0503050000020004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0,555</a:t>
                      </a:r>
                      <a:endParaRPr lang="pl-PL" sz="1100" b="1" dirty="0">
                        <a:solidFill>
                          <a:schemeClr val="bg1"/>
                        </a:solidFill>
                        <a:latin typeface="Fira Sans" panose="020B0503050000020004" pitchFamily="34" charset="0"/>
                        <a:ea typeface="Fira Sans" panose="020B0503050000020004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0,562</a:t>
                      </a:r>
                      <a:endParaRPr lang="pl-PL" sz="1100" b="1" dirty="0">
                        <a:solidFill>
                          <a:schemeClr val="bg1"/>
                        </a:solidFill>
                        <a:latin typeface="Fira Sans" panose="020B0503050000020004" pitchFamily="34" charset="0"/>
                        <a:ea typeface="Fira Sans" panose="020B0503050000020004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0,584</a:t>
                      </a:r>
                      <a:endParaRPr lang="pl-PL" sz="1100" b="1" dirty="0">
                        <a:solidFill>
                          <a:schemeClr val="bg1"/>
                        </a:solidFill>
                        <a:latin typeface="Fira Sans" panose="020B0503050000020004" pitchFamily="34" charset="0"/>
                        <a:ea typeface="Fira Sans" panose="020B0503050000020004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0,384</a:t>
                      </a:r>
                      <a:endParaRPr lang="pl-PL" sz="1100" b="1" dirty="0">
                        <a:solidFill>
                          <a:schemeClr val="bg1"/>
                        </a:solidFill>
                        <a:latin typeface="Fira Sans" panose="020B0503050000020004" pitchFamily="34" charset="0"/>
                        <a:ea typeface="Fira Sans" panose="020B0503050000020004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" name="Grupa 2"/>
          <p:cNvGrpSpPr/>
          <p:nvPr/>
        </p:nvGrpSpPr>
        <p:grpSpPr>
          <a:xfrm>
            <a:off x="472790" y="976299"/>
            <a:ext cx="8125428" cy="4051139"/>
            <a:chOff x="439838" y="1378055"/>
            <a:chExt cx="8125428" cy="4051139"/>
          </a:xfrm>
        </p:grpSpPr>
        <p:graphicFrame>
          <p:nvGraphicFramePr>
            <p:cNvPr id="20" name="Wykres 1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64208067"/>
                </p:ext>
              </p:extLst>
            </p:nvPr>
          </p:nvGraphicFramePr>
          <p:xfrm>
            <a:off x="439838" y="1378055"/>
            <a:ext cx="8125428" cy="405113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8" name="Elipsa 17"/>
            <p:cNvSpPr/>
            <p:nvPr/>
          </p:nvSpPr>
          <p:spPr>
            <a:xfrm>
              <a:off x="4067944" y="3450865"/>
              <a:ext cx="4106094" cy="1085679"/>
            </a:xfrm>
            <a:prstGeom prst="ellipse">
              <a:avLst/>
            </a:prstGeom>
            <a:solidFill>
              <a:srgbClr val="CCD5D9">
                <a:alpha val="30196"/>
              </a:srgbClr>
            </a:solidFill>
            <a:ln w="19050" cmpd="thickThin">
              <a:solidFill>
                <a:srgbClr val="0085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cxnSp>
        <p:nvCxnSpPr>
          <p:cNvPr id="19" name="Łącznik prosty 18"/>
          <p:cNvCxnSpPr/>
          <p:nvPr/>
        </p:nvCxnSpPr>
        <p:spPr>
          <a:xfrm flipV="1">
            <a:off x="1205332" y="1131547"/>
            <a:ext cx="7176304" cy="28820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/>
          <p:cNvSpPr txBox="1">
            <a:spLocks/>
          </p:cNvSpPr>
          <p:nvPr/>
        </p:nvSpPr>
        <p:spPr>
          <a:xfrm>
            <a:off x="599109" y="233879"/>
            <a:ext cx="8527689" cy="7424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pl-PL" sz="2200" b="1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Jakość życia – miara zniekształcenia </a:t>
            </a:r>
            <a:r>
              <a:rPr lang="pl-PL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(metoda </a:t>
            </a:r>
            <a:r>
              <a:rPr lang="pl-PL" dirty="0" err="1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bezwzorcowa</a:t>
            </a:r>
            <a:r>
              <a:rPr lang="pl-PL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)</a:t>
            </a:r>
            <a:endParaRPr kumimoji="0" lang="pl-PL" i="0" u="none" strike="noStrike" kern="1200" normalizeH="0" baseline="0" noProof="0" dirty="0" smtClean="0">
              <a:solidFill>
                <a:srgbClr val="001D77"/>
              </a:solidFill>
              <a:uLnTx/>
              <a:uFillTx/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"/>
          <a:stretch/>
        </p:blipFill>
        <p:spPr>
          <a:xfrm>
            <a:off x="238125" y="6065571"/>
            <a:ext cx="2750400" cy="792429"/>
          </a:xfrm>
          <a:prstGeom prst="rect">
            <a:avLst/>
          </a:prstGeom>
        </p:spPr>
      </p:pic>
      <p:sp>
        <p:nvSpPr>
          <p:cNvPr id="11" name="Freeform 5"/>
          <p:cNvSpPr>
            <a:spLocks/>
          </p:cNvSpPr>
          <p:nvPr/>
        </p:nvSpPr>
        <p:spPr bwMode="auto">
          <a:xfrm>
            <a:off x="8624896" y="6423039"/>
            <a:ext cx="508000" cy="236538"/>
          </a:xfrm>
          <a:custGeom>
            <a:avLst/>
            <a:gdLst>
              <a:gd name="T0" fmla="*/ 2799 w 2850"/>
              <a:gd name="T1" fmla="*/ 2 h 1326"/>
              <a:gd name="T2" fmla="*/ 2850 w 2850"/>
              <a:gd name="T3" fmla="*/ 0 h 1326"/>
              <a:gd name="T4" fmla="*/ 2850 w 2850"/>
              <a:gd name="T5" fmla="*/ 1326 h 1326"/>
              <a:gd name="T6" fmla="*/ 2799 w 2850"/>
              <a:gd name="T7" fmla="*/ 1324 h 1326"/>
              <a:gd name="T8" fmla="*/ 2799 w 2850"/>
              <a:gd name="T9" fmla="*/ 1326 h 1326"/>
              <a:gd name="T10" fmla="*/ 663 w 2850"/>
              <a:gd name="T11" fmla="*/ 1326 h 1326"/>
              <a:gd name="T12" fmla="*/ 0 w 2850"/>
              <a:gd name="T13" fmla="*/ 663 h 1326"/>
              <a:gd name="T14" fmla="*/ 663 w 2850"/>
              <a:gd name="T15" fmla="*/ 0 h 1326"/>
              <a:gd name="T16" fmla="*/ 713 w 2850"/>
              <a:gd name="T17" fmla="*/ 2 h 1326"/>
              <a:gd name="T18" fmla="*/ 2799 w 2850"/>
              <a:gd name="T19" fmla="*/ 2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50" h="1326">
                <a:moveTo>
                  <a:pt x="2799" y="2"/>
                </a:moveTo>
                <a:lnTo>
                  <a:pt x="2850" y="0"/>
                </a:lnTo>
                <a:lnTo>
                  <a:pt x="2850" y="1326"/>
                </a:lnTo>
                <a:lnTo>
                  <a:pt x="2799" y="1324"/>
                </a:lnTo>
                <a:lnTo>
                  <a:pt x="2799" y="1326"/>
                </a:lnTo>
                <a:lnTo>
                  <a:pt x="663" y="1326"/>
                </a:lnTo>
                <a:cubicBezTo>
                  <a:pt x="297" y="1326"/>
                  <a:pt x="0" y="1029"/>
                  <a:pt x="0" y="663"/>
                </a:cubicBezTo>
                <a:cubicBezTo>
                  <a:pt x="0" y="297"/>
                  <a:pt x="297" y="0"/>
                  <a:pt x="663" y="0"/>
                </a:cubicBezTo>
                <a:cubicBezTo>
                  <a:pt x="680" y="0"/>
                  <a:pt x="697" y="1"/>
                  <a:pt x="713" y="2"/>
                </a:cubicBezTo>
                <a:lnTo>
                  <a:pt x="2799" y="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8550875" y="6356351"/>
            <a:ext cx="442269" cy="365125"/>
          </a:xfrm>
        </p:spPr>
        <p:txBody>
          <a:bodyPr/>
          <a:lstStyle/>
          <a:p>
            <a:fld id="{91A8BC2E-8A05-48F7-BBB1-05C8879F255D}" type="slidenum">
              <a:rPr lang="pl-PL" b="1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pPr/>
              <a:t>24</a:t>
            </a:fld>
            <a:endParaRPr lang="pl-PL" b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98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5005764" y="2716338"/>
            <a:ext cx="3946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dirty="0" smtClean="0"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Ubóstwo braku równowagi budżetowej</a:t>
            </a:r>
            <a:br>
              <a:rPr lang="pl-PL" sz="1400" b="1" dirty="0" smtClean="0"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</a:br>
            <a:r>
              <a:rPr lang="pl-PL" sz="1400" b="1" dirty="0"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w % gospodarstw </a:t>
            </a:r>
            <a:r>
              <a:rPr lang="pl-PL" sz="1400" b="1" dirty="0" smtClean="0"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domowych</a:t>
            </a:r>
            <a:endParaRPr lang="pl-PL" sz="1400" b="1" dirty="0">
              <a:latin typeface="Fira Sans" panose="020B0503050000020004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04600" y="1162250"/>
            <a:ext cx="4019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dirty="0" smtClean="0"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Ubóstwo dochodowe</a:t>
            </a:r>
            <a:br>
              <a:rPr lang="pl-PL" sz="1400" b="1" dirty="0" smtClean="0"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</a:br>
            <a:r>
              <a:rPr lang="pl-PL" sz="1400" b="1" dirty="0"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w % gospodarstw </a:t>
            </a:r>
            <a:r>
              <a:rPr lang="pl-PL" sz="1400" b="1" dirty="0" smtClean="0"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domowych</a:t>
            </a:r>
            <a:endParaRPr lang="pl-PL" sz="1400" b="1" dirty="0">
              <a:latin typeface="Fira Sans" panose="020B0503050000020004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Rectangle 2"/>
          <p:cNvSpPr txBox="1">
            <a:spLocks/>
          </p:cNvSpPr>
          <p:nvPr/>
        </p:nvSpPr>
        <p:spPr>
          <a:xfrm>
            <a:off x="599109" y="233879"/>
            <a:ext cx="8527689" cy="7424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pl-PL" sz="2200" b="1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Wskaźniki </a:t>
            </a:r>
            <a:r>
              <a:rPr lang="pl-PL" sz="2200" b="1" dirty="0" smtClean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ubóstwa</a:t>
            </a:r>
            <a:endParaRPr lang="pl-PL" sz="2200" b="1" dirty="0">
              <a:solidFill>
                <a:srgbClr val="001D77"/>
              </a:solidFill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"/>
          <a:stretch/>
        </p:blipFill>
        <p:spPr>
          <a:xfrm>
            <a:off x="238125" y="6065571"/>
            <a:ext cx="2750400" cy="792429"/>
          </a:xfrm>
          <a:prstGeom prst="rect">
            <a:avLst/>
          </a:prstGeom>
        </p:spPr>
      </p:pic>
      <p:sp>
        <p:nvSpPr>
          <p:cNvPr id="12" name="Freeform 5"/>
          <p:cNvSpPr>
            <a:spLocks/>
          </p:cNvSpPr>
          <p:nvPr/>
        </p:nvSpPr>
        <p:spPr bwMode="auto">
          <a:xfrm>
            <a:off x="8624896" y="6423039"/>
            <a:ext cx="508000" cy="236538"/>
          </a:xfrm>
          <a:custGeom>
            <a:avLst/>
            <a:gdLst>
              <a:gd name="T0" fmla="*/ 2799 w 2850"/>
              <a:gd name="T1" fmla="*/ 2 h 1326"/>
              <a:gd name="T2" fmla="*/ 2850 w 2850"/>
              <a:gd name="T3" fmla="*/ 0 h 1326"/>
              <a:gd name="T4" fmla="*/ 2850 w 2850"/>
              <a:gd name="T5" fmla="*/ 1326 h 1326"/>
              <a:gd name="T6" fmla="*/ 2799 w 2850"/>
              <a:gd name="T7" fmla="*/ 1324 h 1326"/>
              <a:gd name="T8" fmla="*/ 2799 w 2850"/>
              <a:gd name="T9" fmla="*/ 1326 h 1326"/>
              <a:gd name="T10" fmla="*/ 663 w 2850"/>
              <a:gd name="T11" fmla="*/ 1326 h 1326"/>
              <a:gd name="T12" fmla="*/ 0 w 2850"/>
              <a:gd name="T13" fmla="*/ 663 h 1326"/>
              <a:gd name="T14" fmla="*/ 663 w 2850"/>
              <a:gd name="T15" fmla="*/ 0 h 1326"/>
              <a:gd name="T16" fmla="*/ 713 w 2850"/>
              <a:gd name="T17" fmla="*/ 2 h 1326"/>
              <a:gd name="T18" fmla="*/ 2799 w 2850"/>
              <a:gd name="T19" fmla="*/ 2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50" h="1326">
                <a:moveTo>
                  <a:pt x="2799" y="2"/>
                </a:moveTo>
                <a:lnTo>
                  <a:pt x="2850" y="0"/>
                </a:lnTo>
                <a:lnTo>
                  <a:pt x="2850" y="1326"/>
                </a:lnTo>
                <a:lnTo>
                  <a:pt x="2799" y="1324"/>
                </a:lnTo>
                <a:lnTo>
                  <a:pt x="2799" y="1326"/>
                </a:lnTo>
                <a:lnTo>
                  <a:pt x="663" y="1326"/>
                </a:lnTo>
                <a:cubicBezTo>
                  <a:pt x="297" y="1326"/>
                  <a:pt x="0" y="1029"/>
                  <a:pt x="0" y="663"/>
                </a:cubicBezTo>
                <a:cubicBezTo>
                  <a:pt x="0" y="297"/>
                  <a:pt x="297" y="0"/>
                  <a:pt x="663" y="0"/>
                </a:cubicBezTo>
                <a:cubicBezTo>
                  <a:pt x="680" y="0"/>
                  <a:pt x="697" y="1"/>
                  <a:pt x="713" y="2"/>
                </a:cubicBezTo>
                <a:lnTo>
                  <a:pt x="2799" y="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8550876" y="6364589"/>
            <a:ext cx="434031" cy="365125"/>
          </a:xfrm>
        </p:spPr>
        <p:txBody>
          <a:bodyPr/>
          <a:lstStyle/>
          <a:p>
            <a:fld id="{91A8BC2E-8A05-48F7-BBB1-05C8879F255D}" type="slidenum">
              <a:rPr lang="pl-PL" b="1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pPr/>
              <a:t>25</a:t>
            </a:fld>
            <a:endParaRPr lang="pl-PL" b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34" y="1809535"/>
            <a:ext cx="4044704" cy="283769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626" y="3418127"/>
            <a:ext cx="3998984" cy="2834646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238125" y="5329720"/>
            <a:ext cx="39466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Na podstawie wyników </a:t>
            </a: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wieloaspektowego </a:t>
            </a:r>
            <a:endParaRPr lang="pl-PL" sz="1200" dirty="0" smtClean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r>
              <a:rPr lang="pl-PL" sz="12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ankietowego </a:t>
            </a: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Badania spójności społecznej (BSS), zrealizowanego przez GUS w pierwszej połowie 2015 r.</a:t>
            </a:r>
          </a:p>
        </p:txBody>
      </p:sp>
    </p:spTree>
    <p:extLst>
      <p:ext uri="{BB962C8B-B14F-4D97-AF65-F5344CB8AC3E}">
        <p14:creationId xmlns:p14="http://schemas.microsoft.com/office/powerpoint/2010/main" val="74035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395535" y="4913864"/>
            <a:ext cx="8284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Globalna statystyka </a:t>
            </a:r>
            <a:r>
              <a:rPr lang="pl-PL" sz="1200" dirty="0" smtClean="0"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I </a:t>
            </a:r>
            <a:r>
              <a:rPr lang="pl-PL" sz="1200" dirty="0" err="1" smtClean="0"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Morana</a:t>
            </a:r>
            <a:r>
              <a:rPr lang="pl-PL" sz="1200" dirty="0" smtClean="0"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  </a:t>
            </a: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wskazuje, że obserwujemy </a:t>
            </a:r>
            <a:r>
              <a:rPr lang="pl-PL" sz="1200" dirty="0" smtClean="0"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brak zależności </a:t>
            </a: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pomiędzy </a:t>
            </a:r>
            <a:r>
              <a:rPr lang="pl-PL" sz="1200" dirty="0" smtClean="0"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wskaźnikiem dobrostanu obiektywnego dotyczącego gospodarki </a:t>
            </a: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a </a:t>
            </a:r>
            <a:r>
              <a:rPr lang="pl-PL" sz="1200" dirty="0" smtClean="0"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oceną zadowolenia z życia sąsiadów. </a:t>
            </a:r>
          </a:p>
          <a:p>
            <a:pPr algn="just"/>
            <a:endParaRPr lang="pl-PL" sz="1200" dirty="0" smtClean="0">
              <a:latin typeface="Fira Sans" panose="020B0503050000020004" pitchFamily="34" charset="0"/>
              <a:ea typeface="Fira Sans" panose="020B0503050000020004" pitchFamily="34" charset="0"/>
              <a:cs typeface="Arial" pitchFamily="34" charset="0"/>
            </a:endParaRPr>
          </a:p>
          <a:p>
            <a:pPr algn="just"/>
            <a:r>
              <a:rPr lang="pl-PL" sz="1200" dirty="0" smtClean="0"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Na podstawie wykresu rozrzutu można </a:t>
            </a: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stwierdzić, że </a:t>
            </a:r>
            <a:r>
              <a:rPr lang="pl-PL" sz="1200" dirty="0" smtClean="0"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niskiemu poziomowi rozwoju gospodarczego jednostki przestrzennej na poziomie LAU 1, w którym funkcjonuje gospodarstwo domowe, odpowiada zróżnicowany poziom średniej oceny zadowolenia ze swojego życia sąsiadów (II i III ćwiartka)</a:t>
            </a:r>
            <a:endParaRPr lang="pl-PL" sz="1200" dirty="0">
              <a:latin typeface="Fira Sans" panose="020B0503050000020004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5086586" y="1710679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200" dirty="0" smtClean="0">
                <a:latin typeface="Arial" pitchFamily="34" charset="0"/>
                <a:cs typeface="Arial" pitchFamily="34" charset="0"/>
              </a:rPr>
              <a:t>Oś OX – wartości cechy obiektu.</a:t>
            </a:r>
          </a:p>
          <a:p>
            <a:pPr algn="just"/>
            <a:r>
              <a:rPr lang="pl-PL" sz="1200" dirty="0" smtClean="0">
                <a:latin typeface="Arial" pitchFamily="34" charset="0"/>
                <a:cs typeface="Arial" pitchFamily="34" charset="0"/>
              </a:rPr>
              <a:t>Oś OY – średnia wartość cechy u sąsiadów oddalonych od ustalonego obiektu o nie więcej niż wartość krytyczna (odległość, dla której każdy obiekt ma w </a:t>
            </a:r>
            <a:r>
              <a:rPr lang="pl-PL" sz="1200" dirty="0" smtClean="0"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sąsiedztwie</a:t>
            </a:r>
            <a:r>
              <a:rPr lang="pl-PL" sz="1200" dirty="0" smtClean="0">
                <a:latin typeface="Arial" pitchFamily="34" charset="0"/>
                <a:cs typeface="Arial" pitchFamily="34" charset="0"/>
              </a:rPr>
              <a:t> przynajmniej jeden inny obiekt). </a:t>
            </a:r>
            <a:endParaRPr lang="pl-PL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086586" y="3241375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Na wykresie </a:t>
            </a:r>
            <a:r>
              <a:rPr lang="pl-PL" sz="1200" dirty="0" err="1"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Morana</a:t>
            </a: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 umieszcza się prostą regresji zmiennej </a:t>
            </a:r>
            <a:r>
              <a:rPr lang="pl-PL" sz="1200" dirty="0" smtClean="0"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Y </a:t>
            </a: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względem </a:t>
            </a:r>
            <a:r>
              <a:rPr lang="pl-PL" sz="1200" dirty="0" smtClean="0"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zmiennej X</a:t>
            </a: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, której współczynnik kierunkowy jest tożsamy </a:t>
            </a:r>
            <a:r>
              <a:rPr lang="pl-PL" sz="1200" dirty="0" smtClean="0"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z globalną statystyką I </a:t>
            </a:r>
            <a:r>
              <a:rPr lang="pl-PL" sz="1200" dirty="0" err="1"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Morana</a:t>
            </a:r>
            <a:r>
              <a:rPr lang="pl-PL" sz="1200" dirty="0" smtClean="0"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.</a:t>
            </a:r>
            <a:endParaRPr lang="pl-PL" sz="1200" dirty="0">
              <a:latin typeface="Fira Sans" panose="020B0503050000020004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6" t="5670" r="7188" b="7025"/>
          <a:stretch>
            <a:fillRect/>
          </a:stretch>
        </p:blipFill>
        <p:spPr>
          <a:xfrm>
            <a:off x="1094703" y="1185885"/>
            <a:ext cx="3784657" cy="3446891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2073499" y="4627296"/>
            <a:ext cx="14510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 smtClean="0"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MILD (Gospodarka)</a:t>
            </a:r>
            <a:endParaRPr lang="en-GB" sz="1100" dirty="0">
              <a:latin typeface="Fira Sans" panose="020B0503050000020004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 rot="5400000">
            <a:off x="-46088" y="2582663"/>
            <a:ext cx="20714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 smtClean="0"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Zadowolenie</a:t>
            </a:r>
            <a:r>
              <a:rPr lang="pl-PL" sz="1100" dirty="0" smtClean="0"/>
              <a:t> ze </a:t>
            </a:r>
            <a:r>
              <a:rPr lang="pl-PL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swojego</a:t>
            </a:r>
            <a:r>
              <a:rPr lang="pl-PL" sz="1100" dirty="0" smtClean="0"/>
              <a:t> życia</a:t>
            </a:r>
            <a:endParaRPr lang="en-GB" sz="1100" dirty="0"/>
          </a:p>
        </p:txBody>
      </p:sp>
      <p:sp>
        <p:nvSpPr>
          <p:cNvPr id="11" name="pole tekstowe 10">
            <a:hlinkClick r:id="" action="ppaction://noaction"/>
          </p:cNvPr>
          <p:cNvSpPr txBox="1"/>
          <p:nvPr/>
        </p:nvSpPr>
        <p:spPr>
          <a:xfrm>
            <a:off x="2228045" y="966946"/>
            <a:ext cx="14125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 smtClean="0"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Moran I -0,0459775</a:t>
            </a:r>
            <a:endParaRPr lang="pl-PL" sz="1100" dirty="0">
              <a:latin typeface="Fira Sans" panose="020B0503050000020004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13" name="Freeform 5"/>
          <p:cNvSpPr>
            <a:spLocks/>
          </p:cNvSpPr>
          <p:nvPr/>
        </p:nvSpPr>
        <p:spPr bwMode="auto">
          <a:xfrm>
            <a:off x="8624896" y="6423039"/>
            <a:ext cx="508000" cy="236538"/>
          </a:xfrm>
          <a:custGeom>
            <a:avLst/>
            <a:gdLst>
              <a:gd name="T0" fmla="*/ 2799 w 2850"/>
              <a:gd name="T1" fmla="*/ 2 h 1326"/>
              <a:gd name="T2" fmla="*/ 2850 w 2850"/>
              <a:gd name="T3" fmla="*/ 0 h 1326"/>
              <a:gd name="T4" fmla="*/ 2850 w 2850"/>
              <a:gd name="T5" fmla="*/ 1326 h 1326"/>
              <a:gd name="T6" fmla="*/ 2799 w 2850"/>
              <a:gd name="T7" fmla="*/ 1324 h 1326"/>
              <a:gd name="T8" fmla="*/ 2799 w 2850"/>
              <a:gd name="T9" fmla="*/ 1326 h 1326"/>
              <a:gd name="T10" fmla="*/ 663 w 2850"/>
              <a:gd name="T11" fmla="*/ 1326 h 1326"/>
              <a:gd name="T12" fmla="*/ 0 w 2850"/>
              <a:gd name="T13" fmla="*/ 663 h 1326"/>
              <a:gd name="T14" fmla="*/ 663 w 2850"/>
              <a:gd name="T15" fmla="*/ 0 h 1326"/>
              <a:gd name="T16" fmla="*/ 713 w 2850"/>
              <a:gd name="T17" fmla="*/ 2 h 1326"/>
              <a:gd name="T18" fmla="*/ 2799 w 2850"/>
              <a:gd name="T19" fmla="*/ 2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50" h="1326">
                <a:moveTo>
                  <a:pt x="2799" y="2"/>
                </a:moveTo>
                <a:lnTo>
                  <a:pt x="2850" y="0"/>
                </a:lnTo>
                <a:lnTo>
                  <a:pt x="2850" y="1326"/>
                </a:lnTo>
                <a:lnTo>
                  <a:pt x="2799" y="1324"/>
                </a:lnTo>
                <a:lnTo>
                  <a:pt x="2799" y="1326"/>
                </a:lnTo>
                <a:lnTo>
                  <a:pt x="663" y="1326"/>
                </a:lnTo>
                <a:cubicBezTo>
                  <a:pt x="297" y="1326"/>
                  <a:pt x="0" y="1029"/>
                  <a:pt x="0" y="663"/>
                </a:cubicBezTo>
                <a:cubicBezTo>
                  <a:pt x="0" y="297"/>
                  <a:pt x="297" y="0"/>
                  <a:pt x="663" y="0"/>
                </a:cubicBezTo>
                <a:cubicBezTo>
                  <a:pt x="680" y="0"/>
                  <a:pt x="697" y="1"/>
                  <a:pt x="713" y="2"/>
                </a:cubicBezTo>
                <a:lnTo>
                  <a:pt x="2799" y="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8526162" y="6356351"/>
            <a:ext cx="425796" cy="365125"/>
          </a:xfrm>
        </p:spPr>
        <p:txBody>
          <a:bodyPr/>
          <a:lstStyle/>
          <a:p>
            <a:fld id="{91A8BC2E-8A05-48F7-BBB1-05C8879F255D}" type="slidenum">
              <a:rPr lang="pl-PL" b="1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pPr/>
              <a:t>26</a:t>
            </a:fld>
            <a:endParaRPr lang="pl-PL" b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14" name="Rectangle 2"/>
          <p:cNvSpPr txBox="1">
            <a:spLocks/>
          </p:cNvSpPr>
          <p:nvPr/>
        </p:nvSpPr>
        <p:spPr>
          <a:xfrm>
            <a:off x="599109" y="233879"/>
            <a:ext cx="8527689" cy="742420"/>
          </a:xfrm>
          <a:prstGeom prst="rect">
            <a:avLst/>
          </a:prstGeom>
        </p:spPr>
        <p:txBody>
          <a:bodyPr vert="horz" anchor="ctr">
            <a:normAutofit lnSpcReduction="100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pl-PL" sz="2200" b="1" dirty="0" smtClean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Rozrzut </a:t>
            </a:r>
            <a:r>
              <a:rPr lang="pl-PL" sz="2200" b="1" dirty="0" err="1" smtClean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Morana</a:t>
            </a:r>
            <a:r>
              <a:rPr lang="pl-PL" sz="2200" b="1" dirty="0" smtClean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wielowymiarowego indeksu deprywacji lokalnej</a:t>
            </a:r>
          </a:p>
          <a:p>
            <a:pPr lvl="0" fontAlgn="auto">
              <a:spcAft>
                <a:spcPts val="0"/>
              </a:spcAft>
              <a:defRPr/>
            </a:pPr>
            <a:r>
              <a:rPr lang="pl-PL" sz="2200" b="1" dirty="0" smtClean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województwo lwowskie</a:t>
            </a:r>
            <a:endParaRPr lang="pl-PL" sz="2200" b="1" dirty="0">
              <a:solidFill>
                <a:srgbClr val="001D77"/>
              </a:solidFill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"/>
          <a:stretch/>
        </p:blipFill>
        <p:spPr>
          <a:xfrm>
            <a:off x="238125" y="6065571"/>
            <a:ext cx="2750400" cy="79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75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590" y="1108505"/>
            <a:ext cx="6773220" cy="5115639"/>
          </a:xfrm>
          <a:prstGeom prst="rect">
            <a:avLst/>
          </a:prstGeom>
        </p:spPr>
      </p:pic>
      <p:sp>
        <p:nvSpPr>
          <p:cNvPr id="13" name="Elipsa 12"/>
          <p:cNvSpPr/>
          <p:nvPr/>
        </p:nvSpPr>
        <p:spPr>
          <a:xfrm rot="5565694">
            <a:off x="3527076" y="2981319"/>
            <a:ext cx="4633722" cy="1336118"/>
          </a:xfrm>
          <a:prstGeom prst="ellipse">
            <a:avLst/>
          </a:prstGeom>
          <a:noFill/>
          <a:ln w="508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Rectangle 2"/>
          <p:cNvSpPr txBox="1">
            <a:spLocks/>
          </p:cNvSpPr>
          <p:nvPr/>
        </p:nvSpPr>
        <p:spPr>
          <a:xfrm>
            <a:off x="599109" y="233879"/>
            <a:ext cx="8527689" cy="742420"/>
          </a:xfrm>
          <a:prstGeom prst="rect">
            <a:avLst/>
          </a:prstGeom>
        </p:spPr>
        <p:txBody>
          <a:bodyPr vert="horz" anchor="ctr">
            <a:normAutofit fontScale="92500" lnSpcReduction="100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pl-PL" sz="2400" b="1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Odsetek gospodarstw domowych </a:t>
            </a:r>
            <a:r>
              <a:rPr lang="pl-PL" sz="2400" b="1" dirty="0" smtClean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uczestniczących w </a:t>
            </a:r>
            <a:r>
              <a:rPr lang="pl-PL" sz="2400" b="1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transferach prywatnych w Polsce</a:t>
            </a:r>
            <a:endParaRPr lang="pl-PL" sz="2200" b="1" dirty="0">
              <a:solidFill>
                <a:srgbClr val="001D77"/>
              </a:solidFill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8624896" y="6423039"/>
            <a:ext cx="508000" cy="236538"/>
          </a:xfrm>
          <a:custGeom>
            <a:avLst/>
            <a:gdLst>
              <a:gd name="T0" fmla="*/ 2799 w 2850"/>
              <a:gd name="T1" fmla="*/ 2 h 1326"/>
              <a:gd name="T2" fmla="*/ 2850 w 2850"/>
              <a:gd name="T3" fmla="*/ 0 h 1326"/>
              <a:gd name="T4" fmla="*/ 2850 w 2850"/>
              <a:gd name="T5" fmla="*/ 1326 h 1326"/>
              <a:gd name="T6" fmla="*/ 2799 w 2850"/>
              <a:gd name="T7" fmla="*/ 1324 h 1326"/>
              <a:gd name="T8" fmla="*/ 2799 w 2850"/>
              <a:gd name="T9" fmla="*/ 1326 h 1326"/>
              <a:gd name="T10" fmla="*/ 663 w 2850"/>
              <a:gd name="T11" fmla="*/ 1326 h 1326"/>
              <a:gd name="T12" fmla="*/ 0 w 2850"/>
              <a:gd name="T13" fmla="*/ 663 h 1326"/>
              <a:gd name="T14" fmla="*/ 663 w 2850"/>
              <a:gd name="T15" fmla="*/ 0 h 1326"/>
              <a:gd name="T16" fmla="*/ 713 w 2850"/>
              <a:gd name="T17" fmla="*/ 2 h 1326"/>
              <a:gd name="T18" fmla="*/ 2799 w 2850"/>
              <a:gd name="T19" fmla="*/ 2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50" h="1326">
                <a:moveTo>
                  <a:pt x="2799" y="2"/>
                </a:moveTo>
                <a:lnTo>
                  <a:pt x="2850" y="0"/>
                </a:lnTo>
                <a:lnTo>
                  <a:pt x="2850" y="1326"/>
                </a:lnTo>
                <a:lnTo>
                  <a:pt x="2799" y="1324"/>
                </a:lnTo>
                <a:lnTo>
                  <a:pt x="2799" y="1326"/>
                </a:lnTo>
                <a:lnTo>
                  <a:pt x="663" y="1326"/>
                </a:lnTo>
                <a:cubicBezTo>
                  <a:pt x="297" y="1326"/>
                  <a:pt x="0" y="1029"/>
                  <a:pt x="0" y="663"/>
                </a:cubicBezTo>
                <a:cubicBezTo>
                  <a:pt x="0" y="297"/>
                  <a:pt x="297" y="0"/>
                  <a:pt x="663" y="0"/>
                </a:cubicBezTo>
                <a:cubicBezTo>
                  <a:pt x="680" y="0"/>
                  <a:pt x="697" y="1"/>
                  <a:pt x="713" y="2"/>
                </a:cubicBezTo>
                <a:lnTo>
                  <a:pt x="2799" y="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8320933" y="6356351"/>
            <a:ext cx="647500" cy="365125"/>
          </a:xfrm>
        </p:spPr>
        <p:txBody>
          <a:bodyPr/>
          <a:lstStyle/>
          <a:p>
            <a:fld id="{91A8BC2E-8A05-48F7-BBB1-05C8879F255D}" type="slidenum">
              <a:rPr lang="pl-PL" b="1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pPr/>
              <a:t>27</a:t>
            </a:fld>
            <a:endParaRPr lang="pl-PL" b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"/>
          <a:stretch/>
        </p:blipFill>
        <p:spPr>
          <a:xfrm>
            <a:off x="238125" y="6065571"/>
            <a:ext cx="2750400" cy="79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72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32" y="1201229"/>
            <a:ext cx="8571506" cy="4798676"/>
          </a:xfrm>
          <a:prstGeom prst="rect">
            <a:avLst/>
          </a:prstGeom>
        </p:spPr>
      </p:pic>
      <p:cxnSp>
        <p:nvCxnSpPr>
          <p:cNvPr id="12" name="Łącznik prosty ze strzałką 11"/>
          <p:cNvCxnSpPr/>
          <p:nvPr/>
        </p:nvCxnSpPr>
        <p:spPr>
          <a:xfrm flipV="1">
            <a:off x="5111484" y="4159184"/>
            <a:ext cx="1981080" cy="241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 flipV="1">
            <a:off x="4808204" y="5224512"/>
            <a:ext cx="2089403" cy="3498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 txBox="1">
            <a:spLocks/>
          </p:cNvSpPr>
          <p:nvPr/>
        </p:nvSpPr>
        <p:spPr>
          <a:xfrm>
            <a:off x="599109" y="233879"/>
            <a:ext cx="8527689" cy="742420"/>
          </a:xfrm>
          <a:prstGeom prst="rect">
            <a:avLst/>
          </a:prstGeom>
        </p:spPr>
        <p:txBody>
          <a:bodyPr vert="horz" anchor="ctr">
            <a:normAutofit fontScale="92500" lnSpcReduction="10000"/>
          </a:bodyPr>
          <a:lstStyle/>
          <a:p>
            <a:r>
              <a:rPr lang="pl-PL" sz="2400" b="1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Struktura transferów prywatnych w Polsce </a:t>
            </a:r>
            <a:r>
              <a:rPr lang="pl-PL" sz="1900" dirty="0" smtClean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(2002-2015)</a:t>
            </a:r>
            <a:br>
              <a:rPr lang="pl-PL" sz="1900" dirty="0" smtClean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</a:br>
            <a:r>
              <a:rPr lang="pl-PL" sz="2400" b="1" dirty="0" smtClean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według </a:t>
            </a:r>
            <a:r>
              <a:rPr lang="pl-PL" sz="2400" b="1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formy </a:t>
            </a:r>
            <a:r>
              <a:rPr lang="pl-PL" sz="2400" b="1" dirty="0" smtClean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zaangażowania</a:t>
            </a:r>
            <a:endParaRPr lang="pl-PL" sz="2400" b="1" dirty="0">
              <a:solidFill>
                <a:srgbClr val="001D77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8624896" y="6423039"/>
            <a:ext cx="508000" cy="236538"/>
          </a:xfrm>
          <a:custGeom>
            <a:avLst/>
            <a:gdLst>
              <a:gd name="T0" fmla="*/ 2799 w 2850"/>
              <a:gd name="T1" fmla="*/ 2 h 1326"/>
              <a:gd name="T2" fmla="*/ 2850 w 2850"/>
              <a:gd name="T3" fmla="*/ 0 h 1326"/>
              <a:gd name="T4" fmla="*/ 2850 w 2850"/>
              <a:gd name="T5" fmla="*/ 1326 h 1326"/>
              <a:gd name="T6" fmla="*/ 2799 w 2850"/>
              <a:gd name="T7" fmla="*/ 1324 h 1326"/>
              <a:gd name="T8" fmla="*/ 2799 w 2850"/>
              <a:gd name="T9" fmla="*/ 1326 h 1326"/>
              <a:gd name="T10" fmla="*/ 663 w 2850"/>
              <a:gd name="T11" fmla="*/ 1326 h 1326"/>
              <a:gd name="T12" fmla="*/ 0 w 2850"/>
              <a:gd name="T13" fmla="*/ 663 h 1326"/>
              <a:gd name="T14" fmla="*/ 663 w 2850"/>
              <a:gd name="T15" fmla="*/ 0 h 1326"/>
              <a:gd name="T16" fmla="*/ 713 w 2850"/>
              <a:gd name="T17" fmla="*/ 2 h 1326"/>
              <a:gd name="T18" fmla="*/ 2799 w 2850"/>
              <a:gd name="T19" fmla="*/ 2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50" h="1326">
                <a:moveTo>
                  <a:pt x="2799" y="2"/>
                </a:moveTo>
                <a:lnTo>
                  <a:pt x="2850" y="0"/>
                </a:lnTo>
                <a:lnTo>
                  <a:pt x="2850" y="1326"/>
                </a:lnTo>
                <a:lnTo>
                  <a:pt x="2799" y="1324"/>
                </a:lnTo>
                <a:lnTo>
                  <a:pt x="2799" y="1326"/>
                </a:lnTo>
                <a:lnTo>
                  <a:pt x="663" y="1326"/>
                </a:lnTo>
                <a:cubicBezTo>
                  <a:pt x="297" y="1326"/>
                  <a:pt x="0" y="1029"/>
                  <a:pt x="0" y="663"/>
                </a:cubicBezTo>
                <a:cubicBezTo>
                  <a:pt x="0" y="297"/>
                  <a:pt x="297" y="0"/>
                  <a:pt x="663" y="0"/>
                </a:cubicBezTo>
                <a:cubicBezTo>
                  <a:pt x="680" y="0"/>
                  <a:pt x="697" y="1"/>
                  <a:pt x="713" y="2"/>
                </a:cubicBezTo>
                <a:lnTo>
                  <a:pt x="2799" y="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902795" y="6356351"/>
            <a:ext cx="2057400" cy="365125"/>
          </a:xfrm>
        </p:spPr>
        <p:txBody>
          <a:bodyPr/>
          <a:lstStyle/>
          <a:p>
            <a:fld id="{91A8BC2E-8A05-48F7-BBB1-05C8879F255D}" type="slidenum">
              <a:rPr lang="pl-PL" b="1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pPr/>
              <a:t>28</a:t>
            </a:fld>
            <a:endParaRPr lang="pl-PL" b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"/>
          <a:stretch/>
        </p:blipFill>
        <p:spPr>
          <a:xfrm>
            <a:off x="238125" y="6065571"/>
            <a:ext cx="2750400" cy="79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82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026750"/>
              </p:ext>
            </p:extLst>
          </p:nvPr>
        </p:nvGraphicFramePr>
        <p:xfrm>
          <a:off x="1134732" y="1330823"/>
          <a:ext cx="6659999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2535"/>
                <a:gridCol w="1562488"/>
                <a:gridCol w="1562488"/>
                <a:gridCol w="1562488"/>
              </a:tblGrid>
              <a:tr h="159173">
                <a:tc>
                  <a:txBody>
                    <a:bodyPr/>
                    <a:lstStyle/>
                    <a:p>
                      <a:r>
                        <a:rPr lang="pl-PL" sz="1200" baseline="0" dirty="0" smtClean="0">
                          <a:solidFill>
                            <a:schemeClr val="tx1"/>
                          </a:solidFill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Regiony</a:t>
                      </a: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 przygraniczne 2015</a:t>
                      </a:r>
                      <a:endParaRPr lang="pl-PL" sz="1200" dirty="0">
                        <a:solidFill>
                          <a:schemeClr val="tx1"/>
                        </a:solidFill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&lt;Q1</a:t>
                      </a:r>
                      <a:endParaRPr lang="pl-PL" sz="1200" dirty="0">
                        <a:solidFill>
                          <a:schemeClr val="tx1"/>
                        </a:solidFill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Q1-Q3</a:t>
                      </a:r>
                      <a:endParaRPr lang="pl-PL" sz="1200" dirty="0">
                        <a:solidFill>
                          <a:schemeClr val="tx1"/>
                        </a:solidFill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&gt;Q3</a:t>
                      </a:r>
                      <a:endParaRPr lang="pl-PL" sz="1200" dirty="0">
                        <a:solidFill>
                          <a:schemeClr val="tx1"/>
                        </a:solidFill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Darczyńcy</a:t>
                      </a:r>
                      <a:endParaRPr lang="pl-PL" sz="1200" dirty="0"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pl-PL" sz="1200" kern="1200" dirty="0">
                          <a:solidFill>
                            <a:schemeClr val="dk1"/>
                          </a:solidFill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12,43%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pl-PL" sz="1200" kern="1200" dirty="0">
                          <a:solidFill>
                            <a:schemeClr val="dk1"/>
                          </a:solidFill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17,92%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pl-PL" sz="1200" kern="1200">
                          <a:solidFill>
                            <a:schemeClr val="dk1"/>
                          </a:solidFill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20,07%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Beneficjenci</a:t>
                      </a:r>
                      <a:endParaRPr lang="pl-PL" sz="1200" dirty="0"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pl-PL" sz="1200" kern="1200" dirty="0">
                          <a:solidFill>
                            <a:schemeClr val="dk1"/>
                          </a:solidFill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24,68%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pl-PL" sz="1200" kern="1200" dirty="0">
                          <a:solidFill>
                            <a:schemeClr val="dk1"/>
                          </a:solidFill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21,65%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pl-PL" sz="1200" kern="1200" dirty="0">
                          <a:solidFill>
                            <a:schemeClr val="dk1"/>
                          </a:solidFill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20,98%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Równocześnie</a:t>
                      </a:r>
                      <a:r>
                        <a:rPr lang="pl-PL" sz="1200" baseline="0" dirty="0" smtClean="0"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 darczyńcy </a:t>
                      </a:r>
                      <a:br>
                        <a:rPr lang="pl-PL" sz="1200" baseline="0" dirty="0" smtClean="0"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200" baseline="0" dirty="0" smtClean="0"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i beneficjenci</a:t>
                      </a:r>
                      <a:endParaRPr lang="pl-PL" sz="1200" dirty="0"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pl-PL" sz="1200" kern="1200" dirty="0">
                          <a:solidFill>
                            <a:schemeClr val="dk1"/>
                          </a:solidFill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13,58%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pl-PL" sz="1200" kern="1200" dirty="0">
                          <a:solidFill>
                            <a:schemeClr val="dk1"/>
                          </a:solidFill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20,16%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pl-PL" sz="1200" kern="1200" dirty="0">
                          <a:solidFill>
                            <a:schemeClr val="dk1"/>
                          </a:solidFill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28,14%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Bez transferów</a:t>
                      </a:r>
                      <a:endParaRPr lang="pl-PL" sz="1200" dirty="0"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pl-PL" sz="1200" kern="1200">
                          <a:solidFill>
                            <a:schemeClr val="dk1"/>
                          </a:solidFill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49,30%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pl-PL" sz="1200" kern="1200" dirty="0">
                          <a:solidFill>
                            <a:schemeClr val="dk1"/>
                          </a:solidFill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40,27%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pl-PL" sz="1200" kern="1200" dirty="0">
                          <a:solidFill>
                            <a:schemeClr val="dk1"/>
                          </a:solidFill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30,81%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174565"/>
              </p:ext>
            </p:extLst>
          </p:nvPr>
        </p:nvGraphicFramePr>
        <p:xfrm>
          <a:off x="1134734" y="3870505"/>
          <a:ext cx="6696000" cy="1911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2533"/>
                <a:gridCol w="1574489"/>
                <a:gridCol w="1574489"/>
                <a:gridCol w="1574489"/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Polska 2015</a:t>
                      </a:r>
                      <a:endParaRPr lang="pl-PL" sz="1200" dirty="0">
                        <a:solidFill>
                          <a:schemeClr val="tx1"/>
                        </a:solidFill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&lt;Q1</a:t>
                      </a:r>
                      <a:endParaRPr lang="pl-PL" sz="1200" dirty="0">
                        <a:solidFill>
                          <a:schemeClr val="tx1"/>
                        </a:solidFill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Q1-Q3</a:t>
                      </a:r>
                      <a:endParaRPr lang="pl-PL" sz="1200" dirty="0">
                        <a:solidFill>
                          <a:schemeClr val="tx1"/>
                        </a:solidFill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&gt;Q3</a:t>
                      </a:r>
                      <a:endParaRPr lang="pl-PL" sz="1200" dirty="0">
                        <a:solidFill>
                          <a:schemeClr val="tx1"/>
                        </a:solidFill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Darczyńcy</a:t>
                      </a:r>
                      <a:endParaRPr lang="pl-PL" sz="1200" dirty="0"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13,4%</a:t>
                      </a:r>
                      <a:endParaRPr lang="pl-PL" sz="1200" dirty="0"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19,0%</a:t>
                      </a:r>
                      <a:endParaRPr lang="pl-PL" sz="1200" dirty="0"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22,8%</a:t>
                      </a:r>
                      <a:endParaRPr lang="pl-PL" sz="1200" dirty="0">
                        <a:solidFill>
                          <a:schemeClr val="tx1"/>
                        </a:solidFill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1761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Beneficjenci</a:t>
                      </a:r>
                      <a:endParaRPr lang="pl-PL" sz="1200" dirty="0"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23,5%</a:t>
                      </a:r>
                      <a:endParaRPr lang="pl-PL" sz="1200" dirty="0">
                        <a:solidFill>
                          <a:schemeClr val="tx1"/>
                        </a:solidFill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20,6%</a:t>
                      </a:r>
                      <a:endParaRPr lang="pl-PL" sz="1200" dirty="0"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18,5%</a:t>
                      </a:r>
                      <a:endParaRPr lang="pl-PL" sz="1200" dirty="0"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Równocześnie</a:t>
                      </a:r>
                      <a:r>
                        <a:rPr lang="pl-PL" sz="1200" baseline="0" dirty="0" smtClean="0"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 darczyńcy </a:t>
                      </a:r>
                      <a:br>
                        <a:rPr lang="pl-PL" sz="1200" baseline="0" dirty="0" smtClean="0"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200" baseline="0" dirty="0" smtClean="0"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i beneficjenci</a:t>
                      </a:r>
                      <a:endParaRPr lang="pl-PL" sz="1200" dirty="0"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12,0%</a:t>
                      </a:r>
                      <a:endParaRPr lang="pl-PL" sz="1200" dirty="0">
                        <a:solidFill>
                          <a:schemeClr val="tx1"/>
                        </a:solidFill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17,7%</a:t>
                      </a:r>
                      <a:endParaRPr lang="pl-PL" sz="1200" dirty="0"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25,0%</a:t>
                      </a:r>
                      <a:endParaRPr lang="pl-PL" sz="1200" dirty="0"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Bez transferów</a:t>
                      </a:r>
                      <a:endParaRPr lang="pl-PL" sz="1200" dirty="0"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51,1%</a:t>
                      </a:r>
                      <a:endParaRPr lang="pl-PL" sz="1200" dirty="0"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42,7%</a:t>
                      </a:r>
                      <a:endParaRPr lang="pl-PL" sz="1200" dirty="0"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33,7%</a:t>
                      </a:r>
                      <a:endParaRPr lang="pl-PL" sz="1200" dirty="0"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Freeform 5"/>
          <p:cNvSpPr>
            <a:spLocks/>
          </p:cNvSpPr>
          <p:nvPr/>
        </p:nvSpPr>
        <p:spPr bwMode="auto">
          <a:xfrm>
            <a:off x="8624896" y="6423039"/>
            <a:ext cx="508000" cy="236538"/>
          </a:xfrm>
          <a:custGeom>
            <a:avLst/>
            <a:gdLst>
              <a:gd name="T0" fmla="*/ 2799 w 2850"/>
              <a:gd name="T1" fmla="*/ 2 h 1326"/>
              <a:gd name="T2" fmla="*/ 2850 w 2850"/>
              <a:gd name="T3" fmla="*/ 0 h 1326"/>
              <a:gd name="T4" fmla="*/ 2850 w 2850"/>
              <a:gd name="T5" fmla="*/ 1326 h 1326"/>
              <a:gd name="T6" fmla="*/ 2799 w 2850"/>
              <a:gd name="T7" fmla="*/ 1324 h 1326"/>
              <a:gd name="T8" fmla="*/ 2799 w 2850"/>
              <a:gd name="T9" fmla="*/ 1326 h 1326"/>
              <a:gd name="T10" fmla="*/ 663 w 2850"/>
              <a:gd name="T11" fmla="*/ 1326 h 1326"/>
              <a:gd name="T12" fmla="*/ 0 w 2850"/>
              <a:gd name="T13" fmla="*/ 663 h 1326"/>
              <a:gd name="T14" fmla="*/ 663 w 2850"/>
              <a:gd name="T15" fmla="*/ 0 h 1326"/>
              <a:gd name="T16" fmla="*/ 713 w 2850"/>
              <a:gd name="T17" fmla="*/ 2 h 1326"/>
              <a:gd name="T18" fmla="*/ 2799 w 2850"/>
              <a:gd name="T19" fmla="*/ 2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50" h="1326">
                <a:moveTo>
                  <a:pt x="2799" y="2"/>
                </a:moveTo>
                <a:lnTo>
                  <a:pt x="2850" y="0"/>
                </a:lnTo>
                <a:lnTo>
                  <a:pt x="2850" y="1326"/>
                </a:lnTo>
                <a:lnTo>
                  <a:pt x="2799" y="1324"/>
                </a:lnTo>
                <a:lnTo>
                  <a:pt x="2799" y="1326"/>
                </a:lnTo>
                <a:lnTo>
                  <a:pt x="663" y="1326"/>
                </a:lnTo>
                <a:cubicBezTo>
                  <a:pt x="297" y="1326"/>
                  <a:pt x="0" y="1029"/>
                  <a:pt x="0" y="663"/>
                </a:cubicBezTo>
                <a:cubicBezTo>
                  <a:pt x="0" y="297"/>
                  <a:pt x="297" y="0"/>
                  <a:pt x="663" y="0"/>
                </a:cubicBezTo>
                <a:cubicBezTo>
                  <a:pt x="680" y="0"/>
                  <a:pt x="697" y="1"/>
                  <a:pt x="713" y="2"/>
                </a:cubicBezTo>
                <a:lnTo>
                  <a:pt x="2799" y="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6902797" y="6356351"/>
            <a:ext cx="2057400" cy="365125"/>
          </a:xfrm>
        </p:spPr>
        <p:txBody>
          <a:bodyPr/>
          <a:lstStyle/>
          <a:p>
            <a:fld id="{91A8BC2E-8A05-48F7-BBB1-05C8879F255D}" type="slidenum">
              <a:rPr lang="pl-PL" b="1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pPr/>
              <a:t>29</a:t>
            </a:fld>
            <a:endParaRPr lang="pl-PL" b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"/>
          <a:stretch/>
        </p:blipFill>
        <p:spPr>
          <a:xfrm>
            <a:off x="238125" y="6065571"/>
            <a:ext cx="2750400" cy="792429"/>
          </a:xfrm>
          <a:prstGeom prst="rect">
            <a:avLst/>
          </a:prstGeom>
        </p:spPr>
      </p:pic>
      <p:sp>
        <p:nvSpPr>
          <p:cNvPr id="10" name="Rectangle 2"/>
          <p:cNvSpPr txBox="1">
            <a:spLocks/>
          </p:cNvSpPr>
          <p:nvPr/>
        </p:nvSpPr>
        <p:spPr>
          <a:xfrm>
            <a:off x="599109" y="233878"/>
            <a:ext cx="8527689" cy="837041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r>
              <a:rPr lang="pl-PL" sz="2200" b="1" dirty="0" smtClean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Transfery </a:t>
            </a:r>
            <a:r>
              <a:rPr lang="pl-PL" sz="2200" b="1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prywatne według dochodów gospodarstw domowych</a:t>
            </a:r>
          </a:p>
          <a:p>
            <a:r>
              <a:rPr lang="pl-PL" dirty="0" smtClean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(w </a:t>
            </a:r>
            <a:r>
              <a:rPr lang="pl-PL" dirty="0" err="1" smtClean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kwartylach</a:t>
            </a:r>
            <a:r>
              <a:rPr lang="pl-PL" dirty="0" smtClean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)</a:t>
            </a:r>
            <a:endParaRPr lang="pl-PL" dirty="0">
              <a:solidFill>
                <a:srgbClr val="001D77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26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 rot="190004">
            <a:off x="470671" y="1996794"/>
            <a:ext cx="4686731" cy="2734127"/>
          </a:xfrm>
          <a:prstGeom prst="rect">
            <a:avLst/>
          </a:prstGeom>
          <a:noFill/>
        </p:spPr>
        <p:txBody>
          <a:bodyPr wrap="square" rtlCol="0">
            <a:prstTxWarp prst="textCircle">
              <a:avLst>
                <a:gd name="adj" fmla="val 8125586"/>
              </a:avLst>
            </a:prstTxWarp>
            <a:spAutoFit/>
          </a:bodyPr>
          <a:lstStyle/>
          <a:p>
            <a:pPr algn="r"/>
            <a:r>
              <a:rPr lang="pl-PL" b="1" dirty="0">
                <a:solidFill>
                  <a:prstClr val="black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     Procesy                 transgraniczne</a:t>
            </a:r>
          </a:p>
        </p:txBody>
      </p:sp>
      <p:sp>
        <p:nvSpPr>
          <p:cNvPr id="5" name="Elipsa 4"/>
          <p:cNvSpPr/>
          <p:nvPr/>
        </p:nvSpPr>
        <p:spPr>
          <a:xfrm>
            <a:off x="90715" y="1453771"/>
            <a:ext cx="8915400" cy="3930910"/>
          </a:xfrm>
          <a:prstGeom prst="ellipse">
            <a:avLst/>
          </a:prstGeom>
          <a:noFill/>
          <a:ln w="28575">
            <a:solidFill>
              <a:srgbClr val="001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0">
              <a:solidFill>
                <a:prstClr val="white"/>
              </a:solidFill>
              <a:latin typeface="Fira Sans" panose="020B0503050000020004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 rot="159485">
            <a:off x="4976083" y="2130625"/>
            <a:ext cx="3682906" cy="2604529"/>
          </a:xfrm>
          <a:prstGeom prst="rect">
            <a:avLst/>
          </a:prstGeom>
          <a:noFill/>
        </p:spPr>
        <p:txBody>
          <a:bodyPr wrap="square" rtlCol="0">
            <a:prstTxWarp prst="textCircle">
              <a:avLst>
                <a:gd name="adj" fmla="val 18608112"/>
              </a:avLst>
            </a:prstTxWarp>
            <a:spAutoFit/>
          </a:bodyPr>
          <a:lstStyle/>
          <a:p>
            <a:pPr algn="ctr"/>
            <a:r>
              <a:rPr lang="pl-PL" sz="1600" b="1" dirty="0">
                <a:solidFill>
                  <a:prstClr val="black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      Procesy               transgraniczne</a:t>
            </a:r>
          </a:p>
        </p:txBody>
      </p:sp>
      <p:sp>
        <p:nvSpPr>
          <p:cNvPr id="7" name="Strzałka w dół 6"/>
          <p:cNvSpPr/>
          <p:nvPr/>
        </p:nvSpPr>
        <p:spPr>
          <a:xfrm rot="16200000" flipH="1">
            <a:off x="130366" y="3081580"/>
            <a:ext cx="521835" cy="567269"/>
          </a:xfrm>
          <a:prstGeom prst="downArrow">
            <a:avLst>
              <a:gd name="adj1" fmla="val 44832"/>
              <a:gd name="adj2" fmla="val 50000"/>
            </a:avLst>
          </a:prstGeom>
          <a:solidFill>
            <a:srgbClr val="001D77"/>
          </a:solidFill>
          <a:ln>
            <a:solidFill>
              <a:srgbClr val="001D7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prstClr val="white"/>
              </a:solidFill>
              <a:latin typeface="Fira Sans" panose="020B0503050000020004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598428" y="1161947"/>
            <a:ext cx="7886700" cy="528309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endParaRPr lang="pl-PL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667845" y="1908962"/>
            <a:ext cx="7741787" cy="293073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prstClr val="white"/>
              </a:solidFill>
              <a:latin typeface="Fira Sans" panose="020B0503050000020004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1957589" y="3777573"/>
            <a:ext cx="5370490" cy="7717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ArchDown">
              <a:avLst>
                <a:gd name="adj" fmla="val 127757"/>
              </a:avLst>
            </a:prstTxWarp>
            <a:spAutoFit/>
          </a:bodyPr>
          <a:lstStyle/>
          <a:p>
            <a:pPr algn="ctr"/>
            <a:r>
              <a:rPr lang="pl-PL" sz="1600" dirty="0">
                <a:solidFill>
                  <a:prstClr val="black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środowisko zorientowane na działalność gospodarczą</a:t>
            </a:r>
            <a:endParaRPr lang="en-GB" sz="1600" dirty="0">
              <a:solidFill>
                <a:prstClr val="black"/>
              </a:solidFill>
              <a:latin typeface="Fira Sans" panose="020B0503050000020004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6725447" y="2992111"/>
            <a:ext cx="1680579" cy="8156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>
                <a:solidFill>
                  <a:prstClr val="black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procesy integracyjne</a:t>
            </a:r>
          </a:p>
          <a:p>
            <a:pPr algn="ctr"/>
            <a:r>
              <a:rPr lang="pl-PL" sz="1500" dirty="0" smtClean="0">
                <a:solidFill>
                  <a:prstClr val="black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i dezintegracyjne</a:t>
            </a:r>
            <a:endParaRPr lang="en-GB" sz="1600" dirty="0">
              <a:solidFill>
                <a:prstClr val="black"/>
              </a:solidFill>
              <a:latin typeface="Fira Sans" panose="020B0503050000020004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1049297" y="3273970"/>
            <a:ext cx="81304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l-PL" sz="1600" dirty="0">
                <a:solidFill>
                  <a:prstClr val="black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klastry</a:t>
            </a:r>
            <a:endParaRPr lang="en-GB" sz="1600" dirty="0">
              <a:solidFill>
                <a:prstClr val="black"/>
              </a:solidFill>
              <a:latin typeface="Fira Sans" panose="020B0503050000020004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2987898" y="1662482"/>
            <a:ext cx="3593205" cy="63402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261967"/>
              </a:avLst>
            </a:prstTxWarp>
            <a:spAutoFit/>
          </a:bodyPr>
          <a:lstStyle/>
          <a:p>
            <a:pPr algn="ctr"/>
            <a:r>
              <a:rPr lang="pl-PL" sz="1600" b="1" dirty="0">
                <a:solidFill>
                  <a:prstClr val="black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  Procesy            transgraniczne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3060044" y="4819366"/>
            <a:ext cx="3724963" cy="335287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75322"/>
              </a:avLst>
            </a:prstTxWarp>
            <a:spAutoFit/>
          </a:bodyPr>
          <a:lstStyle/>
          <a:p>
            <a:pPr algn="ctr"/>
            <a:r>
              <a:rPr lang="pl-PL" sz="1600" b="1" dirty="0" smtClean="0">
                <a:solidFill>
                  <a:prstClr val="black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Procesy              transgraniczne</a:t>
            </a:r>
            <a:endParaRPr lang="pl-PL" sz="1600" b="1" dirty="0">
              <a:solidFill>
                <a:prstClr val="black"/>
              </a:solidFill>
              <a:latin typeface="Fira Sans" panose="020B0503050000020004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17" name="Strzałka w dół 16"/>
          <p:cNvSpPr/>
          <p:nvPr/>
        </p:nvSpPr>
        <p:spPr>
          <a:xfrm flipV="1">
            <a:off x="4293626" y="4864173"/>
            <a:ext cx="525510" cy="504486"/>
          </a:xfrm>
          <a:prstGeom prst="downArrow">
            <a:avLst/>
          </a:prstGeom>
          <a:solidFill>
            <a:srgbClr val="001D77"/>
          </a:solidFill>
          <a:ln>
            <a:solidFill>
              <a:srgbClr val="001D7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prstClr val="white"/>
              </a:solidFill>
              <a:latin typeface="Fira Sans" panose="020B0503050000020004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18" name="Elipsa 17"/>
          <p:cNvSpPr/>
          <p:nvPr/>
        </p:nvSpPr>
        <p:spPr>
          <a:xfrm>
            <a:off x="2355548" y="2905885"/>
            <a:ext cx="4385734" cy="135466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5206240" y="3433132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>
                <a:solidFill>
                  <a:prstClr val="black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lokalizacja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2844917" y="3433132"/>
            <a:ext cx="17043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>
                <a:solidFill>
                  <a:prstClr val="black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postawy lokalne</a:t>
            </a:r>
          </a:p>
        </p:txBody>
      </p:sp>
      <p:sp>
        <p:nvSpPr>
          <p:cNvPr id="21" name="Strzałka w dół 20">
            <a:hlinkClick r:id="" action="ppaction://noaction"/>
          </p:cNvPr>
          <p:cNvSpPr/>
          <p:nvPr/>
        </p:nvSpPr>
        <p:spPr>
          <a:xfrm>
            <a:off x="4241797" y="1456940"/>
            <a:ext cx="516467" cy="465657"/>
          </a:xfrm>
          <a:prstGeom prst="downArrow">
            <a:avLst/>
          </a:prstGeom>
          <a:solidFill>
            <a:srgbClr val="001D77"/>
          </a:solidFill>
          <a:ln>
            <a:solidFill>
              <a:srgbClr val="001D7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0">
              <a:solidFill>
                <a:prstClr val="white"/>
              </a:solidFill>
              <a:latin typeface="Fira Sans" panose="020B0503050000020004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22" name="Strzałka w dół 21">
            <a:hlinkClick r:id="" action="ppaction://noaction"/>
          </p:cNvPr>
          <p:cNvSpPr/>
          <p:nvPr/>
        </p:nvSpPr>
        <p:spPr>
          <a:xfrm rot="5400000">
            <a:off x="8443408" y="3099739"/>
            <a:ext cx="532743" cy="575734"/>
          </a:xfrm>
          <a:prstGeom prst="downArrow">
            <a:avLst>
              <a:gd name="adj1" fmla="val 44832"/>
              <a:gd name="adj2" fmla="val 50000"/>
            </a:avLst>
          </a:prstGeom>
          <a:solidFill>
            <a:srgbClr val="001D77"/>
          </a:solidFill>
          <a:ln>
            <a:solidFill>
              <a:srgbClr val="001D7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prstClr val="white"/>
              </a:solidFill>
              <a:latin typeface="Fira Sans" panose="020B0503050000020004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2381764" y="2704820"/>
            <a:ext cx="4097865" cy="9228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prstTxWarp prst="textArchUp">
              <a:avLst>
                <a:gd name="adj" fmla="val 11232656"/>
              </a:avLst>
            </a:prstTxWarp>
            <a:spAutoFit/>
          </a:bodyPr>
          <a:lstStyle/>
          <a:p>
            <a:pPr algn="ctr"/>
            <a:endParaRPr lang="pl-PL" sz="1600" dirty="0">
              <a:solidFill>
                <a:srgbClr val="C00000"/>
              </a:solidFill>
              <a:latin typeface="Fira Sans" panose="020B0503050000020004" pitchFamily="34" charset="0"/>
              <a:ea typeface="Fira Sans" panose="020B0503050000020004" pitchFamily="34" charset="0"/>
              <a:cs typeface="Arial" pitchFamily="34" charset="0"/>
            </a:endParaRPr>
          </a:p>
          <a:p>
            <a:pPr algn="ctr"/>
            <a:r>
              <a:rPr lang="pl-PL" sz="1600" dirty="0"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społeczeństwo informacyjne         uczące się sieci</a:t>
            </a:r>
            <a:r>
              <a:rPr lang="pl-PL" sz="1600" dirty="0">
                <a:solidFill>
                  <a:srgbClr val="C00000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/>
            </a:r>
            <a:br>
              <a:rPr lang="pl-PL" sz="1600" dirty="0">
                <a:solidFill>
                  <a:srgbClr val="C00000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</a:br>
            <a:r>
              <a:rPr lang="pl-PL" sz="1600" dirty="0">
                <a:solidFill>
                  <a:srgbClr val="C00000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/>
            </a:r>
            <a:br>
              <a:rPr lang="pl-PL" sz="1600" dirty="0">
                <a:solidFill>
                  <a:srgbClr val="C00000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</a:br>
            <a:r>
              <a:rPr lang="pl-PL" sz="1600" dirty="0">
                <a:solidFill>
                  <a:srgbClr val="C00000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        </a:t>
            </a:r>
            <a:r>
              <a:rPr lang="pl-PL" sz="1600" dirty="0"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gospodarka oparta na wiedzy</a:t>
            </a:r>
            <a:r>
              <a:rPr lang="pl-PL" sz="1600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     </a:t>
            </a:r>
            <a:endParaRPr lang="en-GB" sz="1600" dirty="0">
              <a:solidFill>
                <a:srgbClr val="001D77"/>
              </a:solidFill>
              <a:latin typeface="Fira Sans" panose="020B0503050000020004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24" name="Elipsa 23">
            <a:hlinkClick r:id="" action="ppaction://noaction"/>
          </p:cNvPr>
          <p:cNvSpPr/>
          <p:nvPr/>
        </p:nvSpPr>
        <p:spPr>
          <a:xfrm>
            <a:off x="2544622" y="2169025"/>
            <a:ext cx="3877733" cy="812800"/>
          </a:xfrm>
          <a:prstGeom prst="ellipse">
            <a:avLst/>
          </a:prstGeom>
          <a:solidFill>
            <a:srgbClr val="EAEAEA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C00000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1608539" y="3727574"/>
            <a:ext cx="33374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l-PL" sz="1600" b="1" dirty="0">
                <a:solidFill>
                  <a:prstClr val="black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…</a:t>
            </a:r>
            <a:endParaRPr lang="en-GB" sz="1600" b="1" dirty="0">
              <a:solidFill>
                <a:prstClr val="black"/>
              </a:solidFill>
              <a:latin typeface="Fira Sans" panose="020B0503050000020004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7159115" y="3771236"/>
            <a:ext cx="33374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l-PL" sz="1600" b="1" dirty="0">
                <a:solidFill>
                  <a:prstClr val="black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…</a:t>
            </a:r>
            <a:endParaRPr lang="en-GB" sz="1600" b="1" dirty="0">
              <a:solidFill>
                <a:prstClr val="black"/>
              </a:solidFill>
              <a:latin typeface="Fira Sans" panose="020B0503050000020004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27" name="pole tekstowe 26"/>
          <p:cNvSpPr txBox="1"/>
          <p:nvPr/>
        </p:nvSpPr>
        <p:spPr>
          <a:xfrm>
            <a:off x="4552153" y="3626132"/>
            <a:ext cx="33374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l-PL" sz="1600" b="1" dirty="0">
                <a:solidFill>
                  <a:prstClr val="black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itchFamily="34" charset="0"/>
              </a:rPr>
              <a:t>…</a:t>
            </a:r>
            <a:endParaRPr lang="en-GB" sz="1600" b="1" dirty="0">
              <a:solidFill>
                <a:prstClr val="black"/>
              </a:solidFill>
              <a:latin typeface="Fira Sans" panose="020B0503050000020004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28" name="Rectangle 2"/>
          <p:cNvSpPr txBox="1">
            <a:spLocks/>
          </p:cNvSpPr>
          <p:nvPr/>
        </p:nvSpPr>
        <p:spPr>
          <a:xfrm>
            <a:off x="599109" y="77357"/>
            <a:ext cx="8527689" cy="779375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>
              <a:defRPr/>
            </a:pPr>
            <a:r>
              <a:rPr lang="pl-PL" sz="2200" b="1" dirty="0" smtClean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Jednostka przestrzenna</a:t>
            </a:r>
            <a:endParaRPr lang="pl-PL" sz="2200" b="1" dirty="0">
              <a:solidFill>
                <a:srgbClr val="001D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Freeform 5"/>
          <p:cNvSpPr>
            <a:spLocks/>
          </p:cNvSpPr>
          <p:nvPr/>
        </p:nvSpPr>
        <p:spPr bwMode="auto">
          <a:xfrm>
            <a:off x="8624896" y="6423039"/>
            <a:ext cx="508000" cy="236538"/>
          </a:xfrm>
          <a:custGeom>
            <a:avLst/>
            <a:gdLst>
              <a:gd name="T0" fmla="*/ 2799 w 2850"/>
              <a:gd name="T1" fmla="*/ 2 h 1326"/>
              <a:gd name="T2" fmla="*/ 2850 w 2850"/>
              <a:gd name="T3" fmla="*/ 0 h 1326"/>
              <a:gd name="T4" fmla="*/ 2850 w 2850"/>
              <a:gd name="T5" fmla="*/ 1326 h 1326"/>
              <a:gd name="T6" fmla="*/ 2799 w 2850"/>
              <a:gd name="T7" fmla="*/ 1324 h 1326"/>
              <a:gd name="T8" fmla="*/ 2799 w 2850"/>
              <a:gd name="T9" fmla="*/ 1326 h 1326"/>
              <a:gd name="T10" fmla="*/ 663 w 2850"/>
              <a:gd name="T11" fmla="*/ 1326 h 1326"/>
              <a:gd name="T12" fmla="*/ 0 w 2850"/>
              <a:gd name="T13" fmla="*/ 663 h 1326"/>
              <a:gd name="T14" fmla="*/ 663 w 2850"/>
              <a:gd name="T15" fmla="*/ 0 h 1326"/>
              <a:gd name="T16" fmla="*/ 713 w 2850"/>
              <a:gd name="T17" fmla="*/ 2 h 1326"/>
              <a:gd name="T18" fmla="*/ 2799 w 2850"/>
              <a:gd name="T19" fmla="*/ 2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50" h="1326">
                <a:moveTo>
                  <a:pt x="2799" y="2"/>
                </a:moveTo>
                <a:lnTo>
                  <a:pt x="2850" y="0"/>
                </a:lnTo>
                <a:lnTo>
                  <a:pt x="2850" y="1326"/>
                </a:lnTo>
                <a:lnTo>
                  <a:pt x="2799" y="1324"/>
                </a:lnTo>
                <a:lnTo>
                  <a:pt x="2799" y="1326"/>
                </a:lnTo>
                <a:lnTo>
                  <a:pt x="663" y="1326"/>
                </a:lnTo>
                <a:cubicBezTo>
                  <a:pt x="297" y="1326"/>
                  <a:pt x="0" y="1029"/>
                  <a:pt x="0" y="663"/>
                </a:cubicBezTo>
                <a:cubicBezTo>
                  <a:pt x="0" y="297"/>
                  <a:pt x="297" y="0"/>
                  <a:pt x="663" y="0"/>
                </a:cubicBezTo>
                <a:cubicBezTo>
                  <a:pt x="680" y="0"/>
                  <a:pt x="697" y="1"/>
                  <a:pt x="713" y="2"/>
                </a:cubicBezTo>
                <a:lnTo>
                  <a:pt x="2799" y="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8510768" y="6357966"/>
            <a:ext cx="401080" cy="365125"/>
          </a:xfrm>
        </p:spPr>
        <p:txBody>
          <a:bodyPr/>
          <a:lstStyle/>
          <a:p>
            <a:fld id="{36F92EC7-4B9D-428C-9087-B61AD018EF74}" type="slidenum">
              <a:rPr lang="pl-PL" b="1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3</a:t>
            </a:fld>
            <a:endParaRPr lang="pl-PL" b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pic>
        <p:nvPicPr>
          <p:cNvPr id="30" name="Obraz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"/>
          <a:stretch/>
        </p:blipFill>
        <p:spPr>
          <a:xfrm>
            <a:off x="238125" y="6065571"/>
            <a:ext cx="2750400" cy="79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35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  <p:bldP spid="19" grpId="0"/>
      <p:bldP spid="20" grpId="0"/>
      <p:bldP spid="21" grpId="0" animBg="1"/>
      <p:bldP spid="22" grpId="0" animBg="1"/>
      <p:bldP spid="23" grpId="0"/>
      <p:bldP spid="24" grpId="0" animBg="1"/>
      <p:bldP spid="25" grpId="0"/>
      <p:bldP spid="26" grpId="0"/>
      <p:bldP spid="2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300711"/>
              </p:ext>
            </p:extLst>
          </p:nvPr>
        </p:nvGraphicFramePr>
        <p:xfrm>
          <a:off x="1524000" y="1673654"/>
          <a:ext cx="6096000" cy="166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159173">
                <a:tc rowSpan="2"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Regiony przygraniczne 2015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Otrzymujące</a:t>
                      </a:r>
                      <a:endParaRPr lang="pl-PL" sz="1200" dirty="0">
                        <a:solidFill>
                          <a:schemeClr val="tx1"/>
                        </a:solidFill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159173">
                <a:tc gridSpan="2"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&lt;Q1</a:t>
                      </a:r>
                      <a:endParaRPr lang="pl-PL" sz="1200" dirty="0">
                        <a:solidFill>
                          <a:schemeClr val="tx1"/>
                        </a:solidFill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Q1-Q3</a:t>
                      </a:r>
                      <a:endParaRPr lang="pl-PL" sz="1200" dirty="0">
                        <a:solidFill>
                          <a:schemeClr val="tx1"/>
                        </a:solidFill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&gt;Q3</a:t>
                      </a:r>
                      <a:endParaRPr lang="pl-PL" sz="1200" dirty="0">
                        <a:solidFill>
                          <a:schemeClr val="tx1"/>
                        </a:solidFill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Darujące</a:t>
                      </a:r>
                      <a:endParaRPr lang="pl-PL" sz="1200" dirty="0"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&lt;Q1</a:t>
                      </a:r>
                      <a:endParaRPr lang="pl-PL" sz="1200" dirty="0"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pl-PL" sz="1200" kern="1200" dirty="0">
                          <a:solidFill>
                            <a:schemeClr val="dk1"/>
                          </a:solidFill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10,0%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pl-PL" sz="1200" kern="1200" dirty="0">
                          <a:solidFill>
                            <a:schemeClr val="dk1"/>
                          </a:solidFill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pl-PL" sz="1200" kern="1200" dirty="0">
                          <a:solidFill>
                            <a:schemeClr val="dk1"/>
                          </a:solidFill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Q1-Q3</a:t>
                      </a:r>
                      <a:endParaRPr lang="pl-PL" sz="1200" dirty="0"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pl-PL" sz="1200" kern="1200" dirty="0">
                          <a:solidFill>
                            <a:schemeClr val="dk1"/>
                          </a:solidFill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0,8%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pl-PL" sz="1200" kern="1200" dirty="0">
                          <a:solidFill>
                            <a:schemeClr val="dk1"/>
                          </a:solidFill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42,0%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pl-PL" sz="1200" kern="1200" dirty="0">
                          <a:solidFill>
                            <a:schemeClr val="dk1"/>
                          </a:solidFill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&gt;Q3</a:t>
                      </a:r>
                      <a:endParaRPr lang="pl-PL" sz="1200" dirty="0"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pl-PL" sz="1200" kern="1200">
                          <a:solidFill>
                            <a:schemeClr val="dk1"/>
                          </a:solidFill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0,4%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pl-PL" sz="1200" kern="1200" dirty="0">
                          <a:solidFill>
                            <a:schemeClr val="dk1"/>
                          </a:solidFill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pl-PL" sz="1200" kern="1200" dirty="0">
                          <a:solidFill>
                            <a:schemeClr val="dk1"/>
                          </a:solidFill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46,9%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725295"/>
              </p:ext>
            </p:extLst>
          </p:nvPr>
        </p:nvGraphicFramePr>
        <p:xfrm>
          <a:off x="1540934" y="4109727"/>
          <a:ext cx="6096000" cy="166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0">
                <a:tc rowSpan="2"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Polska 2015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Otrzymujące</a:t>
                      </a:r>
                      <a:endParaRPr lang="pl-PL" sz="1200" dirty="0">
                        <a:solidFill>
                          <a:schemeClr val="tx1"/>
                        </a:solidFill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159173">
                <a:tc gridSpan="2"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&lt;Q1</a:t>
                      </a:r>
                      <a:endParaRPr lang="pl-PL" sz="1200" dirty="0">
                        <a:solidFill>
                          <a:schemeClr val="tx1"/>
                        </a:solidFill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Q1-Q3</a:t>
                      </a:r>
                      <a:endParaRPr lang="pl-PL" sz="1200" dirty="0">
                        <a:solidFill>
                          <a:schemeClr val="tx1"/>
                        </a:solidFill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&gt;Q3</a:t>
                      </a:r>
                      <a:endParaRPr lang="pl-PL" sz="1200" dirty="0">
                        <a:solidFill>
                          <a:schemeClr val="tx1"/>
                        </a:solidFill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Darujące</a:t>
                      </a:r>
                      <a:endParaRPr lang="pl-PL" sz="1200" dirty="0"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&lt;Q1</a:t>
                      </a:r>
                      <a:endParaRPr lang="pl-PL" sz="1200" dirty="0"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pl-PL" sz="1200" kern="1200" dirty="0" smtClean="0">
                          <a:solidFill>
                            <a:schemeClr val="dk1"/>
                          </a:solidFill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8,9%</a:t>
                      </a:r>
                      <a:endParaRPr kumimoji="0" lang="pl-PL" sz="1200" kern="1200" dirty="0">
                        <a:solidFill>
                          <a:schemeClr val="dk1"/>
                        </a:solidFill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pl-PL" sz="1200" kern="1200" dirty="0" smtClean="0">
                          <a:solidFill>
                            <a:schemeClr val="dk1"/>
                          </a:solidFill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0,0%</a:t>
                      </a:r>
                      <a:endParaRPr kumimoji="0" lang="pl-PL" sz="1200" kern="1200" dirty="0">
                        <a:solidFill>
                          <a:schemeClr val="dk1"/>
                        </a:solidFill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pl-PL" sz="1200" kern="1200" smtClean="0">
                          <a:solidFill>
                            <a:schemeClr val="dk1"/>
                          </a:solidFill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0,0%</a:t>
                      </a:r>
                      <a:endParaRPr kumimoji="0" lang="pl-PL" sz="1200" kern="1200">
                        <a:solidFill>
                          <a:schemeClr val="dk1"/>
                        </a:solidFill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Q1-Q3</a:t>
                      </a:r>
                      <a:endParaRPr lang="pl-PL" sz="1200" dirty="0"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pl-PL" sz="1200" kern="1200" dirty="0" smtClean="0">
                          <a:solidFill>
                            <a:schemeClr val="dk1"/>
                          </a:solidFill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0,1%</a:t>
                      </a:r>
                      <a:endParaRPr kumimoji="0" lang="pl-PL" sz="1200" kern="1200" dirty="0">
                        <a:solidFill>
                          <a:schemeClr val="dk1"/>
                        </a:solidFill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pl-PL" sz="1200" kern="1200" dirty="0" smtClean="0">
                          <a:solidFill>
                            <a:schemeClr val="dk1"/>
                          </a:solidFill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38,6%</a:t>
                      </a:r>
                      <a:endParaRPr kumimoji="0" lang="pl-PL" sz="1200" kern="1200" dirty="0">
                        <a:solidFill>
                          <a:schemeClr val="dk1"/>
                        </a:solidFill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pl-PL" sz="1200" kern="1200" dirty="0" smtClean="0">
                          <a:solidFill>
                            <a:schemeClr val="dk1"/>
                          </a:solidFill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0,0%</a:t>
                      </a:r>
                      <a:endParaRPr kumimoji="0" lang="pl-PL" sz="1200" kern="1200" dirty="0">
                        <a:solidFill>
                          <a:schemeClr val="dk1"/>
                        </a:solidFill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&gt;Q3</a:t>
                      </a:r>
                      <a:endParaRPr lang="pl-PL" sz="1200" dirty="0"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pl-PL" sz="1200" kern="1200" smtClean="0">
                          <a:solidFill>
                            <a:schemeClr val="dk1"/>
                          </a:solidFill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2,0%</a:t>
                      </a:r>
                      <a:endParaRPr kumimoji="0" lang="pl-PL" sz="1200" kern="1200">
                        <a:solidFill>
                          <a:schemeClr val="dk1"/>
                        </a:solidFill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pl-PL" sz="1200" kern="1200" smtClean="0">
                          <a:solidFill>
                            <a:schemeClr val="dk1"/>
                          </a:solidFill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5,0%</a:t>
                      </a:r>
                      <a:endParaRPr kumimoji="0" lang="pl-PL" sz="1200" kern="1200" dirty="0">
                        <a:solidFill>
                          <a:schemeClr val="dk1"/>
                        </a:solidFill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pl-PL" sz="1200" kern="1200" dirty="0" smtClean="0">
                          <a:solidFill>
                            <a:schemeClr val="dk1"/>
                          </a:solidFill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45,5%</a:t>
                      </a:r>
                      <a:endParaRPr kumimoji="0" lang="pl-PL" sz="1200" kern="1200" dirty="0">
                        <a:solidFill>
                          <a:schemeClr val="dk1"/>
                        </a:solidFill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Elipsa 2"/>
          <p:cNvSpPr/>
          <p:nvPr/>
        </p:nvSpPr>
        <p:spPr>
          <a:xfrm rot="1020000">
            <a:off x="4060627" y="2543632"/>
            <a:ext cx="3503273" cy="5024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Elipsa 8"/>
          <p:cNvSpPr/>
          <p:nvPr/>
        </p:nvSpPr>
        <p:spPr>
          <a:xfrm rot="1020000">
            <a:off x="4046814" y="4986888"/>
            <a:ext cx="3503273" cy="4700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8624896" y="6423039"/>
            <a:ext cx="508000" cy="236538"/>
          </a:xfrm>
          <a:custGeom>
            <a:avLst/>
            <a:gdLst>
              <a:gd name="T0" fmla="*/ 2799 w 2850"/>
              <a:gd name="T1" fmla="*/ 2 h 1326"/>
              <a:gd name="T2" fmla="*/ 2850 w 2850"/>
              <a:gd name="T3" fmla="*/ 0 h 1326"/>
              <a:gd name="T4" fmla="*/ 2850 w 2850"/>
              <a:gd name="T5" fmla="*/ 1326 h 1326"/>
              <a:gd name="T6" fmla="*/ 2799 w 2850"/>
              <a:gd name="T7" fmla="*/ 1324 h 1326"/>
              <a:gd name="T8" fmla="*/ 2799 w 2850"/>
              <a:gd name="T9" fmla="*/ 1326 h 1326"/>
              <a:gd name="T10" fmla="*/ 663 w 2850"/>
              <a:gd name="T11" fmla="*/ 1326 h 1326"/>
              <a:gd name="T12" fmla="*/ 0 w 2850"/>
              <a:gd name="T13" fmla="*/ 663 h 1326"/>
              <a:gd name="T14" fmla="*/ 663 w 2850"/>
              <a:gd name="T15" fmla="*/ 0 h 1326"/>
              <a:gd name="T16" fmla="*/ 713 w 2850"/>
              <a:gd name="T17" fmla="*/ 2 h 1326"/>
              <a:gd name="T18" fmla="*/ 2799 w 2850"/>
              <a:gd name="T19" fmla="*/ 2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50" h="1326">
                <a:moveTo>
                  <a:pt x="2799" y="2"/>
                </a:moveTo>
                <a:lnTo>
                  <a:pt x="2850" y="0"/>
                </a:lnTo>
                <a:lnTo>
                  <a:pt x="2850" y="1326"/>
                </a:lnTo>
                <a:lnTo>
                  <a:pt x="2799" y="1324"/>
                </a:lnTo>
                <a:lnTo>
                  <a:pt x="2799" y="1326"/>
                </a:lnTo>
                <a:lnTo>
                  <a:pt x="663" y="1326"/>
                </a:lnTo>
                <a:cubicBezTo>
                  <a:pt x="297" y="1326"/>
                  <a:pt x="0" y="1029"/>
                  <a:pt x="0" y="663"/>
                </a:cubicBezTo>
                <a:cubicBezTo>
                  <a:pt x="0" y="297"/>
                  <a:pt x="297" y="0"/>
                  <a:pt x="663" y="0"/>
                </a:cubicBezTo>
                <a:cubicBezTo>
                  <a:pt x="680" y="0"/>
                  <a:pt x="697" y="1"/>
                  <a:pt x="713" y="2"/>
                </a:cubicBezTo>
                <a:lnTo>
                  <a:pt x="2799" y="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952221" y="6356351"/>
            <a:ext cx="2057400" cy="365125"/>
          </a:xfrm>
        </p:spPr>
        <p:txBody>
          <a:bodyPr/>
          <a:lstStyle/>
          <a:p>
            <a:fld id="{91A8BC2E-8A05-48F7-BBB1-05C8879F255D}" type="slidenum">
              <a:rPr lang="pl-PL" b="1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pPr/>
              <a:t>30</a:t>
            </a:fld>
            <a:endParaRPr lang="pl-PL" b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11" name="Rectangle 2"/>
          <p:cNvSpPr txBox="1">
            <a:spLocks/>
          </p:cNvSpPr>
          <p:nvPr/>
        </p:nvSpPr>
        <p:spPr>
          <a:xfrm>
            <a:off x="599109" y="233878"/>
            <a:ext cx="8527689" cy="1136269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r>
              <a:rPr lang="pl-PL" sz="2200" b="1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Transfery prywatne pomiędzy wybranymi grupami gospodarstw domowych według dochodów</a:t>
            </a:r>
          </a:p>
          <a:p>
            <a:r>
              <a:rPr lang="pl-PL" dirty="0" smtClean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(w </a:t>
            </a:r>
            <a:r>
              <a:rPr lang="pl-PL" dirty="0" err="1" smtClean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kwartylach</a:t>
            </a:r>
            <a:r>
              <a:rPr lang="pl-PL" dirty="0" smtClean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)</a:t>
            </a:r>
            <a:endParaRPr lang="pl-PL" dirty="0">
              <a:solidFill>
                <a:srgbClr val="001D77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"/>
          <a:stretch/>
        </p:blipFill>
        <p:spPr>
          <a:xfrm>
            <a:off x="238125" y="6065571"/>
            <a:ext cx="2750400" cy="79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/>
          </p:cNvSpPr>
          <p:nvPr/>
        </p:nvSpPr>
        <p:spPr bwMode="auto">
          <a:xfrm>
            <a:off x="8624896" y="6423039"/>
            <a:ext cx="508000" cy="236538"/>
          </a:xfrm>
          <a:custGeom>
            <a:avLst/>
            <a:gdLst>
              <a:gd name="T0" fmla="*/ 2799 w 2850"/>
              <a:gd name="T1" fmla="*/ 2 h 1326"/>
              <a:gd name="T2" fmla="*/ 2850 w 2850"/>
              <a:gd name="T3" fmla="*/ 0 h 1326"/>
              <a:gd name="T4" fmla="*/ 2850 w 2850"/>
              <a:gd name="T5" fmla="*/ 1326 h 1326"/>
              <a:gd name="T6" fmla="*/ 2799 w 2850"/>
              <a:gd name="T7" fmla="*/ 1324 h 1326"/>
              <a:gd name="T8" fmla="*/ 2799 w 2850"/>
              <a:gd name="T9" fmla="*/ 1326 h 1326"/>
              <a:gd name="T10" fmla="*/ 663 w 2850"/>
              <a:gd name="T11" fmla="*/ 1326 h 1326"/>
              <a:gd name="T12" fmla="*/ 0 w 2850"/>
              <a:gd name="T13" fmla="*/ 663 h 1326"/>
              <a:gd name="T14" fmla="*/ 663 w 2850"/>
              <a:gd name="T15" fmla="*/ 0 h 1326"/>
              <a:gd name="T16" fmla="*/ 713 w 2850"/>
              <a:gd name="T17" fmla="*/ 2 h 1326"/>
              <a:gd name="T18" fmla="*/ 2799 w 2850"/>
              <a:gd name="T19" fmla="*/ 2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50" h="1326">
                <a:moveTo>
                  <a:pt x="2799" y="2"/>
                </a:moveTo>
                <a:lnTo>
                  <a:pt x="2850" y="0"/>
                </a:lnTo>
                <a:lnTo>
                  <a:pt x="2850" y="1326"/>
                </a:lnTo>
                <a:lnTo>
                  <a:pt x="2799" y="1324"/>
                </a:lnTo>
                <a:lnTo>
                  <a:pt x="2799" y="1326"/>
                </a:lnTo>
                <a:lnTo>
                  <a:pt x="663" y="1326"/>
                </a:lnTo>
                <a:cubicBezTo>
                  <a:pt x="297" y="1326"/>
                  <a:pt x="0" y="1029"/>
                  <a:pt x="0" y="663"/>
                </a:cubicBezTo>
                <a:cubicBezTo>
                  <a:pt x="0" y="297"/>
                  <a:pt x="297" y="0"/>
                  <a:pt x="663" y="0"/>
                </a:cubicBezTo>
                <a:cubicBezTo>
                  <a:pt x="680" y="0"/>
                  <a:pt x="697" y="1"/>
                  <a:pt x="713" y="2"/>
                </a:cubicBezTo>
                <a:lnTo>
                  <a:pt x="2799" y="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6943982" y="6356351"/>
            <a:ext cx="2057400" cy="365125"/>
          </a:xfrm>
        </p:spPr>
        <p:txBody>
          <a:bodyPr/>
          <a:lstStyle/>
          <a:p>
            <a:fld id="{91A8BC2E-8A05-48F7-BBB1-05C8879F255D}" type="slidenum">
              <a:rPr lang="pl-PL" b="1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pPr/>
              <a:t>31</a:t>
            </a:fld>
            <a:endParaRPr lang="pl-PL" b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13" name="Rectangle 2"/>
          <p:cNvSpPr txBox="1">
            <a:spLocks/>
          </p:cNvSpPr>
          <p:nvPr/>
        </p:nvSpPr>
        <p:spPr>
          <a:xfrm>
            <a:off x="599109" y="233878"/>
            <a:ext cx="8527689" cy="941365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r>
              <a:rPr lang="pl-PL" sz="2200" b="1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Wartość średnia transferów prywatnych według różnych form </a:t>
            </a:r>
            <a:r>
              <a:rPr lang="pl-PL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(2002-2015)</a:t>
            </a: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"/>
          <a:stretch/>
        </p:blipFill>
        <p:spPr>
          <a:xfrm>
            <a:off x="238125" y="6065571"/>
            <a:ext cx="2750400" cy="792429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10" y="1241931"/>
            <a:ext cx="8203886" cy="4507384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739" y="3860829"/>
            <a:ext cx="1119312" cy="1722921"/>
          </a:xfrm>
          <a:prstGeom prst="rect">
            <a:avLst/>
          </a:prstGeom>
        </p:spPr>
      </p:pic>
      <p:cxnSp>
        <p:nvCxnSpPr>
          <p:cNvPr id="7" name="Łącznik prosty ze strzałką 6"/>
          <p:cNvCxnSpPr/>
          <p:nvPr/>
        </p:nvCxnSpPr>
        <p:spPr>
          <a:xfrm flipV="1">
            <a:off x="4659315" y="2336014"/>
            <a:ext cx="2107956" cy="24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/>
          <p:cNvCxnSpPr/>
          <p:nvPr/>
        </p:nvCxnSpPr>
        <p:spPr>
          <a:xfrm flipV="1">
            <a:off x="3805875" y="1878814"/>
            <a:ext cx="2107956" cy="24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/>
          <p:cNvCxnSpPr/>
          <p:nvPr/>
        </p:nvCxnSpPr>
        <p:spPr>
          <a:xfrm flipV="1">
            <a:off x="4796475" y="3806674"/>
            <a:ext cx="2107956" cy="24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20"/>
          <p:cNvCxnSpPr/>
          <p:nvPr/>
        </p:nvCxnSpPr>
        <p:spPr>
          <a:xfrm flipV="1">
            <a:off x="4590735" y="4865854"/>
            <a:ext cx="2107956" cy="24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Obraz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928" y="3563535"/>
            <a:ext cx="972511" cy="205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94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185692"/>
              </p:ext>
            </p:extLst>
          </p:nvPr>
        </p:nvGraphicFramePr>
        <p:xfrm>
          <a:off x="309909" y="918964"/>
          <a:ext cx="8583667" cy="50979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3421"/>
                <a:gridCol w="955041"/>
                <a:gridCol w="955041"/>
                <a:gridCol w="955041"/>
                <a:gridCol w="955041"/>
                <a:gridCol w="955041"/>
                <a:gridCol w="955041"/>
              </a:tblGrid>
              <a:tr h="201569">
                <a:tc rowSpan="3">
                  <a:txBody>
                    <a:bodyPr/>
                    <a:lstStyle/>
                    <a:p>
                      <a:endParaRPr lang="pl-PL" sz="800" dirty="0"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50488" marR="50488" marT="0" marB="0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 smtClean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Znak współczynnika</a:t>
                      </a:r>
                      <a:endParaRPr lang="pl-PL" sz="900" dirty="0"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50488" marR="50488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l-PL" sz="900" kern="1200" dirty="0" smtClean="0">
                          <a:solidFill>
                            <a:schemeClr val="dk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Efekty marginalne</a:t>
                      </a:r>
                      <a:endParaRPr lang="pl-PL" sz="900" dirty="0"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50488" marR="50488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88" marR="50488" marT="0" marB="0" anchor="ctr"/>
                </a:tc>
              </a:tr>
              <a:tr h="18328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2002</a:t>
                      </a:r>
                      <a:endParaRPr lang="pl-PL" sz="800" dirty="0"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50488" marR="50488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 smtClean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pl-PL" sz="800" dirty="0"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50488" marR="50488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 smtClean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pl-PL" sz="900" dirty="0"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50488" marR="50488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88" marR="50488" marT="0" marB="0" anchor="ctr"/>
                </a:tc>
              </a:tr>
              <a:tr h="29653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Polska</a:t>
                      </a:r>
                      <a:endParaRPr lang="pl-PL" sz="800" dirty="0"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50488" marR="50488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 smtClean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Regiony przygraniczne </a:t>
                      </a:r>
                      <a:endParaRPr lang="pl-PL" sz="800" dirty="0"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50488" marR="50488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Polska</a:t>
                      </a:r>
                      <a:endParaRPr lang="pl-PL" sz="800" dirty="0"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50488" marR="50488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 smtClean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Regiony przygraniczne </a:t>
                      </a:r>
                      <a:endParaRPr lang="pl-PL" sz="800" dirty="0"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50488" marR="50488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 smtClean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Polska</a:t>
                      </a:r>
                      <a:endParaRPr lang="pl-PL" sz="900" dirty="0"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50488" marR="50488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dirty="0" smtClean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Regiony przygraniczne </a:t>
                      </a:r>
                      <a:endParaRPr lang="pl-PL" sz="800" dirty="0" smtClean="0"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50488" marR="50488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3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pl-PL" sz="900" kern="1200" dirty="0" smtClean="0">
                          <a:solidFill>
                            <a:schemeClr val="dk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stała</a:t>
                      </a:r>
                      <a:endParaRPr kumimoji="0" lang="pl-PL" sz="900" kern="1200" dirty="0">
                        <a:solidFill>
                          <a:schemeClr val="dk1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7195" marT="7195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kern="1200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(+)</a:t>
                      </a:r>
                      <a:endParaRPr lang="pl-PL" sz="900" dirty="0"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50488" marR="50488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kern="1200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(+)</a:t>
                      </a:r>
                      <a:endParaRPr lang="pl-PL" sz="900" dirty="0"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50488" marR="50488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kern="1200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(+)</a:t>
                      </a:r>
                      <a:endParaRPr lang="pl-PL" sz="900" dirty="0"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50488" marR="50488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kern="120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(+)</a:t>
                      </a:r>
                      <a:endParaRPr lang="pl-PL" sz="900"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50488" marR="50488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kumimoji="0" lang="pl-PL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800"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50488" marR="50488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550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pl-PL" sz="900" kern="1200" dirty="0" smtClean="0">
                          <a:solidFill>
                            <a:schemeClr val="dk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Log(dochód przed transferami prywatnymi)</a:t>
                      </a:r>
                      <a:endParaRPr kumimoji="0" lang="pl-PL" sz="900" kern="1200" dirty="0">
                        <a:solidFill>
                          <a:schemeClr val="dk1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7195" marT="7195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kern="1200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(-)</a:t>
                      </a:r>
                      <a:endParaRPr lang="pl-PL" sz="900" dirty="0"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50488" marR="50488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kern="1200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(-)</a:t>
                      </a:r>
                      <a:endParaRPr lang="pl-PL" sz="900" dirty="0"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50488" marR="50488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kern="1200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(-)</a:t>
                      </a:r>
                      <a:endParaRPr lang="pl-PL" sz="900" dirty="0"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50488" marR="50488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kern="1200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(-)</a:t>
                      </a:r>
                      <a:endParaRPr lang="pl-PL" sz="900" dirty="0"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50488" marR="50488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l-PL" sz="900" kern="1200" dirty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-0,08918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l-PL" sz="900" kern="1200" dirty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-0,04278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532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pl-PL" sz="900" kern="1200" dirty="0" smtClean="0">
                          <a:solidFill>
                            <a:schemeClr val="dk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Dochód ze świadczeń z ubezpieczeń społecznych (emerytury, renty itp.)</a:t>
                      </a:r>
                      <a:endParaRPr kumimoji="0" lang="pl-PL" sz="900" kern="1200" dirty="0">
                        <a:solidFill>
                          <a:schemeClr val="dk1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7195" marT="7195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kern="1200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(-)</a:t>
                      </a:r>
                      <a:endParaRPr lang="pl-PL" sz="900" dirty="0"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50488" marR="50488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kern="1200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(-)</a:t>
                      </a:r>
                      <a:endParaRPr lang="pl-PL" sz="900" dirty="0"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50488" marR="50488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kern="1200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(-)</a:t>
                      </a:r>
                      <a:endParaRPr lang="pl-PL" sz="900" dirty="0"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50488" marR="50488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kern="1200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(-)</a:t>
                      </a:r>
                      <a:endParaRPr lang="pl-PL" sz="900" dirty="0"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50488" marR="50488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l-PL" sz="900" kern="1200" dirty="0">
                          <a:solidFill>
                            <a:schemeClr val="dk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-0,00003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l-PL" sz="900" kern="1200">
                          <a:solidFill>
                            <a:schemeClr val="dk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-0,00003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031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pl-PL" sz="900" kern="1200" dirty="0" smtClean="0">
                          <a:solidFill>
                            <a:schemeClr val="dk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Dochód z pozostałych świadczeń społecznych (zasiłki dla bezrobotnych, zasiłki rodzinne, itp.)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7195" marT="7195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kern="1200" dirty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(+)</a:t>
                      </a: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50488" marR="50488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kern="1200" dirty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(-)</a:t>
                      </a: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50488" marR="50488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kern="1200" dirty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(+)</a:t>
                      </a: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50488" marR="50488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kern="1200" dirty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(-)</a:t>
                      </a: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50488" marR="50488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l-PL" sz="900" kern="1200" dirty="0">
                          <a:solidFill>
                            <a:schemeClr val="dk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0,00003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l-PL" sz="900" kern="1200">
                          <a:solidFill>
                            <a:schemeClr val="dk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-0,00001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031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pl-PL" sz="900" kern="1200" dirty="0" smtClean="0">
                          <a:solidFill>
                            <a:schemeClr val="dk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Log (dochód przed transferami prywatnymi)  * wiek</a:t>
                      </a:r>
                      <a:endParaRPr kumimoji="0" lang="pl-PL" sz="900" kern="1200" dirty="0">
                        <a:solidFill>
                          <a:schemeClr val="dk1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7195" marT="7195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kern="1200" dirty="0">
                          <a:solidFill>
                            <a:srgbClr val="FF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(+)</a:t>
                      </a:r>
                      <a:endParaRPr lang="pl-PL" sz="900" dirty="0">
                        <a:solidFill>
                          <a:srgbClr val="FF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50488" marR="50488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kern="1200" dirty="0">
                          <a:solidFill>
                            <a:srgbClr val="FF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(+)</a:t>
                      </a:r>
                      <a:endParaRPr lang="pl-PL" sz="900" dirty="0">
                        <a:solidFill>
                          <a:srgbClr val="FF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50488" marR="50488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kern="1200" dirty="0">
                          <a:solidFill>
                            <a:srgbClr val="FF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(-)</a:t>
                      </a:r>
                      <a:endParaRPr lang="pl-PL" sz="900" dirty="0">
                        <a:solidFill>
                          <a:srgbClr val="FF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50488" marR="50488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kern="1200" dirty="0">
                          <a:solidFill>
                            <a:srgbClr val="FF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(-)</a:t>
                      </a:r>
                      <a:endParaRPr lang="pl-PL" sz="900" dirty="0">
                        <a:solidFill>
                          <a:srgbClr val="FF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50488" marR="50488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l-PL" sz="900" kern="1200" dirty="0">
                          <a:solidFill>
                            <a:schemeClr val="dk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-0,00027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l-PL" sz="900" kern="1200" dirty="0">
                          <a:solidFill>
                            <a:schemeClr val="dk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-0,00183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3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pl-PL" sz="900" kern="1200" dirty="0" smtClean="0">
                          <a:solidFill>
                            <a:schemeClr val="dk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Głowa gospodarstwa domowego wykształcenie średnie</a:t>
                      </a:r>
                      <a:endParaRPr kumimoji="0" lang="pl-PL" sz="900" kern="1200" dirty="0">
                        <a:solidFill>
                          <a:schemeClr val="dk1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7195" marT="7195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kern="1200" dirty="0">
                          <a:solidFill>
                            <a:srgbClr val="FF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(-)</a:t>
                      </a:r>
                      <a:endParaRPr lang="pl-PL" sz="900" dirty="0">
                        <a:solidFill>
                          <a:srgbClr val="FF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50488" marR="50488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kern="1200" dirty="0">
                          <a:solidFill>
                            <a:srgbClr val="FF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(-)</a:t>
                      </a:r>
                      <a:endParaRPr lang="pl-PL" sz="900" dirty="0">
                        <a:solidFill>
                          <a:srgbClr val="FF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50488" marR="50488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kern="1200" dirty="0">
                          <a:solidFill>
                            <a:srgbClr val="FF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(+)</a:t>
                      </a:r>
                      <a:endParaRPr lang="pl-PL" sz="900" dirty="0">
                        <a:solidFill>
                          <a:srgbClr val="FF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50488" marR="50488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kern="1200" dirty="0">
                          <a:solidFill>
                            <a:srgbClr val="FF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(+)</a:t>
                      </a:r>
                      <a:endParaRPr lang="pl-PL" sz="900" dirty="0">
                        <a:solidFill>
                          <a:srgbClr val="FF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50488" marR="50488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l-PL" sz="900" kern="1200" dirty="0">
                          <a:solidFill>
                            <a:schemeClr val="dk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0,01176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l-PL" sz="900" kern="1200">
                          <a:solidFill>
                            <a:schemeClr val="dk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0,03919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3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pl-PL" sz="900" kern="1200" dirty="0" smtClean="0">
                          <a:solidFill>
                            <a:schemeClr val="dk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Głowa gospodarstwa domowego  wykształcenie zawodowe</a:t>
                      </a:r>
                      <a:endParaRPr kumimoji="0" lang="pl-PL" sz="900" kern="1200" dirty="0">
                        <a:solidFill>
                          <a:schemeClr val="dk1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7195" marT="7195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kern="1200" dirty="0">
                          <a:solidFill>
                            <a:srgbClr val="FF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(+)</a:t>
                      </a:r>
                      <a:endParaRPr lang="pl-PL" sz="900" dirty="0">
                        <a:solidFill>
                          <a:srgbClr val="FF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50488" marR="50488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kern="1200" dirty="0">
                          <a:solidFill>
                            <a:srgbClr val="FF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(+)</a:t>
                      </a:r>
                      <a:endParaRPr lang="pl-PL" sz="900" dirty="0">
                        <a:solidFill>
                          <a:srgbClr val="FF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50488" marR="50488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kern="1200" dirty="0" smtClean="0">
                          <a:solidFill>
                            <a:srgbClr val="FF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(+)</a:t>
                      </a:r>
                      <a:endParaRPr lang="pl-PL" sz="900" dirty="0">
                        <a:solidFill>
                          <a:srgbClr val="FF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50488" marR="50488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kern="1200" dirty="0">
                          <a:solidFill>
                            <a:srgbClr val="FF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(-)</a:t>
                      </a:r>
                      <a:endParaRPr lang="pl-PL" sz="900" dirty="0">
                        <a:solidFill>
                          <a:srgbClr val="FF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50488" marR="50488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l-PL" sz="900" kern="1200" smtClean="0">
                          <a:solidFill>
                            <a:schemeClr val="dk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0,01241</a:t>
                      </a:r>
                      <a:endParaRPr kumimoji="0" lang="pl-PL" sz="900" kern="1200" dirty="0">
                        <a:solidFill>
                          <a:schemeClr val="dk1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l-PL" sz="900" kern="1200" dirty="0">
                          <a:solidFill>
                            <a:schemeClr val="dk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-0,00756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3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pl-PL" sz="900" kern="1200" dirty="0" smtClean="0">
                          <a:solidFill>
                            <a:schemeClr val="dk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Głowa gospodarstwa domowego wykształcenie wyższe</a:t>
                      </a:r>
                      <a:endParaRPr kumimoji="0" lang="pl-PL" sz="900" kern="1200" dirty="0">
                        <a:solidFill>
                          <a:schemeClr val="dk1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7195" marT="7195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kern="120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(+)</a:t>
                      </a:r>
                      <a:endParaRPr lang="pl-PL" sz="900"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50488" marR="50488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kern="120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(+)</a:t>
                      </a:r>
                      <a:endParaRPr lang="pl-PL" sz="900"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50488" marR="50488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kern="1200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(+)</a:t>
                      </a:r>
                      <a:endParaRPr lang="pl-PL" sz="900" dirty="0"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50488" marR="50488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kern="1200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(+)</a:t>
                      </a:r>
                      <a:endParaRPr lang="pl-PL" sz="900" dirty="0"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50488" marR="50488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l-PL" sz="900" kern="1200" dirty="0">
                          <a:solidFill>
                            <a:schemeClr val="dk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0,00414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l-PL" sz="900" kern="1200" dirty="0">
                          <a:solidFill>
                            <a:schemeClr val="dk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0,05682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060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pl-PL" sz="900" kern="1200" dirty="0" smtClean="0">
                          <a:solidFill>
                            <a:schemeClr val="dk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Wiek głowy gospodarstwa domowego</a:t>
                      </a:r>
                      <a:endParaRPr kumimoji="0" lang="pl-PL" sz="900" kern="1200" dirty="0">
                        <a:solidFill>
                          <a:schemeClr val="dk1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7195" marT="7195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kern="1200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(-)</a:t>
                      </a:r>
                      <a:endParaRPr lang="pl-PL" sz="900" dirty="0"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50488" marR="50488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kern="120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(-)</a:t>
                      </a:r>
                      <a:endParaRPr lang="pl-PL" sz="900"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50488" marR="50488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kern="1200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(-)</a:t>
                      </a:r>
                      <a:endParaRPr lang="pl-PL" sz="900" dirty="0"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50488" marR="50488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kern="1200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(-)</a:t>
                      </a:r>
                      <a:endParaRPr lang="pl-PL" sz="900" dirty="0"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50488" marR="50488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l-PL" sz="900" kern="1200" dirty="0">
                          <a:solidFill>
                            <a:schemeClr val="dk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-0,02042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l-PL" sz="900" kern="1200" dirty="0">
                          <a:solidFill>
                            <a:schemeClr val="dk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-0,01946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060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pl-PL" sz="900" kern="1200" dirty="0" smtClean="0">
                          <a:solidFill>
                            <a:schemeClr val="dk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Wiek głowy gospodarstwa domowego do kwadratu</a:t>
                      </a:r>
                      <a:endParaRPr kumimoji="0" lang="pl-PL" sz="900" kern="1200" dirty="0">
                        <a:solidFill>
                          <a:schemeClr val="dk1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7195" marT="7195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kern="120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(+)</a:t>
                      </a:r>
                      <a:endParaRPr lang="pl-PL" sz="900"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50488" marR="50488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kern="120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(+)</a:t>
                      </a:r>
                      <a:endParaRPr lang="pl-PL" sz="900"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50488" marR="50488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kern="1200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(+)</a:t>
                      </a:r>
                      <a:endParaRPr lang="pl-PL" sz="900" dirty="0"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50488" marR="50488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kern="1200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(+)</a:t>
                      </a:r>
                      <a:endParaRPr lang="pl-PL" sz="900" dirty="0"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50488" marR="50488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l-PL" sz="900" kern="1200" dirty="0">
                          <a:solidFill>
                            <a:schemeClr val="dk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0,00016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l-PL" sz="900" kern="1200">
                          <a:solidFill>
                            <a:schemeClr val="dk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0,00020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060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pl-PL" sz="900" kern="1200" dirty="0" smtClean="0">
                          <a:solidFill>
                            <a:schemeClr val="dk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Głowa gospodarstwa domowego  w związku małżeńskim</a:t>
                      </a:r>
                      <a:endParaRPr kumimoji="0" lang="pl-PL" sz="900" kern="1200" dirty="0">
                        <a:solidFill>
                          <a:schemeClr val="dk1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7195" marT="7195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kern="1200" dirty="0">
                          <a:solidFill>
                            <a:srgbClr val="FF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(+)</a:t>
                      </a:r>
                      <a:endParaRPr lang="pl-PL" sz="900" dirty="0">
                        <a:solidFill>
                          <a:srgbClr val="FF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50488" marR="50488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kern="1200" dirty="0">
                          <a:solidFill>
                            <a:srgbClr val="FF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(+)</a:t>
                      </a:r>
                      <a:endParaRPr lang="pl-PL" sz="900" dirty="0">
                        <a:solidFill>
                          <a:srgbClr val="FF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50488" marR="50488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kern="1200" dirty="0">
                          <a:solidFill>
                            <a:srgbClr val="FF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(-)</a:t>
                      </a:r>
                      <a:endParaRPr lang="pl-PL" sz="900" dirty="0">
                        <a:solidFill>
                          <a:srgbClr val="FF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50488" marR="50488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kern="1200" dirty="0">
                          <a:solidFill>
                            <a:srgbClr val="FF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(-)</a:t>
                      </a:r>
                      <a:endParaRPr lang="pl-PL" sz="900" dirty="0">
                        <a:solidFill>
                          <a:srgbClr val="FF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50488" marR="50488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l-PL" sz="900" kern="1200" dirty="0">
                          <a:solidFill>
                            <a:schemeClr val="dk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-0,04029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l-PL" sz="900" kern="1200" dirty="0">
                          <a:solidFill>
                            <a:schemeClr val="dk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-0,02823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3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pl-PL" sz="900" kern="1200" dirty="0" smtClean="0">
                          <a:solidFill>
                            <a:schemeClr val="dk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Młoda para (małżeństwo,</a:t>
                      </a:r>
                      <a:r>
                        <a:rPr kumimoji="0" lang="pl-PL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 wiek &lt; 30 lat)</a:t>
                      </a:r>
                      <a:endParaRPr kumimoji="0" lang="pl-PL" sz="900" kern="1200" dirty="0">
                        <a:solidFill>
                          <a:schemeClr val="dk1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7195" marT="7195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kern="120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(+)</a:t>
                      </a:r>
                      <a:endParaRPr lang="pl-PL" sz="900"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50488" marR="50488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kern="120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(+)</a:t>
                      </a:r>
                      <a:endParaRPr lang="pl-PL" sz="900"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50488" marR="50488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kern="120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(+)</a:t>
                      </a:r>
                      <a:endParaRPr lang="pl-PL" sz="900"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50488" marR="50488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kern="1200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(+)</a:t>
                      </a:r>
                      <a:endParaRPr lang="pl-PL" sz="900" dirty="0"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50488" marR="50488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l-PL" sz="900" kern="1200" dirty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0,05471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l-PL" sz="900" kern="1200" dirty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0,00043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06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900" kern="1200" dirty="0" smtClean="0">
                          <a:solidFill>
                            <a:schemeClr val="dk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Gospodarstwo domowe zarządzane przez kobietę</a:t>
                      </a:r>
                      <a:endParaRPr kumimoji="0" lang="pl-PL" sz="900" kern="1200" dirty="0">
                        <a:solidFill>
                          <a:schemeClr val="dk1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7195" marT="7195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kern="120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(+)</a:t>
                      </a:r>
                      <a:endParaRPr lang="pl-PL" sz="900"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50488" marR="50488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kern="120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(+)</a:t>
                      </a:r>
                      <a:endParaRPr lang="pl-PL" sz="900"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50488" marR="50488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kern="120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(+)</a:t>
                      </a:r>
                      <a:endParaRPr lang="pl-PL" sz="900"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50488" marR="50488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kern="1200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(+)</a:t>
                      </a:r>
                      <a:endParaRPr lang="pl-PL" sz="900" dirty="0"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50488" marR="50488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l-PL" sz="900" kern="1200" dirty="0">
                          <a:solidFill>
                            <a:schemeClr val="dk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0,03157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l-PL" sz="900" kern="1200" dirty="0">
                          <a:solidFill>
                            <a:schemeClr val="dk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0,01990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27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pl-PL" sz="900" kern="1200" dirty="0" smtClean="0">
                          <a:solidFill>
                            <a:schemeClr val="dk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Emeryt w gospodarstwie domowym</a:t>
                      </a:r>
                      <a:endParaRPr kumimoji="0" lang="pl-PL" sz="900" kern="1200" dirty="0">
                        <a:solidFill>
                          <a:schemeClr val="dk1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7195" marT="7195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kern="120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(-)</a:t>
                      </a:r>
                      <a:endParaRPr lang="pl-PL" sz="900"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50488" marR="50488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kern="120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(-)</a:t>
                      </a:r>
                      <a:endParaRPr lang="pl-PL" sz="900"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50488" marR="50488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kern="120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(-)</a:t>
                      </a:r>
                      <a:endParaRPr lang="pl-PL" sz="900"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50488" marR="50488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kern="1200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(-)</a:t>
                      </a:r>
                      <a:endParaRPr lang="pl-PL" sz="900" dirty="0"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50488" marR="50488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l-PL" sz="900" kern="1200" dirty="0">
                          <a:solidFill>
                            <a:schemeClr val="dk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-0,02374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l-PL" sz="900" kern="1200" dirty="0">
                          <a:solidFill>
                            <a:schemeClr val="dk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-0,01870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27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pl-PL" sz="900" kern="1200" dirty="0" smtClean="0">
                          <a:solidFill>
                            <a:schemeClr val="dk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Inwalida w gospodarstwie domowym</a:t>
                      </a:r>
                      <a:endParaRPr kumimoji="0" lang="pl-PL" sz="900" kern="1200" dirty="0">
                        <a:solidFill>
                          <a:schemeClr val="dk1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7195" marT="7195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kern="1200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(-)</a:t>
                      </a:r>
                      <a:endParaRPr lang="pl-PL" sz="900" dirty="0"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50488" marR="50488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kern="120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(-)</a:t>
                      </a:r>
                      <a:endParaRPr lang="pl-PL" sz="900"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50488" marR="50488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kern="120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(-)</a:t>
                      </a:r>
                      <a:endParaRPr lang="pl-PL" sz="900"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50488" marR="50488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kern="1200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(-)</a:t>
                      </a:r>
                      <a:endParaRPr lang="pl-PL" sz="900" dirty="0"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50488" marR="50488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l-PL" sz="900" kern="1200" dirty="0">
                          <a:solidFill>
                            <a:schemeClr val="dk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-0,00318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l-PL" sz="900" kern="1200" dirty="0">
                          <a:solidFill>
                            <a:schemeClr val="dk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-0,02530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3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pl-PL" sz="900" kern="1200" dirty="0" smtClean="0">
                          <a:solidFill>
                            <a:schemeClr val="dk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Liczba osób w gospodarstwie domowym</a:t>
                      </a:r>
                      <a:endParaRPr kumimoji="0" lang="pl-PL" sz="900" kern="1200" dirty="0">
                        <a:solidFill>
                          <a:schemeClr val="dk1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7195" marT="7195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kern="1200" dirty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(-)</a:t>
                      </a: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50488" marR="50488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kern="1200" dirty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(+)</a:t>
                      </a: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50488" marR="50488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kern="1200" dirty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(-)</a:t>
                      </a: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50488" marR="50488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kern="1200" dirty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(+)</a:t>
                      </a: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50488" marR="50488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l-PL" sz="900" kern="1200" dirty="0">
                          <a:solidFill>
                            <a:schemeClr val="dk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-0,00805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l-PL" sz="900" kern="1200" dirty="0">
                          <a:solidFill>
                            <a:schemeClr val="dk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0,00018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031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pl-PL" sz="900" kern="1200" dirty="0" smtClean="0">
                          <a:solidFill>
                            <a:schemeClr val="dk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Liczba dzieci poniżej 18 roku życia</a:t>
                      </a:r>
                      <a:endParaRPr kumimoji="0" lang="en-US" sz="900" kern="1200" dirty="0">
                        <a:solidFill>
                          <a:schemeClr val="dk1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7195" marT="7195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kern="1200" dirty="0">
                          <a:solidFill>
                            <a:srgbClr val="FF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(+)</a:t>
                      </a:r>
                      <a:endParaRPr lang="pl-PL" sz="900" dirty="0">
                        <a:solidFill>
                          <a:srgbClr val="FF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50488" marR="50488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kern="1200" dirty="0">
                          <a:solidFill>
                            <a:srgbClr val="FF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(+)</a:t>
                      </a:r>
                      <a:endParaRPr lang="pl-PL" sz="900" dirty="0">
                        <a:solidFill>
                          <a:srgbClr val="FF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50488" marR="50488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kern="1200" dirty="0">
                          <a:solidFill>
                            <a:srgbClr val="FF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(-)</a:t>
                      </a:r>
                      <a:endParaRPr lang="pl-PL" sz="900" dirty="0">
                        <a:solidFill>
                          <a:srgbClr val="FF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50488" marR="50488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kern="1200" dirty="0">
                          <a:solidFill>
                            <a:srgbClr val="FF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(-)</a:t>
                      </a:r>
                      <a:endParaRPr lang="pl-PL" sz="900" dirty="0">
                        <a:solidFill>
                          <a:srgbClr val="FF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50488" marR="50488" marT="0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l-PL" sz="900" kern="1200">
                          <a:solidFill>
                            <a:schemeClr val="dk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-0,00171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l-PL" sz="900" kern="1200" dirty="0">
                          <a:solidFill>
                            <a:schemeClr val="dk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-0,00382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pole tekstowe 10"/>
          <p:cNvSpPr txBox="1"/>
          <p:nvPr/>
        </p:nvSpPr>
        <p:spPr>
          <a:xfrm>
            <a:off x="3893968" y="6065571"/>
            <a:ext cx="3972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zmienna zależna: </a:t>
            </a:r>
            <a:endParaRPr lang="pl-PL" sz="800" dirty="0" smtClean="0"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  <a:p>
            <a:r>
              <a:rPr lang="pl-PL" sz="8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1 jeżeli gospodarstwo jest beneficjentem netto transferów prywatnych</a:t>
            </a:r>
            <a:r>
              <a:rPr lang="pl-PL" sz="8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pl-PL" sz="8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0 w przeciwnym </a:t>
            </a:r>
            <a:r>
              <a:rPr lang="pl-PL" sz="8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wypadku</a:t>
            </a:r>
            <a:endParaRPr lang="pl-PL" sz="800" dirty="0"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8624896" y="6423039"/>
            <a:ext cx="508000" cy="236538"/>
          </a:xfrm>
          <a:custGeom>
            <a:avLst/>
            <a:gdLst>
              <a:gd name="T0" fmla="*/ 2799 w 2850"/>
              <a:gd name="T1" fmla="*/ 2 h 1326"/>
              <a:gd name="T2" fmla="*/ 2850 w 2850"/>
              <a:gd name="T3" fmla="*/ 0 h 1326"/>
              <a:gd name="T4" fmla="*/ 2850 w 2850"/>
              <a:gd name="T5" fmla="*/ 1326 h 1326"/>
              <a:gd name="T6" fmla="*/ 2799 w 2850"/>
              <a:gd name="T7" fmla="*/ 1324 h 1326"/>
              <a:gd name="T8" fmla="*/ 2799 w 2850"/>
              <a:gd name="T9" fmla="*/ 1326 h 1326"/>
              <a:gd name="T10" fmla="*/ 663 w 2850"/>
              <a:gd name="T11" fmla="*/ 1326 h 1326"/>
              <a:gd name="T12" fmla="*/ 0 w 2850"/>
              <a:gd name="T13" fmla="*/ 663 h 1326"/>
              <a:gd name="T14" fmla="*/ 663 w 2850"/>
              <a:gd name="T15" fmla="*/ 0 h 1326"/>
              <a:gd name="T16" fmla="*/ 713 w 2850"/>
              <a:gd name="T17" fmla="*/ 2 h 1326"/>
              <a:gd name="T18" fmla="*/ 2799 w 2850"/>
              <a:gd name="T19" fmla="*/ 2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50" h="1326">
                <a:moveTo>
                  <a:pt x="2799" y="2"/>
                </a:moveTo>
                <a:lnTo>
                  <a:pt x="2850" y="0"/>
                </a:lnTo>
                <a:lnTo>
                  <a:pt x="2850" y="1326"/>
                </a:lnTo>
                <a:lnTo>
                  <a:pt x="2799" y="1324"/>
                </a:lnTo>
                <a:lnTo>
                  <a:pt x="2799" y="1326"/>
                </a:lnTo>
                <a:lnTo>
                  <a:pt x="663" y="1326"/>
                </a:lnTo>
                <a:cubicBezTo>
                  <a:pt x="297" y="1326"/>
                  <a:pt x="0" y="1029"/>
                  <a:pt x="0" y="663"/>
                </a:cubicBezTo>
                <a:cubicBezTo>
                  <a:pt x="0" y="297"/>
                  <a:pt x="297" y="0"/>
                  <a:pt x="663" y="0"/>
                </a:cubicBezTo>
                <a:cubicBezTo>
                  <a:pt x="680" y="0"/>
                  <a:pt x="697" y="1"/>
                  <a:pt x="713" y="2"/>
                </a:cubicBezTo>
                <a:lnTo>
                  <a:pt x="2799" y="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6960459" y="6356351"/>
            <a:ext cx="2057400" cy="365125"/>
          </a:xfrm>
        </p:spPr>
        <p:txBody>
          <a:bodyPr/>
          <a:lstStyle/>
          <a:p>
            <a:fld id="{91A8BC2E-8A05-48F7-BBB1-05C8879F255D}" type="slidenum">
              <a:rPr lang="pl-PL" b="1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pPr/>
              <a:t>32</a:t>
            </a:fld>
            <a:endParaRPr lang="pl-PL" b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8" name="Rectangle 2"/>
          <p:cNvSpPr txBox="1">
            <a:spLocks/>
          </p:cNvSpPr>
          <p:nvPr/>
        </p:nvSpPr>
        <p:spPr>
          <a:xfrm>
            <a:off x="605207" y="93836"/>
            <a:ext cx="8527689" cy="77113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r>
              <a:rPr lang="pl-PL" sz="2200" b="1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Model </a:t>
            </a:r>
            <a:r>
              <a:rPr lang="pl-PL" sz="2200" b="1" dirty="0" err="1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probitowy</a:t>
            </a:r>
            <a:r>
              <a:rPr lang="pl-PL" sz="2200" b="1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transferów </a:t>
            </a:r>
            <a:r>
              <a:rPr lang="pl-PL" sz="2200" b="1" dirty="0" smtClean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prywatnych </a:t>
            </a:r>
          </a:p>
          <a:p>
            <a:r>
              <a:rPr lang="pl-PL" sz="2200" b="1" dirty="0" smtClean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Polska </a:t>
            </a:r>
            <a:r>
              <a:rPr lang="pl-PL" sz="2200" b="1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vs regiony przygraniczne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"/>
          <a:stretch/>
        </p:blipFill>
        <p:spPr>
          <a:xfrm>
            <a:off x="238125" y="6065571"/>
            <a:ext cx="2750400" cy="79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94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4294967295"/>
          </p:nvPr>
        </p:nvSpPr>
        <p:spPr>
          <a:xfrm>
            <a:off x="425139" y="864974"/>
            <a:ext cx="8543294" cy="5342044"/>
          </a:xfrm>
        </p:spPr>
        <p:txBody>
          <a:bodyPr>
            <a:noAutofit/>
          </a:bodyPr>
          <a:lstStyle/>
          <a:p>
            <a:pPr marL="355600" lvl="1" indent="-261938" algn="just">
              <a:lnSpc>
                <a:spcPct val="150000"/>
              </a:lnSpc>
              <a:spcBef>
                <a:spcPts val="400"/>
              </a:spcBef>
              <a:buClr>
                <a:srgbClr val="001D77"/>
              </a:buClr>
              <a:buFont typeface="Wingdings" pitchFamily="2" charset="2"/>
              <a:buChar char="Ø"/>
              <a:defRPr/>
            </a:pPr>
            <a:r>
              <a:rPr lang="pl-PL" sz="1500" dirty="0">
                <a:latin typeface="Fira Sans" panose="020B0503050000020004" pitchFamily="34" charset="0"/>
                <a:ea typeface="Fira Sans" panose="020B0503050000020004" pitchFamily="34" charset="0"/>
              </a:rPr>
              <a:t>Obszary transgraniczne ujawniają różne paradoksy:</a:t>
            </a:r>
          </a:p>
          <a:p>
            <a:pPr marL="644525" lvl="2" indent="-285750" algn="just">
              <a:lnSpc>
                <a:spcPct val="150000"/>
              </a:lnSpc>
              <a:spcBef>
                <a:spcPts val="1200"/>
              </a:spcBef>
              <a:buClr>
                <a:srgbClr val="001D77"/>
              </a:buClr>
              <a:buFont typeface="Wingdings" panose="05000000000000000000" pitchFamily="2" charset="2"/>
              <a:buChar char="§"/>
              <a:defRPr/>
            </a:pPr>
            <a:r>
              <a:rPr lang="pl-PL" sz="1500" dirty="0">
                <a:latin typeface="Fira Sans" panose="020B0503050000020004" pitchFamily="34" charset="0"/>
                <a:ea typeface="Fira Sans" panose="020B0503050000020004" pitchFamily="34" charset="0"/>
              </a:rPr>
              <a:t>Paradoks zadowolenia - wysoka ocena wybranych aspektów jakości życia nie odpowiada obiektywnej charakterystyce tych obszarów (subiektywne i obiektywne miary jakości życia);</a:t>
            </a:r>
          </a:p>
          <a:p>
            <a:pPr marL="627063" lvl="2" indent="-285750" algn="just">
              <a:lnSpc>
                <a:spcPct val="150000"/>
              </a:lnSpc>
              <a:spcBef>
                <a:spcPts val="400"/>
              </a:spcBef>
              <a:buClr>
                <a:srgbClr val="001D77"/>
              </a:buClr>
              <a:buFont typeface="Wingdings" panose="05000000000000000000" pitchFamily="2" charset="2"/>
              <a:buChar char="§"/>
              <a:defRPr/>
            </a:pPr>
            <a:r>
              <a:rPr lang="pl-PL" sz="1500" dirty="0">
                <a:latin typeface="Fira Sans" panose="020B0503050000020004" pitchFamily="34" charset="0"/>
                <a:ea typeface="Fira Sans" panose="020B0503050000020004" pitchFamily="34" charset="0"/>
              </a:rPr>
              <a:t>Paradoks ubóstwa - mieszkańcy regionów przygranicznych radzą sobie dobrze </a:t>
            </a:r>
            <a:r>
              <a:rPr lang="pl-PL" sz="15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/>
            </a:r>
            <a:br>
              <a:rPr lang="pl-PL" sz="1500" dirty="0" smtClean="0">
                <a:latin typeface="Fira Sans" panose="020B0503050000020004" pitchFamily="34" charset="0"/>
                <a:ea typeface="Fira Sans" panose="020B0503050000020004" pitchFamily="34" charset="0"/>
              </a:rPr>
            </a:br>
            <a:r>
              <a:rPr lang="pl-PL" sz="15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z </a:t>
            </a:r>
            <a:r>
              <a:rPr lang="pl-PL" sz="1500" dirty="0">
                <a:latin typeface="Fira Sans" panose="020B0503050000020004" pitchFamily="34" charset="0"/>
                <a:ea typeface="Fira Sans" panose="020B0503050000020004" pitchFamily="34" charset="0"/>
              </a:rPr>
              <a:t>budżetem domowym pomimo wysokiego poziomu ubóstwa, najniższych płac </a:t>
            </a:r>
            <a:r>
              <a:rPr lang="pl-PL" sz="15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/>
            </a:r>
            <a:br>
              <a:rPr lang="pl-PL" sz="1500" dirty="0" smtClean="0">
                <a:latin typeface="Fira Sans" panose="020B0503050000020004" pitchFamily="34" charset="0"/>
                <a:ea typeface="Fira Sans" panose="020B0503050000020004" pitchFamily="34" charset="0"/>
              </a:rPr>
            </a:br>
            <a:r>
              <a:rPr lang="pl-PL" sz="15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i </a:t>
            </a:r>
            <a:r>
              <a:rPr lang="pl-PL" sz="1500" dirty="0">
                <a:latin typeface="Fira Sans" panose="020B0503050000020004" pitchFamily="34" charset="0"/>
                <a:ea typeface="Fira Sans" panose="020B0503050000020004" pitchFamily="34" charset="0"/>
              </a:rPr>
              <a:t>wysokiego bezrobocia (Badanie Spójności Społecznej</a:t>
            </a:r>
            <a:r>
              <a:rPr lang="pl-PL" sz="15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);</a:t>
            </a:r>
            <a:endParaRPr lang="pl-PL" sz="150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marL="355600" lvl="1" indent="-285750" algn="just">
              <a:lnSpc>
                <a:spcPct val="150000"/>
              </a:lnSpc>
              <a:spcBef>
                <a:spcPts val="1200"/>
              </a:spcBef>
              <a:buClr>
                <a:srgbClr val="001D77"/>
              </a:buClr>
              <a:buFont typeface="Wingdings" panose="05000000000000000000" pitchFamily="2" charset="2"/>
              <a:buChar char="Ø"/>
              <a:tabLst>
                <a:tab pos="355600" algn="l"/>
              </a:tabLst>
              <a:defRPr/>
            </a:pPr>
            <a:r>
              <a:rPr lang="pl-PL" sz="1500" dirty="0">
                <a:latin typeface="Fira Sans" panose="020B0503050000020004" pitchFamily="34" charset="0"/>
                <a:ea typeface="Fira Sans" panose="020B0503050000020004" pitchFamily="34" charset="0"/>
              </a:rPr>
              <a:t>Analiza prywatnych transferów w gospodarstwach domowych wskazuje, że nadal odgrywają one istotną rolę w osiąganiu równowagi budżetowej w </a:t>
            </a:r>
            <a:r>
              <a:rPr lang="pl-PL" sz="15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Polsce;</a:t>
            </a:r>
            <a:endParaRPr lang="pl-PL" sz="150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marL="355600" lvl="1" indent="-261938" algn="just">
              <a:lnSpc>
                <a:spcPct val="150000"/>
              </a:lnSpc>
              <a:spcBef>
                <a:spcPts val="400"/>
              </a:spcBef>
              <a:buClr>
                <a:srgbClr val="001D77"/>
              </a:buClr>
              <a:buFont typeface="Wingdings" panose="05000000000000000000" pitchFamily="2" charset="2"/>
              <a:buChar char="Ø"/>
              <a:defRPr/>
            </a:pPr>
            <a:r>
              <a:rPr lang="pl-PL" sz="1500" dirty="0">
                <a:latin typeface="Fira Sans" panose="020B0503050000020004" pitchFamily="34" charset="0"/>
                <a:ea typeface="Fira Sans" panose="020B0503050000020004" pitchFamily="34" charset="0"/>
              </a:rPr>
              <a:t>Główne powody występowania paradoksów na obszarach transgranicznych:</a:t>
            </a:r>
          </a:p>
          <a:p>
            <a:pPr marL="127000" lvl="1" indent="0" algn="just" defTabSz="630238">
              <a:lnSpc>
                <a:spcPct val="150000"/>
              </a:lnSpc>
              <a:spcBef>
                <a:spcPts val="400"/>
              </a:spcBef>
              <a:buClr>
                <a:schemeClr val="accent2"/>
              </a:buClr>
              <a:buNone/>
              <a:defRPr/>
            </a:pPr>
            <a:r>
              <a:rPr lang="pl-PL" sz="15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	masowa </a:t>
            </a:r>
            <a:r>
              <a:rPr lang="pl-PL" sz="1500" dirty="0">
                <a:latin typeface="Fira Sans" panose="020B0503050000020004" pitchFamily="34" charset="0"/>
                <a:ea typeface="Fira Sans" panose="020B0503050000020004" pitchFamily="34" charset="0"/>
              </a:rPr>
              <a:t>skala przemieszczeń </a:t>
            </a:r>
            <a:r>
              <a:rPr lang="pl-PL" sz="15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ludności, </a:t>
            </a:r>
            <a:r>
              <a:rPr lang="pl-PL" sz="1500" dirty="0">
                <a:latin typeface="Fira Sans" panose="020B0503050000020004" pitchFamily="34" charset="0"/>
                <a:ea typeface="Fira Sans" panose="020B0503050000020004" pitchFamily="34" charset="0"/>
              </a:rPr>
              <a:t>duża skala interakcji między podmiotami </a:t>
            </a:r>
            <a:r>
              <a:rPr lang="pl-PL" sz="15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	(</a:t>
            </a:r>
            <a:r>
              <a:rPr lang="pl-PL" sz="1500" dirty="0">
                <a:latin typeface="Fira Sans" panose="020B0503050000020004" pitchFamily="34" charset="0"/>
                <a:ea typeface="Fira Sans" panose="020B0503050000020004" pitchFamily="34" charset="0"/>
              </a:rPr>
              <a:t>gospodarstwa domowe, firmy</a:t>
            </a:r>
            <a:r>
              <a:rPr lang="pl-PL" sz="15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), </a:t>
            </a:r>
            <a:r>
              <a:rPr lang="pl-PL" sz="1500" dirty="0">
                <a:latin typeface="Fira Sans" panose="020B0503050000020004" pitchFamily="34" charset="0"/>
                <a:ea typeface="Fira Sans" panose="020B0503050000020004" pitchFamily="34" charset="0"/>
              </a:rPr>
              <a:t>ogromna skala nierejestrowanego handlu i prywatnych </a:t>
            </a:r>
            <a:r>
              <a:rPr lang="pl-PL" sz="15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	transferów </a:t>
            </a:r>
            <a:r>
              <a:rPr lang="pl-PL" sz="1500" dirty="0">
                <a:latin typeface="Fira Sans" panose="020B0503050000020004" pitchFamily="34" charset="0"/>
                <a:ea typeface="Fira Sans" panose="020B0503050000020004" pitchFamily="34" charset="0"/>
              </a:rPr>
              <a:t>w gospodarstwach domowych, większa liczba transakcji w szarej </a:t>
            </a:r>
            <a:r>
              <a:rPr lang="pl-PL" sz="15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strefie</a:t>
            </a:r>
            <a:r>
              <a:rPr lang="pl-PL" sz="1500" dirty="0">
                <a:latin typeface="Fira Sans" panose="020B0503050000020004" pitchFamily="34" charset="0"/>
                <a:ea typeface="Fira Sans" panose="020B0503050000020004" pitchFamily="34" charset="0"/>
              </a:rPr>
              <a:t>;</a:t>
            </a:r>
            <a:endParaRPr lang="pl-PL" sz="1500" dirty="0">
              <a:solidFill>
                <a:schemeClr val="tx1"/>
              </a:solidFill>
              <a:latin typeface="Fira Sans" panose="020B0503050000020004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8624896" y="6423039"/>
            <a:ext cx="508000" cy="236538"/>
          </a:xfrm>
          <a:custGeom>
            <a:avLst/>
            <a:gdLst>
              <a:gd name="T0" fmla="*/ 2799 w 2850"/>
              <a:gd name="T1" fmla="*/ 2 h 1326"/>
              <a:gd name="T2" fmla="*/ 2850 w 2850"/>
              <a:gd name="T3" fmla="*/ 0 h 1326"/>
              <a:gd name="T4" fmla="*/ 2850 w 2850"/>
              <a:gd name="T5" fmla="*/ 1326 h 1326"/>
              <a:gd name="T6" fmla="*/ 2799 w 2850"/>
              <a:gd name="T7" fmla="*/ 1324 h 1326"/>
              <a:gd name="T8" fmla="*/ 2799 w 2850"/>
              <a:gd name="T9" fmla="*/ 1326 h 1326"/>
              <a:gd name="T10" fmla="*/ 663 w 2850"/>
              <a:gd name="T11" fmla="*/ 1326 h 1326"/>
              <a:gd name="T12" fmla="*/ 0 w 2850"/>
              <a:gd name="T13" fmla="*/ 663 h 1326"/>
              <a:gd name="T14" fmla="*/ 663 w 2850"/>
              <a:gd name="T15" fmla="*/ 0 h 1326"/>
              <a:gd name="T16" fmla="*/ 713 w 2850"/>
              <a:gd name="T17" fmla="*/ 2 h 1326"/>
              <a:gd name="T18" fmla="*/ 2799 w 2850"/>
              <a:gd name="T19" fmla="*/ 2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50" h="1326">
                <a:moveTo>
                  <a:pt x="2799" y="2"/>
                </a:moveTo>
                <a:lnTo>
                  <a:pt x="2850" y="0"/>
                </a:lnTo>
                <a:lnTo>
                  <a:pt x="2850" y="1326"/>
                </a:lnTo>
                <a:lnTo>
                  <a:pt x="2799" y="1324"/>
                </a:lnTo>
                <a:lnTo>
                  <a:pt x="2799" y="1326"/>
                </a:lnTo>
                <a:lnTo>
                  <a:pt x="663" y="1326"/>
                </a:lnTo>
                <a:cubicBezTo>
                  <a:pt x="297" y="1326"/>
                  <a:pt x="0" y="1029"/>
                  <a:pt x="0" y="663"/>
                </a:cubicBezTo>
                <a:cubicBezTo>
                  <a:pt x="0" y="297"/>
                  <a:pt x="297" y="0"/>
                  <a:pt x="663" y="0"/>
                </a:cubicBezTo>
                <a:cubicBezTo>
                  <a:pt x="680" y="0"/>
                  <a:pt x="697" y="1"/>
                  <a:pt x="713" y="2"/>
                </a:cubicBezTo>
                <a:lnTo>
                  <a:pt x="2799" y="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911033" y="6356351"/>
            <a:ext cx="2057400" cy="365125"/>
          </a:xfrm>
        </p:spPr>
        <p:txBody>
          <a:bodyPr/>
          <a:lstStyle/>
          <a:p>
            <a:fld id="{91A8BC2E-8A05-48F7-BBB1-05C8879F255D}" type="slidenum">
              <a:rPr lang="pl-PL" b="1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pPr/>
              <a:t>33</a:t>
            </a:fld>
            <a:endParaRPr lang="pl-PL" b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7" name="Rectangle 2"/>
          <p:cNvSpPr txBox="1">
            <a:spLocks/>
          </p:cNvSpPr>
          <p:nvPr/>
        </p:nvSpPr>
        <p:spPr>
          <a:xfrm>
            <a:off x="605207" y="93836"/>
            <a:ext cx="8527689" cy="77113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r>
              <a:rPr lang="pl-PL" sz="2200" b="1" dirty="0" smtClean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Podsumowanie</a:t>
            </a:r>
            <a:endParaRPr lang="pl-PL" sz="2200" b="1" dirty="0">
              <a:solidFill>
                <a:srgbClr val="001D77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39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99109" y="939938"/>
            <a:ext cx="7847793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lvl="1" indent="-342900" algn="just">
              <a:lnSpc>
                <a:spcPct val="150000"/>
              </a:lnSpc>
              <a:spcAft>
                <a:spcPts val="1200"/>
              </a:spcAft>
              <a:buClr>
                <a:srgbClr val="001D77"/>
              </a:buClr>
              <a:buFont typeface="Wingdings" panose="05000000000000000000" pitchFamily="2" charset="2"/>
              <a:buChar char="Ø"/>
              <a:defRPr/>
            </a:pPr>
            <a:r>
              <a:rPr lang="pl-PL" sz="1500" dirty="0">
                <a:latin typeface="Fira Sans" panose="020B0503050000020004" pitchFamily="34" charset="0"/>
                <a:ea typeface="Fira Sans" panose="020B0503050000020004" pitchFamily="34" charset="0"/>
              </a:rPr>
              <a:t>Regiony przygraniczne Polski, Słowacji i Ukrainy mają wiele cech obszarów peryferyjnych, a przygraniczne położenie nie okazało się dotąd czynnikiem dynamizującym rozwój, albo przynajmniej ograniczającym w znaczącym stopniu peryferyzację; </a:t>
            </a:r>
          </a:p>
          <a:p>
            <a:pPr marL="285750" indent="-285750" algn="just">
              <a:lnSpc>
                <a:spcPts val="2600"/>
              </a:lnSpc>
              <a:spcAft>
                <a:spcPts val="600"/>
              </a:spcAft>
              <a:buClr>
                <a:srgbClr val="001D77"/>
              </a:buClr>
              <a:buFont typeface="Wingdings" panose="05000000000000000000" pitchFamily="2" charset="2"/>
              <a:buChar char="Ø"/>
            </a:pPr>
            <a:r>
              <a:rPr lang="pl-PL" sz="1500" dirty="0">
                <a:latin typeface="Fira Sans" panose="020B0503050000020004" pitchFamily="34" charset="0"/>
                <a:ea typeface="Fira Sans" panose="020B0503050000020004" pitchFamily="34" charset="0"/>
              </a:rPr>
              <a:t>Sąsiedztwo geograficzne </a:t>
            </a:r>
            <a:r>
              <a:rPr lang="pl-PL" sz="15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i potencjał społeczno-gospodarczy tych obszarów  </a:t>
            </a:r>
            <a:r>
              <a:rPr lang="pl-PL" sz="1500" dirty="0">
                <a:latin typeface="Fira Sans" panose="020B0503050000020004" pitchFamily="34" charset="0"/>
                <a:ea typeface="Fira Sans" panose="020B0503050000020004" pitchFamily="34" charset="0"/>
              </a:rPr>
              <a:t>nie </a:t>
            </a:r>
            <a:r>
              <a:rPr lang="pl-PL" sz="15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zostały w pełni wykorzystane do stworzenia warunków (organizacyjnych, instytucjonalnych, prawnych itp.)  umożliwiających znaczny wzrost dynamiki rozwoju gospodarczego tych  regionów;</a:t>
            </a:r>
            <a:endParaRPr lang="pl-PL" sz="150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marL="285750" indent="-285750" algn="just">
              <a:lnSpc>
                <a:spcPts val="2600"/>
              </a:lnSpc>
              <a:spcAft>
                <a:spcPts val="600"/>
              </a:spcAft>
              <a:buClr>
                <a:srgbClr val="001D77"/>
              </a:buClr>
              <a:buFont typeface="Wingdings" panose="05000000000000000000" pitchFamily="2" charset="2"/>
              <a:buChar char="Ø"/>
            </a:pPr>
            <a:r>
              <a:rPr lang="pl-PL" sz="1500" dirty="0">
                <a:latin typeface="Fira Sans" panose="020B0503050000020004" pitchFamily="34" charset="0"/>
                <a:ea typeface="Fira Sans" panose="020B0503050000020004" pitchFamily="34" charset="0"/>
              </a:rPr>
              <a:t>Zwiększenie znaczenia czynników progresji jest możliwe po warunkiem szerszego współdziałania instytucji odpowiedzialnych za rozwój regionów przygranicznych, zwłaszcza w zakresie tworzenia warunków do bardziej efektywnego wykorzystania endogenicznych czynników rozwoju.</a:t>
            </a:r>
          </a:p>
          <a:p>
            <a:pPr marL="285750" indent="-285750">
              <a:lnSpc>
                <a:spcPts val="2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sz="220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3" name="Freeform 5"/>
          <p:cNvSpPr>
            <a:spLocks/>
          </p:cNvSpPr>
          <p:nvPr/>
        </p:nvSpPr>
        <p:spPr bwMode="auto">
          <a:xfrm>
            <a:off x="8624896" y="6423039"/>
            <a:ext cx="508000" cy="236538"/>
          </a:xfrm>
          <a:custGeom>
            <a:avLst/>
            <a:gdLst>
              <a:gd name="T0" fmla="*/ 2799 w 2850"/>
              <a:gd name="T1" fmla="*/ 2 h 1326"/>
              <a:gd name="T2" fmla="*/ 2850 w 2850"/>
              <a:gd name="T3" fmla="*/ 0 h 1326"/>
              <a:gd name="T4" fmla="*/ 2850 w 2850"/>
              <a:gd name="T5" fmla="*/ 1326 h 1326"/>
              <a:gd name="T6" fmla="*/ 2799 w 2850"/>
              <a:gd name="T7" fmla="*/ 1324 h 1326"/>
              <a:gd name="T8" fmla="*/ 2799 w 2850"/>
              <a:gd name="T9" fmla="*/ 1326 h 1326"/>
              <a:gd name="T10" fmla="*/ 663 w 2850"/>
              <a:gd name="T11" fmla="*/ 1326 h 1326"/>
              <a:gd name="T12" fmla="*/ 0 w 2850"/>
              <a:gd name="T13" fmla="*/ 663 h 1326"/>
              <a:gd name="T14" fmla="*/ 663 w 2850"/>
              <a:gd name="T15" fmla="*/ 0 h 1326"/>
              <a:gd name="T16" fmla="*/ 713 w 2850"/>
              <a:gd name="T17" fmla="*/ 2 h 1326"/>
              <a:gd name="T18" fmla="*/ 2799 w 2850"/>
              <a:gd name="T19" fmla="*/ 2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50" h="1326">
                <a:moveTo>
                  <a:pt x="2799" y="2"/>
                </a:moveTo>
                <a:lnTo>
                  <a:pt x="2850" y="0"/>
                </a:lnTo>
                <a:lnTo>
                  <a:pt x="2850" y="1326"/>
                </a:lnTo>
                <a:lnTo>
                  <a:pt x="2799" y="1324"/>
                </a:lnTo>
                <a:lnTo>
                  <a:pt x="2799" y="1326"/>
                </a:lnTo>
                <a:lnTo>
                  <a:pt x="663" y="1326"/>
                </a:lnTo>
                <a:cubicBezTo>
                  <a:pt x="297" y="1326"/>
                  <a:pt x="0" y="1029"/>
                  <a:pt x="0" y="663"/>
                </a:cubicBezTo>
                <a:cubicBezTo>
                  <a:pt x="0" y="297"/>
                  <a:pt x="297" y="0"/>
                  <a:pt x="663" y="0"/>
                </a:cubicBezTo>
                <a:cubicBezTo>
                  <a:pt x="680" y="0"/>
                  <a:pt x="697" y="1"/>
                  <a:pt x="713" y="2"/>
                </a:cubicBezTo>
                <a:lnTo>
                  <a:pt x="2799" y="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6905625" y="6356351"/>
            <a:ext cx="2057400" cy="365125"/>
          </a:xfrm>
        </p:spPr>
        <p:txBody>
          <a:bodyPr/>
          <a:lstStyle/>
          <a:p>
            <a:fld id="{36F92EC7-4B9D-428C-9087-B61AD018EF74}" type="slidenum">
              <a:rPr lang="pl-PL" b="1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34</a:t>
            </a:fld>
            <a:endParaRPr lang="pl-PL" b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6" name="Rectangle 2"/>
          <p:cNvSpPr txBox="1">
            <a:spLocks/>
          </p:cNvSpPr>
          <p:nvPr/>
        </p:nvSpPr>
        <p:spPr>
          <a:xfrm>
            <a:off x="599109" y="233879"/>
            <a:ext cx="8527689" cy="74242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pl-PL" sz="2200" b="1" dirty="0" smtClean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Podsumowanie</a:t>
            </a:r>
            <a:endParaRPr kumimoji="0" lang="pl-PL" sz="2200" b="1" i="0" u="none" strike="noStrike" kern="1200" normalizeH="0" baseline="0" noProof="0" dirty="0" smtClean="0">
              <a:solidFill>
                <a:srgbClr val="001D77"/>
              </a:solidFill>
              <a:uLnTx/>
              <a:uFillTx/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"/>
          <a:stretch/>
        </p:blipFill>
        <p:spPr>
          <a:xfrm>
            <a:off x="238125" y="6065571"/>
            <a:ext cx="2750400" cy="79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28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ole tekstowe 13"/>
          <p:cNvSpPr txBox="1"/>
          <p:nvPr/>
        </p:nvSpPr>
        <p:spPr>
          <a:xfrm>
            <a:off x="336073" y="6410741"/>
            <a:ext cx="8446592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l-PL" sz="12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Warszawa,  lipiec 2018 r. </a:t>
            </a:r>
            <a:endParaRPr lang="pl-PL" sz="120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"/>
          <a:stretch/>
        </p:blipFill>
        <p:spPr>
          <a:xfrm>
            <a:off x="228600" y="-1507"/>
            <a:ext cx="2750400" cy="792429"/>
          </a:xfrm>
          <a:prstGeom prst="rect">
            <a:avLst/>
          </a:prstGeom>
        </p:spPr>
      </p:pic>
      <p:sp>
        <p:nvSpPr>
          <p:cNvPr id="15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6886575" y="6356351"/>
            <a:ext cx="2057400" cy="365125"/>
          </a:xfrm>
        </p:spPr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36</a:t>
            </a:r>
            <a:endParaRPr lang="pl-PL" b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443179" y="4504596"/>
            <a:ext cx="5479826" cy="7386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l-PL" sz="1400" b="1" dirty="0" smtClean="0">
                <a:latin typeface="Fira Sans" panose="020B0503050000020004" pitchFamily="34" charset="0"/>
                <a:ea typeface="Fira Sans" panose="020B0503050000020004" pitchFamily="34" charset="0"/>
              </a:rPr>
              <a:t>dr Marek Cierpiał-Wolan</a:t>
            </a:r>
          </a:p>
          <a:p>
            <a:endParaRPr lang="pl-PL" sz="1400" b="1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r>
              <a:rPr lang="pl-PL" sz="1400" i="1" dirty="0" smtClean="0">
                <a:latin typeface="Fira Sans" panose="020B0503050000020004" pitchFamily="34" charset="0"/>
                <a:ea typeface="Fira Sans" panose="020B0503050000020004" pitchFamily="34" charset="0"/>
              </a:rPr>
              <a:t>Urząd Statystyczny w Rzeszowie, Uniwersytet Rzeszowski</a:t>
            </a:r>
            <a:endParaRPr lang="pl-PL" sz="1400" i="1" dirty="0">
              <a:solidFill>
                <a:srgbClr val="FF0000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3954780" y="1745027"/>
            <a:ext cx="2730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Dziękuję za uwagę</a:t>
            </a:r>
            <a:endParaRPr lang="pl-PL" sz="240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49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/>
          </p:cNvSpPr>
          <p:nvPr/>
        </p:nvSpPr>
        <p:spPr>
          <a:xfrm>
            <a:off x="616311" y="283306"/>
            <a:ext cx="8527689" cy="779375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>
              <a:defRPr/>
            </a:pPr>
            <a:r>
              <a:rPr lang="pl-PL" sz="2200" b="1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Typy rozwojowe ludności obszarów przygranicznych </a:t>
            </a:r>
            <a:r>
              <a:rPr lang="pl-PL" sz="2200" b="1" dirty="0" smtClean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/>
            </a:r>
            <a:br>
              <a:rPr lang="pl-PL" sz="2200" b="1" dirty="0" smtClean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</a:br>
            <a:r>
              <a:rPr lang="pl-PL" dirty="0" smtClean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(metoda </a:t>
            </a:r>
            <a:r>
              <a:rPr lang="pl-PL" dirty="0" err="1" smtClean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Webba</a:t>
            </a:r>
            <a:r>
              <a:rPr lang="pl-PL" dirty="0" smtClean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)</a:t>
            </a:r>
            <a:r>
              <a:rPr lang="pl-PL" i="1" dirty="0" smtClean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endParaRPr lang="pl-PL" dirty="0">
              <a:solidFill>
                <a:srgbClr val="001D77"/>
              </a:solidFill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4" name="Freeform 5"/>
          <p:cNvSpPr>
            <a:spLocks/>
          </p:cNvSpPr>
          <p:nvPr/>
        </p:nvSpPr>
        <p:spPr bwMode="auto">
          <a:xfrm>
            <a:off x="8624896" y="6423039"/>
            <a:ext cx="508000" cy="236538"/>
          </a:xfrm>
          <a:custGeom>
            <a:avLst/>
            <a:gdLst>
              <a:gd name="T0" fmla="*/ 2799 w 2850"/>
              <a:gd name="T1" fmla="*/ 2 h 1326"/>
              <a:gd name="T2" fmla="*/ 2850 w 2850"/>
              <a:gd name="T3" fmla="*/ 0 h 1326"/>
              <a:gd name="T4" fmla="*/ 2850 w 2850"/>
              <a:gd name="T5" fmla="*/ 1326 h 1326"/>
              <a:gd name="T6" fmla="*/ 2799 w 2850"/>
              <a:gd name="T7" fmla="*/ 1324 h 1326"/>
              <a:gd name="T8" fmla="*/ 2799 w 2850"/>
              <a:gd name="T9" fmla="*/ 1326 h 1326"/>
              <a:gd name="T10" fmla="*/ 663 w 2850"/>
              <a:gd name="T11" fmla="*/ 1326 h 1326"/>
              <a:gd name="T12" fmla="*/ 0 w 2850"/>
              <a:gd name="T13" fmla="*/ 663 h 1326"/>
              <a:gd name="T14" fmla="*/ 663 w 2850"/>
              <a:gd name="T15" fmla="*/ 0 h 1326"/>
              <a:gd name="T16" fmla="*/ 713 w 2850"/>
              <a:gd name="T17" fmla="*/ 2 h 1326"/>
              <a:gd name="T18" fmla="*/ 2799 w 2850"/>
              <a:gd name="T19" fmla="*/ 2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50" h="1326">
                <a:moveTo>
                  <a:pt x="2799" y="2"/>
                </a:moveTo>
                <a:lnTo>
                  <a:pt x="2850" y="0"/>
                </a:lnTo>
                <a:lnTo>
                  <a:pt x="2850" y="1326"/>
                </a:lnTo>
                <a:lnTo>
                  <a:pt x="2799" y="1324"/>
                </a:lnTo>
                <a:lnTo>
                  <a:pt x="2799" y="1326"/>
                </a:lnTo>
                <a:lnTo>
                  <a:pt x="663" y="1326"/>
                </a:lnTo>
                <a:cubicBezTo>
                  <a:pt x="297" y="1326"/>
                  <a:pt x="0" y="1029"/>
                  <a:pt x="0" y="663"/>
                </a:cubicBezTo>
                <a:cubicBezTo>
                  <a:pt x="0" y="297"/>
                  <a:pt x="297" y="0"/>
                  <a:pt x="663" y="0"/>
                </a:cubicBezTo>
                <a:cubicBezTo>
                  <a:pt x="680" y="0"/>
                  <a:pt x="697" y="1"/>
                  <a:pt x="713" y="2"/>
                </a:cubicBezTo>
                <a:lnTo>
                  <a:pt x="2799" y="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8402592" y="6356351"/>
            <a:ext cx="516409" cy="365125"/>
          </a:xfrm>
        </p:spPr>
        <p:txBody>
          <a:bodyPr/>
          <a:lstStyle/>
          <a:p>
            <a:fld id="{36F92EC7-4B9D-428C-9087-B61AD018EF74}" type="slidenum">
              <a:rPr lang="pl-PL" b="1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4</a:t>
            </a:fld>
            <a:endParaRPr lang="pl-PL" b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"/>
          <a:stretch/>
        </p:blipFill>
        <p:spPr>
          <a:xfrm>
            <a:off x="238125" y="6065571"/>
            <a:ext cx="2750400" cy="79242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60" y="930426"/>
            <a:ext cx="8541236" cy="526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42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6796614" y="6356351"/>
            <a:ext cx="2057400" cy="365125"/>
          </a:xfrm>
        </p:spPr>
        <p:txBody>
          <a:bodyPr/>
          <a:lstStyle/>
          <a:p>
            <a:fld id="{36F92EC7-4B9D-428C-9087-B61AD018EF74}" type="slidenum">
              <a:rPr lang="pl-PL" b="1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5</a:t>
            </a:fld>
            <a:endParaRPr lang="pl-PL" b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209808"/>
              </p:ext>
            </p:extLst>
          </p:nvPr>
        </p:nvGraphicFramePr>
        <p:xfrm>
          <a:off x="5870130" y="3911765"/>
          <a:ext cx="3062084" cy="215761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84044"/>
                <a:gridCol w="2778040"/>
              </a:tblGrid>
              <a:tr h="213611">
                <a:tc gridSpan="2"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pl-PL" sz="700" dirty="0" smtClean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Typ:</a:t>
                      </a: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80000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pl-PL" sz="700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A –</a:t>
                      </a:r>
                      <a:endParaRPr lang="pl-PL" sz="700" dirty="0">
                        <a:solidFill>
                          <a:schemeClr val="tx1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700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dodatni przyrost naturalny rekompensuje ujemne saldo </a:t>
                      </a:r>
                      <a:r>
                        <a:rPr lang="pl-PL" sz="700" dirty="0" smtClean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migracji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pl-PL" sz="700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B –</a:t>
                      </a:r>
                      <a:endParaRPr lang="pl-PL" sz="700" dirty="0">
                        <a:solidFill>
                          <a:schemeClr val="tx1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700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dodatni przyrost naturalny jest wyższy od dodatniego salda </a:t>
                      </a:r>
                      <a:r>
                        <a:rPr lang="pl-PL" sz="700" dirty="0" smtClean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migracji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pl-PL" sz="700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C –</a:t>
                      </a:r>
                      <a:endParaRPr lang="pl-PL" sz="700" dirty="0">
                        <a:solidFill>
                          <a:schemeClr val="tx1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700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dodatni przyrost naturalny jest niższy od dodatniego salda </a:t>
                      </a:r>
                      <a:r>
                        <a:rPr lang="pl-PL" sz="700" dirty="0" smtClean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migracji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pl-PL" sz="700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D –</a:t>
                      </a:r>
                      <a:endParaRPr lang="pl-PL" sz="700" dirty="0">
                        <a:solidFill>
                          <a:schemeClr val="tx1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700" spc="-20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ujemny przyrost naturalny jest rekompensowany przez dodatnie saldo </a:t>
                      </a:r>
                      <a:r>
                        <a:rPr lang="pl-PL" sz="700" spc="-20" dirty="0" smtClean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migracji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pl-PL" sz="700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E –</a:t>
                      </a:r>
                      <a:endParaRPr lang="pl-PL" sz="700" dirty="0">
                        <a:solidFill>
                          <a:schemeClr val="tx1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700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ujemny przyrost naturalny nie jest rekompensowany przez dodatnie saldo </a:t>
                      </a:r>
                      <a:r>
                        <a:rPr lang="pl-PL" sz="700" dirty="0" smtClean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migracji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pl-PL" sz="700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F –</a:t>
                      </a:r>
                      <a:endParaRPr lang="pl-PL" sz="700" dirty="0">
                        <a:solidFill>
                          <a:schemeClr val="tx1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700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wartość bezwzględna ujemnego przyrostu naturalnego jest wyższa od wartości bezwzględnej ujemnego salda </a:t>
                      </a:r>
                      <a:r>
                        <a:rPr lang="pl-PL" sz="700" dirty="0" smtClean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migracji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pl-PL" sz="700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G –</a:t>
                      </a:r>
                      <a:endParaRPr lang="pl-PL" sz="700" dirty="0">
                        <a:solidFill>
                          <a:schemeClr val="tx1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700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wartość bezwzględna ujemnego przyrostu naturalnego jest niższa od wartości bezwzględnej ujemnego salda </a:t>
                      </a:r>
                      <a:r>
                        <a:rPr lang="pl-PL" sz="700" dirty="0" smtClean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migracji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pl-PL" sz="700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H –</a:t>
                      </a:r>
                      <a:endParaRPr lang="pl-PL" sz="700" dirty="0">
                        <a:solidFill>
                          <a:schemeClr val="tx1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700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dodatni przyrost naturalny nie rekompensuje ujemnego salda </a:t>
                      </a:r>
                      <a:r>
                        <a:rPr lang="pl-PL" sz="700" dirty="0" smtClean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migracji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373" y="1484784"/>
            <a:ext cx="1674000" cy="134702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484784"/>
            <a:ext cx="5690618" cy="4395600"/>
          </a:xfrm>
          <a:prstGeom prst="rect">
            <a:avLst/>
          </a:prstGeom>
        </p:spPr>
      </p:pic>
      <p:sp>
        <p:nvSpPr>
          <p:cNvPr id="7" name="Rectangle 2"/>
          <p:cNvSpPr txBox="1">
            <a:spLocks/>
          </p:cNvSpPr>
          <p:nvPr/>
        </p:nvSpPr>
        <p:spPr>
          <a:xfrm>
            <a:off x="616311" y="283306"/>
            <a:ext cx="8527689" cy="779375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>
              <a:defRPr/>
            </a:pPr>
            <a:r>
              <a:rPr lang="pl-PL" sz="2200" b="1" dirty="0" smtClean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Typologia </a:t>
            </a:r>
            <a:r>
              <a:rPr lang="pl-PL" sz="2200" b="1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demograficzna </a:t>
            </a:r>
            <a:r>
              <a:rPr lang="pl-PL" sz="2200" b="1" dirty="0" smtClean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(metoda  </a:t>
            </a:r>
            <a:r>
              <a:rPr lang="pl-PL" sz="2200" b="1" dirty="0" err="1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Webba</a:t>
            </a:r>
            <a:r>
              <a:rPr lang="pl-PL" sz="2200" b="1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) </a:t>
            </a:r>
            <a:r>
              <a:rPr lang="pl-PL" sz="2200" b="1" dirty="0" smtClean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w </a:t>
            </a:r>
            <a:r>
              <a:rPr lang="pl-PL" sz="2200" b="1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2016 </a:t>
            </a:r>
            <a:r>
              <a:rPr lang="pl-PL" sz="2200" b="1" dirty="0" smtClean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roku</a:t>
            </a:r>
            <a:endParaRPr lang="pl-PL" sz="2200" b="1" dirty="0">
              <a:solidFill>
                <a:srgbClr val="001D77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29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>
          <a:xfrm>
            <a:off x="599109" y="233879"/>
            <a:ext cx="8527689" cy="779375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>
              <a:defRPr/>
            </a:pPr>
            <a:r>
              <a:rPr lang="pl-PL" sz="2200" b="1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Saldo </a:t>
            </a:r>
            <a:r>
              <a:rPr lang="pl-PL" sz="2200" b="1" dirty="0" smtClean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migracji na 1000 ludności</a:t>
            </a:r>
            <a:endParaRPr lang="pl-PL" sz="2200" b="1" dirty="0">
              <a:solidFill>
                <a:srgbClr val="001D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8624896" y="6423039"/>
            <a:ext cx="508000" cy="236538"/>
          </a:xfrm>
          <a:custGeom>
            <a:avLst/>
            <a:gdLst>
              <a:gd name="T0" fmla="*/ 2799 w 2850"/>
              <a:gd name="T1" fmla="*/ 2 h 1326"/>
              <a:gd name="T2" fmla="*/ 2850 w 2850"/>
              <a:gd name="T3" fmla="*/ 0 h 1326"/>
              <a:gd name="T4" fmla="*/ 2850 w 2850"/>
              <a:gd name="T5" fmla="*/ 1326 h 1326"/>
              <a:gd name="T6" fmla="*/ 2799 w 2850"/>
              <a:gd name="T7" fmla="*/ 1324 h 1326"/>
              <a:gd name="T8" fmla="*/ 2799 w 2850"/>
              <a:gd name="T9" fmla="*/ 1326 h 1326"/>
              <a:gd name="T10" fmla="*/ 663 w 2850"/>
              <a:gd name="T11" fmla="*/ 1326 h 1326"/>
              <a:gd name="T12" fmla="*/ 0 w 2850"/>
              <a:gd name="T13" fmla="*/ 663 h 1326"/>
              <a:gd name="T14" fmla="*/ 663 w 2850"/>
              <a:gd name="T15" fmla="*/ 0 h 1326"/>
              <a:gd name="T16" fmla="*/ 713 w 2850"/>
              <a:gd name="T17" fmla="*/ 2 h 1326"/>
              <a:gd name="T18" fmla="*/ 2799 w 2850"/>
              <a:gd name="T19" fmla="*/ 2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50" h="1326">
                <a:moveTo>
                  <a:pt x="2799" y="2"/>
                </a:moveTo>
                <a:lnTo>
                  <a:pt x="2850" y="0"/>
                </a:lnTo>
                <a:lnTo>
                  <a:pt x="2850" y="1326"/>
                </a:lnTo>
                <a:lnTo>
                  <a:pt x="2799" y="1324"/>
                </a:lnTo>
                <a:lnTo>
                  <a:pt x="2799" y="1326"/>
                </a:lnTo>
                <a:lnTo>
                  <a:pt x="663" y="1326"/>
                </a:lnTo>
                <a:cubicBezTo>
                  <a:pt x="297" y="1326"/>
                  <a:pt x="0" y="1029"/>
                  <a:pt x="0" y="663"/>
                </a:cubicBezTo>
                <a:cubicBezTo>
                  <a:pt x="0" y="297"/>
                  <a:pt x="297" y="0"/>
                  <a:pt x="663" y="0"/>
                </a:cubicBezTo>
                <a:cubicBezTo>
                  <a:pt x="680" y="0"/>
                  <a:pt x="697" y="1"/>
                  <a:pt x="713" y="2"/>
                </a:cubicBezTo>
                <a:lnTo>
                  <a:pt x="2799" y="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8452028" y="6364589"/>
            <a:ext cx="450507" cy="365125"/>
          </a:xfrm>
        </p:spPr>
        <p:txBody>
          <a:bodyPr/>
          <a:lstStyle/>
          <a:p>
            <a:fld id="{36F92EC7-4B9D-428C-9087-B61AD018EF74}" type="slidenum">
              <a:rPr lang="pl-PL" b="1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6</a:t>
            </a:fld>
            <a:endParaRPr lang="pl-PL" b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"/>
          <a:stretch/>
        </p:blipFill>
        <p:spPr>
          <a:xfrm>
            <a:off x="238125" y="6065571"/>
            <a:ext cx="2750400" cy="79242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249" y="1064562"/>
            <a:ext cx="7547502" cy="477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47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/>
        </p:nvSpPr>
        <p:spPr bwMode="auto">
          <a:xfrm>
            <a:off x="8624896" y="6423039"/>
            <a:ext cx="508000" cy="236538"/>
          </a:xfrm>
          <a:custGeom>
            <a:avLst/>
            <a:gdLst>
              <a:gd name="T0" fmla="*/ 2799 w 2850"/>
              <a:gd name="T1" fmla="*/ 2 h 1326"/>
              <a:gd name="T2" fmla="*/ 2850 w 2850"/>
              <a:gd name="T3" fmla="*/ 0 h 1326"/>
              <a:gd name="T4" fmla="*/ 2850 w 2850"/>
              <a:gd name="T5" fmla="*/ 1326 h 1326"/>
              <a:gd name="T6" fmla="*/ 2799 w 2850"/>
              <a:gd name="T7" fmla="*/ 1324 h 1326"/>
              <a:gd name="T8" fmla="*/ 2799 w 2850"/>
              <a:gd name="T9" fmla="*/ 1326 h 1326"/>
              <a:gd name="T10" fmla="*/ 663 w 2850"/>
              <a:gd name="T11" fmla="*/ 1326 h 1326"/>
              <a:gd name="T12" fmla="*/ 0 w 2850"/>
              <a:gd name="T13" fmla="*/ 663 h 1326"/>
              <a:gd name="T14" fmla="*/ 663 w 2850"/>
              <a:gd name="T15" fmla="*/ 0 h 1326"/>
              <a:gd name="T16" fmla="*/ 713 w 2850"/>
              <a:gd name="T17" fmla="*/ 2 h 1326"/>
              <a:gd name="T18" fmla="*/ 2799 w 2850"/>
              <a:gd name="T19" fmla="*/ 2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50" h="1326">
                <a:moveTo>
                  <a:pt x="2799" y="2"/>
                </a:moveTo>
                <a:lnTo>
                  <a:pt x="2850" y="0"/>
                </a:lnTo>
                <a:lnTo>
                  <a:pt x="2850" y="1326"/>
                </a:lnTo>
                <a:lnTo>
                  <a:pt x="2799" y="1324"/>
                </a:lnTo>
                <a:lnTo>
                  <a:pt x="2799" y="1326"/>
                </a:lnTo>
                <a:lnTo>
                  <a:pt x="663" y="1326"/>
                </a:lnTo>
                <a:cubicBezTo>
                  <a:pt x="297" y="1326"/>
                  <a:pt x="0" y="1029"/>
                  <a:pt x="0" y="663"/>
                </a:cubicBezTo>
                <a:cubicBezTo>
                  <a:pt x="0" y="297"/>
                  <a:pt x="297" y="0"/>
                  <a:pt x="663" y="0"/>
                </a:cubicBezTo>
                <a:cubicBezTo>
                  <a:pt x="680" y="0"/>
                  <a:pt x="697" y="1"/>
                  <a:pt x="713" y="2"/>
                </a:cubicBezTo>
                <a:lnTo>
                  <a:pt x="2799" y="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8542638" y="6358745"/>
            <a:ext cx="369210" cy="365125"/>
          </a:xfrm>
        </p:spPr>
        <p:txBody>
          <a:bodyPr/>
          <a:lstStyle/>
          <a:p>
            <a:fld id="{36F92EC7-4B9D-428C-9087-B61AD018EF74}" type="slidenum">
              <a:rPr lang="pl-PL" b="1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7</a:t>
            </a:fld>
            <a:endParaRPr lang="pl-PL" b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599109" y="233879"/>
            <a:ext cx="8527689" cy="779375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>
              <a:defRPr/>
            </a:pPr>
            <a:r>
              <a:rPr lang="pl-PL" sz="2200" b="1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Mediana wieku</a:t>
            </a:r>
            <a:endParaRPr lang="pl-PL" sz="2200" b="1" dirty="0">
              <a:solidFill>
                <a:srgbClr val="001D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"/>
          <a:stretch/>
        </p:blipFill>
        <p:spPr>
          <a:xfrm>
            <a:off x="238125" y="6065571"/>
            <a:ext cx="2750400" cy="792429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476" y="1179381"/>
            <a:ext cx="7645047" cy="449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11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"/>
          <a:stretch/>
        </p:blipFill>
        <p:spPr>
          <a:xfrm>
            <a:off x="238125" y="6065571"/>
            <a:ext cx="2750400" cy="792429"/>
          </a:xfrm>
          <a:prstGeom prst="rect">
            <a:avLst/>
          </a:prstGeom>
        </p:spPr>
      </p:pic>
      <p:sp>
        <p:nvSpPr>
          <p:cNvPr id="3" name="Rectangle 2"/>
          <p:cNvSpPr txBox="1">
            <a:spLocks/>
          </p:cNvSpPr>
          <p:nvPr/>
        </p:nvSpPr>
        <p:spPr>
          <a:xfrm>
            <a:off x="605207" y="148154"/>
            <a:ext cx="8527689" cy="74242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pl-PL" sz="2200" b="1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Ranking regionów według wartości taksonomicznego miernika rozwoju </a:t>
            </a:r>
            <a:r>
              <a:rPr lang="pl-PL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(TMR</a:t>
            </a:r>
            <a:r>
              <a:rPr lang="pl-PL" dirty="0" smtClean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)</a:t>
            </a:r>
            <a:r>
              <a:rPr lang="pl-PL" dirty="0"/>
              <a:t> </a:t>
            </a:r>
            <a:endParaRPr kumimoji="0" lang="pl-PL" i="1" u="none" strike="noStrike" kern="1200" normalizeH="0" baseline="0" noProof="0" dirty="0" smtClean="0">
              <a:solidFill>
                <a:srgbClr val="001D77"/>
              </a:solidFill>
              <a:uLnTx/>
              <a:uFillTx/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4" name="Freeform 5"/>
          <p:cNvSpPr>
            <a:spLocks/>
          </p:cNvSpPr>
          <p:nvPr/>
        </p:nvSpPr>
        <p:spPr bwMode="auto">
          <a:xfrm>
            <a:off x="8624896" y="6431277"/>
            <a:ext cx="508000" cy="236538"/>
          </a:xfrm>
          <a:custGeom>
            <a:avLst/>
            <a:gdLst>
              <a:gd name="T0" fmla="*/ 2799 w 2850"/>
              <a:gd name="T1" fmla="*/ 2 h 1326"/>
              <a:gd name="T2" fmla="*/ 2850 w 2850"/>
              <a:gd name="T3" fmla="*/ 0 h 1326"/>
              <a:gd name="T4" fmla="*/ 2850 w 2850"/>
              <a:gd name="T5" fmla="*/ 1326 h 1326"/>
              <a:gd name="T6" fmla="*/ 2799 w 2850"/>
              <a:gd name="T7" fmla="*/ 1324 h 1326"/>
              <a:gd name="T8" fmla="*/ 2799 w 2850"/>
              <a:gd name="T9" fmla="*/ 1326 h 1326"/>
              <a:gd name="T10" fmla="*/ 663 w 2850"/>
              <a:gd name="T11" fmla="*/ 1326 h 1326"/>
              <a:gd name="T12" fmla="*/ 0 w 2850"/>
              <a:gd name="T13" fmla="*/ 663 h 1326"/>
              <a:gd name="T14" fmla="*/ 663 w 2850"/>
              <a:gd name="T15" fmla="*/ 0 h 1326"/>
              <a:gd name="T16" fmla="*/ 713 w 2850"/>
              <a:gd name="T17" fmla="*/ 2 h 1326"/>
              <a:gd name="T18" fmla="*/ 2799 w 2850"/>
              <a:gd name="T19" fmla="*/ 2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50" h="1326">
                <a:moveTo>
                  <a:pt x="2799" y="2"/>
                </a:moveTo>
                <a:lnTo>
                  <a:pt x="2850" y="0"/>
                </a:lnTo>
                <a:lnTo>
                  <a:pt x="2850" y="1326"/>
                </a:lnTo>
                <a:lnTo>
                  <a:pt x="2799" y="1324"/>
                </a:lnTo>
                <a:lnTo>
                  <a:pt x="2799" y="1326"/>
                </a:lnTo>
                <a:lnTo>
                  <a:pt x="663" y="1326"/>
                </a:lnTo>
                <a:cubicBezTo>
                  <a:pt x="297" y="1326"/>
                  <a:pt x="0" y="1029"/>
                  <a:pt x="0" y="663"/>
                </a:cubicBezTo>
                <a:cubicBezTo>
                  <a:pt x="0" y="297"/>
                  <a:pt x="297" y="0"/>
                  <a:pt x="663" y="0"/>
                </a:cubicBezTo>
                <a:cubicBezTo>
                  <a:pt x="680" y="0"/>
                  <a:pt x="697" y="1"/>
                  <a:pt x="713" y="2"/>
                </a:cubicBezTo>
                <a:lnTo>
                  <a:pt x="2799" y="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8542637" y="6358745"/>
            <a:ext cx="426875" cy="365125"/>
          </a:xfrm>
        </p:spPr>
        <p:txBody>
          <a:bodyPr/>
          <a:lstStyle/>
          <a:p>
            <a:fld id="{36F92EC7-4B9D-428C-9087-B61AD018EF74}" type="slidenum">
              <a:rPr lang="pl-PL" b="1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8</a:t>
            </a:fld>
            <a:endParaRPr lang="pl-PL" b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525" y="849384"/>
            <a:ext cx="4384795" cy="3124831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6382782" y="2349612"/>
            <a:ext cx="27612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  <a:buClr>
                <a:srgbClr val="001D77"/>
              </a:buClr>
            </a:pPr>
            <a:r>
              <a:rPr lang="pl-PL" sz="800" dirty="0" smtClean="0">
                <a:latin typeface="Fira Sans" panose="020B0503050000020004" pitchFamily="34" charset="0"/>
                <a:ea typeface="Fira Sans" panose="020B0503050000020004" pitchFamily="34" charset="0"/>
                <a:cs typeface="Times New Roman" panose="02020603050405020304" pitchFamily="18" charset="0"/>
              </a:rPr>
              <a:t>Stopa </a:t>
            </a:r>
            <a:r>
              <a:rPr lang="pl-PL" sz="800" dirty="0">
                <a:latin typeface="Fira Sans" panose="020B0503050000020004" pitchFamily="34" charset="0"/>
                <a:ea typeface="Fira Sans" panose="020B0503050000020004" pitchFamily="34" charset="0"/>
                <a:cs typeface="Times New Roman" panose="02020603050405020304" pitchFamily="18" charset="0"/>
              </a:rPr>
              <a:t>bezrobocia w </a:t>
            </a:r>
            <a:r>
              <a:rPr lang="pl-PL" sz="800" dirty="0" smtClean="0">
                <a:latin typeface="Fira Sans" panose="020B0503050000020004" pitchFamily="34" charset="0"/>
                <a:ea typeface="Fira Sans" panose="020B0503050000020004" pitchFamily="34" charset="0"/>
                <a:cs typeface="Times New Roman" panose="02020603050405020304" pitchFamily="18" charset="0"/>
              </a:rPr>
              <a:t>%;</a:t>
            </a:r>
            <a:endParaRPr lang="pl-PL" sz="800" dirty="0">
              <a:latin typeface="Fira Sans" panose="020B0503050000020004" pitchFamily="34" charset="0"/>
              <a:ea typeface="Fira Sans" panose="020B05030500000200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  <a:buClr>
                <a:srgbClr val="001D77"/>
              </a:buClr>
            </a:pPr>
            <a:r>
              <a:rPr lang="pl-PL" sz="800" dirty="0">
                <a:latin typeface="Fira Sans" panose="020B0503050000020004" pitchFamily="34" charset="0"/>
                <a:ea typeface="Fira Sans" panose="020B0503050000020004" pitchFamily="34" charset="0"/>
                <a:cs typeface="Times New Roman" panose="02020603050405020304" pitchFamily="18" charset="0"/>
              </a:rPr>
              <a:t>Mieszkania oddane do użytkowania na 1000 </a:t>
            </a:r>
            <a:r>
              <a:rPr lang="pl-PL" sz="800" dirty="0" smtClean="0">
                <a:latin typeface="Fira Sans" panose="020B0503050000020004" pitchFamily="34" charset="0"/>
                <a:ea typeface="Fira Sans" panose="020B0503050000020004" pitchFamily="34" charset="0"/>
                <a:cs typeface="Times New Roman" panose="02020603050405020304" pitchFamily="18" charset="0"/>
              </a:rPr>
              <a:t>ludności;</a:t>
            </a:r>
            <a:endParaRPr lang="pl-PL" sz="800" dirty="0">
              <a:latin typeface="Fira Sans" panose="020B0503050000020004" pitchFamily="34" charset="0"/>
              <a:ea typeface="Fira Sans" panose="020B05030500000200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  <a:buClr>
                <a:srgbClr val="001D77"/>
              </a:buClr>
            </a:pPr>
            <a:r>
              <a:rPr lang="pl-PL" sz="800" dirty="0" smtClean="0">
                <a:latin typeface="Fira Sans" panose="020B0503050000020004" pitchFamily="34" charset="0"/>
                <a:ea typeface="Fira Sans" panose="020B0503050000020004" pitchFamily="34" charset="0"/>
                <a:cs typeface="Times New Roman" panose="02020603050405020304" pitchFamily="18" charset="0"/>
              </a:rPr>
              <a:t>Nakłady </a:t>
            </a:r>
            <a:r>
              <a:rPr lang="pl-PL" sz="800" dirty="0">
                <a:latin typeface="Fira Sans" panose="020B0503050000020004" pitchFamily="34" charset="0"/>
                <a:ea typeface="Fira Sans" panose="020B0503050000020004" pitchFamily="34" charset="0"/>
                <a:cs typeface="Times New Roman" panose="02020603050405020304" pitchFamily="18" charset="0"/>
              </a:rPr>
              <a:t>na badania i rozwój w % </a:t>
            </a:r>
            <a:r>
              <a:rPr lang="pl-PL" sz="800" dirty="0" smtClean="0">
                <a:latin typeface="Fira Sans" panose="020B0503050000020004" pitchFamily="34" charset="0"/>
                <a:ea typeface="Fira Sans" panose="020B0503050000020004" pitchFamily="34" charset="0"/>
                <a:cs typeface="Times New Roman" panose="02020603050405020304" pitchFamily="18" charset="0"/>
              </a:rPr>
              <a:t>PKB;</a:t>
            </a:r>
            <a:endParaRPr lang="pl-PL" sz="800" dirty="0">
              <a:latin typeface="Fira Sans" panose="020B0503050000020004" pitchFamily="34" charset="0"/>
              <a:ea typeface="Fira Sans" panose="020B05030500000200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  <a:buClr>
                <a:srgbClr val="001D77"/>
              </a:buClr>
            </a:pPr>
            <a:r>
              <a:rPr lang="pl-PL" sz="800" dirty="0" smtClean="0">
                <a:latin typeface="Fira Sans" panose="020B0503050000020004" pitchFamily="34" charset="0"/>
                <a:ea typeface="Fira Sans" panose="020B0503050000020004" pitchFamily="34" charset="0"/>
                <a:cs typeface="Times New Roman" panose="02020603050405020304" pitchFamily="18" charset="0"/>
              </a:rPr>
              <a:t>Przeciętne </a:t>
            </a:r>
            <a:r>
              <a:rPr lang="pl-PL" sz="800" dirty="0">
                <a:latin typeface="Fira Sans" panose="020B0503050000020004" pitchFamily="34" charset="0"/>
                <a:ea typeface="Fira Sans" panose="020B0503050000020004" pitchFamily="34" charset="0"/>
                <a:cs typeface="Times New Roman" panose="02020603050405020304" pitchFamily="18" charset="0"/>
              </a:rPr>
              <a:t>miesięczne wynagrodzenia </a:t>
            </a:r>
            <a:r>
              <a:rPr lang="pl-PL" sz="800" dirty="0" smtClean="0">
                <a:latin typeface="Fira Sans" panose="020B0503050000020004" pitchFamily="34" charset="0"/>
                <a:ea typeface="Fira Sans" panose="020B0503050000020004" pitchFamily="34" charset="0"/>
                <a:cs typeface="Times New Roman" panose="02020603050405020304" pitchFamily="18" charset="0"/>
              </a:rPr>
              <a:t>brutto;</a:t>
            </a:r>
            <a:endParaRPr lang="pl-PL" sz="800" dirty="0">
              <a:latin typeface="Fira Sans" panose="020B0503050000020004" pitchFamily="34" charset="0"/>
              <a:ea typeface="Fira Sans" panose="020B05030500000200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800"/>
              </a:spcAft>
              <a:buClr>
                <a:srgbClr val="001D77"/>
              </a:buClr>
            </a:pPr>
            <a:r>
              <a:rPr lang="pl-PL" sz="800" dirty="0">
                <a:latin typeface="Fira Sans" panose="020B0503050000020004" pitchFamily="34" charset="0"/>
                <a:ea typeface="Fira Sans" panose="020B0503050000020004" pitchFamily="34" charset="0"/>
                <a:cs typeface="Times New Roman" panose="02020603050405020304" pitchFamily="18" charset="0"/>
              </a:rPr>
              <a:t>PKB na 1 </a:t>
            </a:r>
            <a:r>
              <a:rPr lang="pl-PL" sz="800" dirty="0" smtClean="0">
                <a:latin typeface="Fira Sans" panose="020B0503050000020004" pitchFamily="34" charset="0"/>
                <a:ea typeface="Fira Sans" panose="020B0503050000020004" pitchFamily="34" charset="0"/>
                <a:cs typeface="Times New Roman" panose="02020603050405020304" pitchFamily="18" charset="0"/>
              </a:rPr>
              <a:t>mieszkańca.</a:t>
            </a:r>
            <a:endParaRPr lang="pl-PL" sz="800" dirty="0">
              <a:latin typeface="Fira Sans" panose="020B0503050000020004" pitchFamily="34" charset="0"/>
              <a:ea typeface="Fira Sans" panose="020B05030500000200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091625"/>
              </p:ext>
            </p:extLst>
          </p:nvPr>
        </p:nvGraphicFramePr>
        <p:xfrm>
          <a:off x="400054" y="4156840"/>
          <a:ext cx="8346016" cy="19850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9264"/>
                <a:gridCol w="439264"/>
                <a:gridCol w="439264"/>
                <a:gridCol w="439264"/>
                <a:gridCol w="439264"/>
                <a:gridCol w="439264"/>
                <a:gridCol w="439264"/>
                <a:gridCol w="439264"/>
                <a:gridCol w="439264"/>
                <a:gridCol w="439264"/>
                <a:gridCol w="439264"/>
                <a:gridCol w="439264"/>
                <a:gridCol w="439264"/>
                <a:gridCol w="439264"/>
                <a:gridCol w="439264"/>
                <a:gridCol w="439264"/>
                <a:gridCol w="439264"/>
                <a:gridCol w="439264"/>
                <a:gridCol w="439264"/>
              </a:tblGrid>
              <a:tr h="401939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u="none" strike="noStrike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 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b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Województwo podkarpackie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Východné Slovensko</a:t>
                      </a:r>
                      <a:endParaRPr lang="pl-PL" sz="800" b="1" i="0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Lvivska Oblast</a:t>
                      </a:r>
                      <a:endParaRPr lang="pl-PL" sz="800" b="1" i="0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Województwo podkarpackie</a:t>
                      </a:r>
                      <a:endParaRPr lang="pl-PL" sz="800" b="1" i="0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Východné Slovensko</a:t>
                      </a:r>
                      <a:endParaRPr lang="pl-PL" sz="800" b="1" i="0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Lvivska Oblast</a:t>
                      </a:r>
                      <a:endParaRPr lang="pl-PL" sz="800" b="1" i="0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Województwo podkarpackie</a:t>
                      </a:r>
                      <a:endParaRPr lang="pl-PL" sz="800" b="1" i="0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Východné Slovensko</a:t>
                      </a:r>
                      <a:endParaRPr lang="pl-PL" sz="800" b="1" i="0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 dirty="0" err="1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Lvivska</a:t>
                      </a:r>
                      <a:r>
                        <a:rPr lang="pl-PL" sz="800" u="none" strike="noStrike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 </a:t>
                      </a:r>
                      <a:r>
                        <a:rPr lang="pl-PL" sz="800" u="none" strike="noStrike" dirty="0" err="1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Oblast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46805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Rok</a:t>
                      </a:r>
                      <a:endParaRPr lang="pl-PL" sz="800" b="1" i="0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Pozycja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2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TMR</a:t>
                      </a:r>
                      <a:endParaRPr lang="pl-PL" sz="800" b="1" i="0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2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Pozycja</a:t>
                      </a:r>
                      <a:endParaRPr lang="pl-PL" sz="800" b="1" i="0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2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TMR</a:t>
                      </a:r>
                      <a:endParaRPr lang="pl-PL" sz="800" b="1" i="0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2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Pozycja</a:t>
                      </a:r>
                      <a:endParaRPr lang="pl-PL" sz="800" b="1" i="0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2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TMR</a:t>
                      </a:r>
                      <a:endParaRPr lang="pl-PL" sz="800" b="1" i="0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2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Pozycja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87CB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Weber</a:t>
                      </a:r>
                      <a:endParaRPr lang="pl-PL" sz="800" b="1" i="0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87CB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Pozycja</a:t>
                      </a:r>
                      <a:endParaRPr lang="pl-PL" sz="800" b="1" i="0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87CB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Weber</a:t>
                      </a:r>
                      <a:endParaRPr lang="pl-PL" sz="800" b="1" i="0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87CB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Pozycja</a:t>
                      </a:r>
                      <a:endParaRPr lang="pl-PL" sz="800" b="1" i="0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87CB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Weber</a:t>
                      </a:r>
                      <a:endParaRPr lang="pl-PL" sz="800" b="1" i="0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87CB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Pozycja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5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Bez wzorca</a:t>
                      </a:r>
                      <a:endParaRPr lang="pl-PL" sz="800" b="1" i="0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5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Pozycja</a:t>
                      </a:r>
                      <a:endParaRPr lang="pl-PL" sz="800" b="1" i="0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5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Bez wzorca</a:t>
                      </a:r>
                      <a:endParaRPr lang="pl-PL" sz="800" b="1" i="0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5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Pozycja</a:t>
                      </a:r>
                      <a:endParaRPr lang="pl-PL" sz="800" b="1" i="0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5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Bez wzorca</a:t>
                      </a:r>
                      <a:endParaRPr lang="pl-PL" sz="800" b="1" i="0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5D9"/>
                    </a:solidFill>
                  </a:tcPr>
                </a:tc>
              </a:tr>
              <a:tr h="148083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2008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1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2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0,549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2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2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2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0,411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2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3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2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0,217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2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1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87CB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0,650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87CB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2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87CB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0,611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87CB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3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87CB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0,360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87CB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1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5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0,585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5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2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5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0,471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5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3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5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0,407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5D9"/>
                    </a:solidFill>
                  </a:tcPr>
                </a:tc>
              </a:tr>
              <a:tr h="148083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2009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1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2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0,593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2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2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2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0,465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2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3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2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0,199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2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2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87CB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0,896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87CB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1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87CB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0,975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87CB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3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87CB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0,133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87CB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1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5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0,576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5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2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5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0,473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5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3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5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0,335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5D9"/>
                    </a:solidFill>
                  </a:tcPr>
                </a:tc>
              </a:tr>
              <a:tr h="148083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2010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1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2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0,534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2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2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2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0,457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2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3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2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0,176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2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1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87CB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1,000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87CB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2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87CB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0,993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87CB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3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87CB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0,131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87CB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1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5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0,565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5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2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5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0,490</a:t>
                      </a:r>
                      <a:endParaRPr lang="pl-PL" sz="800" b="0" i="1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5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3</a:t>
                      </a:r>
                      <a:endParaRPr lang="pl-PL" sz="800" b="0" i="1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5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0,362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5D9"/>
                    </a:solidFill>
                  </a:tcPr>
                </a:tc>
              </a:tr>
              <a:tr h="148083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2011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1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2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0,685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2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2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2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0,53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2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3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2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0,207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2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1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87CB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1,000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87CB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2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87CB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0,987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87CB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3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87CB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0,119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87CB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1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5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0,709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5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2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5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0,540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5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3</a:t>
                      </a:r>
                      <a:endParaRPr lang="pl-PL" sz="800" b="0" i="1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5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0,387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5D9"/>
                    </a:solidFill>
                  </a:tcPr>
                </a:tc>
              </a:tr>
              <a:tr h="148083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2012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1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2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0,716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2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2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2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0,57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2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3</a:t>
                      </a:r>
                      <a:endParaRPr lang="pl-PL" sz="800" b="0" i="1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2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0,212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2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2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87CB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0,944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87CB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1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87CB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1,000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87CB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3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87CB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0,111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87CB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1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5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0,778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5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2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5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0,569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5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3</a:t>
                      </a:r>
                      <a:endParaRPr lang="pl-PL" sz="800" b="0" i="1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5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0,382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5D9"/>
                    </a:solidFill>
                  </a:tcPr>
                </a:tc>
              </a:tr>
              <a:tr h="148083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2013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1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2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0,648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2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2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2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0,569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2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3</a:t>
                      </a:r>
                      <a:endParaRPr lang="pl-PL" sz="800" b="0" i="1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2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0,189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2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2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87CB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0,915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87CB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1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87CB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1,000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87CB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3</a:t>
                      </a:r>
                      <a:endParaRPr lang="pl-PL" sz="800" b="0" i="1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87CB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0,149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87CB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1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5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0,712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5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2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5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0,575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5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3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5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0,324</a:t>
                      </a:r>
                      <a:endParaRPr lang="pl-PL" sz="800" b="0" i="1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5D9"/>
                    </a:solidFill>
                  </a:tcPr>
                </a:tc>
              </a:tr>
              <a:tr h="148083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2014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1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2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0,591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2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2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2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0,491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2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3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2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0,194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2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1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87CB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1,000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87CB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2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87CB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0,995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87CB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3</a:t>
                      </a:r>
                      <a:endParaRPr lang="pl-PL" sz="800" b="0" i="1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87CB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0,191</a:t>
                      </a:r>
                      <a:endParaRPr lang="pl-PL" sz="800" b="0" i="1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87CB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1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5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0,658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5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2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5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0,532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5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3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5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0,320</a:t>
                      </a:r>
                      <a:endParaRPr lang="pl-PL" sz="800" b="0" i="1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5D9"/>
                    </a:solidFill>
                  </a:tcPr>
                </a:tc>
              </a:tr>
              <a:tr h="148083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2015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1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2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0,633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2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2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2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0,479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2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3</a:t>
                      </a:r>
                      <a:endParaRPr lang="pl-PL" sz="800" b="0" i="1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2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0,197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2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1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87CB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1,000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87CB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2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87CB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0,950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87CB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3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87CB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0,146</a:t>
                      </a:r>
                      <a:endParaRPr lang="pl-PL" sz="800" b="0" i="1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87CB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1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5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0,706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5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2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5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0,525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5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3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5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0,329</a:t>
                      </a:r>
                      <a:endParaRPr lang="pl-PL" sz="800" b="0" i="1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5D9"/>
                    </a:solidFill>
                  </a:tcPr>
                </a:tc>
              </a:tr>
              <a:tr h="148083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2016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1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2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0,72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2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2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2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0,571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2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3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2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0,212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2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2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87CB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0,949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87CB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1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87CB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1,000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87CB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3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87CB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0,101</a:t>
                      </a:r>
                      <a:endParaRPr lang="pl-PL" sz="800" b="0" i="1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87CB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1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5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0,806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5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2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5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0,598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5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3</a:t>
                      </a:r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5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0,361</a:t>
                      </a:r>
                      <a:endParaRPr lang="pl-PL" sz="800" b="0" i="1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6486" marR="6486" marT="6486" marB="0" anchor="ctr">
                    <a:solidFill>
                      <a:srgbClr val="CCD5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662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/>
          </p:cNvSpPr>
          <p:nvPr/>
        </p:nvSpPr>
        <p:spPr>
          <a:xfrm>
            <a:off x="599109" y="233879"/>
            <a:ext cx="8527689" cy="935894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>
              <a:defRPr/>
            </a:pPr>
            <a:r>
              <a:rPr lang="pl-PL" sz="2200" b="1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Ranking regionów według wartości taksonomicznego miernika rozwoju </a:t>
            </a:r>
            <a:r>
              <a:rPr lang="pl-PL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(TMR</a:t>
            </a:r>
            <a:r>
              <a:rPr lang="pl-PL" dirty="0" smtClean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)  </a:t>
            </a:r>
            <a:r>
              <a:rPr lang="pl-PL" sz="2200" b="1" dirty="0" smtClean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- </a:t>
            </a:r>
            <a:r>
              <a:rPr lang="pl-PL" sz="2200" b="1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Polska </a:t>
            </a:r>
            <a:endParaRPr kumimoji="0" lang="pl-PL" b="1" i="1" u="none" strike="noStrike" kern="1200" normalizeH="0" baseline="0" noProof="0" dirty="0" smtClean="0">
              <a:solidFill>
                <a:srgbClr val="001D77"/>
              </a:solidFill>
              <a:uLnTx/>
              <a:uFillTx/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751509" y="386278"/>
            <a:ext cx="8527689" cy="2464013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endParaRPr kumimoji="0" lang="pl-PL" sz="2200" b="1" i="0" u="none" strike="noStrike" kern="1200" normalizeH="0" baseline="0" noProof="0" dirty="0" smtClean="0">
              <a:solidFill>
                <a:srgbClr val="001D77"/>
              </a:solidFill>
              <a:uLnTx/>
              <a:uFillTx/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721708" y="1183672"/>
            <a:ext cx="13484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Metoda Hellwiga</a:t>
            </a:r>
            <a:endParaRPr lang="pl-PL" sz="120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7139631" y="1183672"/>
            <a:ext cx="12827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Metoda Webera</a:t>
            </a:r>
            <a:endParaRPr lang="pl-PL" sz="120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4730072" y="3721693"/>
            <a:ext cx="16802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Metoda </a:t>
            </a:r>
            <a:r>
              <a:rPr lang="pl-PL" sz="1200" dirty="0" err="1" smtClean="0">
                <a:latin typeface="Fira Sans" panose="020B0503050000020004" pitchFamily="34" charset="0"/>
                <a:ea typeface="Fira Sans" panose="020B0503050000020004" pitchFamily="34" charset="0"/>
              </a:rPr>
              <a:t>bezwzorcowa</a:t>
            </a:r>
            <a:endParaRPr lang="pl-PL" sz="120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>
            <a:off x="8624896" y="6423039"/>
            <a:ext cx="508000" cy="236538"/>
          </a:xfrm>
          <a:custGeom>
            <a:avLst/>
            <a:gdLst>
              <a:gd name="T0" fmla="*/ 2799 w 2850"/>
              <a:gd name="T1" fmla="*/ 2 h 1326"/>
              <a:gd name="T2" fmla="*/ 2850 w 2850"/>
              <a:gd name="T3" fmla="*/ 0 h 1326"/>
              <a:gd name="T4" fmla="*/ 2850 w 2850"/>
              <a:gd name="T5" fmla="*/ 1326 h 1326"/>
              <a:gd name="T6" fmla="*/ 2799 w 2850"/>
              <a:gd name="T7" fmla="*/ 1324 h 1326"/>
              <a:gd name="T8" fmla="*/ 2799 w 2850"/>
              <a:gd name="T9" fmla="*/ 1326 h 1326"/>
              <a:gd name="T10" fmla="*/ 663 w 2850"/>
              <a:gd name="T11" fmla="*/ 1326 h 1326"/>
              <a:gd name="T12" fmla="*/ 0 w 2850"/>
              <a:gd name="T13" fmla="*/ 663 h 1326"/>
              <a:gd name="T14" fmla="*/ 663 w 2850"/>
              <a:gd name="T15" fmla="*/ 0 h 1326"/>
              <a:gd name="T16" fmla="*/ 713 w 2850"/>
              <a:gd name="T17" fmla="*/ 2 h 1326"/>
              <a:gd name="T18" fmla="*/ 2799 w 2850"/>
              <a:gd name="T19" fmla="*/ 2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50" h="1326">
                <a:moveTo>
                  <a:pt x="2799" y="2"/>
                </a:moveTo>
                <a:lnTo>
                  <a:pt x="2850" y="0"/>
                </a:lnTo>
                <a:lnTo>
                  <a:pt x="2850" y="1326"/>
                </a:lnTo>
                <a:lnTo>
                  <a:pt x="2799" y="1324"/>
                </a:lnTo>
                <a:lnTo>
                  <a:pt x="2799" y="1326"/>
                </a:lnTo>
                <a:lnTo>
                  <a:pt x="663" y="1326"/>
                </a:lnTo>
                <a:cubicBezTo>
                  <a:pt x="297" y="1326"/>
                  <a:pt x="0" y="1029"/>
                  <a:pt x="0" y="663"/>
                </a:cubicBezTo>
                <a:cubicBezTo>
                  <a:pt x="0" y="297"/>
                  <a:pt x="297" y="0"/>
                  <a:pt x="663" y="0"/>
                </a:cubicBezTo>
                <a:cubicBezTo>
                  <a:pt x="680" y="0"/>
                  <a:pt x="697" y="1"/>
                  <a:pt x="713" y="2"/>
                </a:cubicBezTo>
                <a:lnTo>
                  <a:pt x="2799" y="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8538570" y="6358745"/>
            <a:ext cx="417555" cy="365125"/>
          </a:xfrm>
        </p:spPr>
        <p:txBody>
          <a:bodyPr/>
          <a:lstStyle/>
          <a:p>
            <a:fld id="{36F92EC7-4B9D-428C-9087-B61AD018EF74}" type="slidenum">
              <a:rPr lang="pl-PL" b="1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9</a:t>
            </a:fld>
            <a:endParaRPr lang="pl-PL" b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"/>
          <a:stretch/>
        </p:blipFill>
        <p:spPr>
          <a:xfrm>
            <a:off x="238125" y="6065571"/>
            <a:ext cx="2750400" cy="792429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50" y="1326282"/>
            <a:ext cx="3038862" cy="2831598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875" y="1322171"/>
            <a:ext cx="3038862" cy="2831598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579" y="3860192"/>
            <a:ext cx="3035814" cy="283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70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4450</TotalTime>
  <Words>1964</Words>
  <Application>Microsoft Office PowerPoint</Application>
  <PresentationFormat>Pokaz na ekranie (4:3)</PresentationFormat>
  <Paragraphs>671</Paragraphs>
  <Slides>35</Slides>
  <Notes>7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35</vt:i4>
      </vt:variant>
    </vt:vector>
  </HeadingPairs>
  <TitlesOfParts>
    <vt:vector size="44" baseType="lpstr">
      <vt:lpstr>Arial</vt:lpstr>
      <vt:lpstr>Wingdings</vt:lpstr>
      <vt:lpstr>Fira Sans</vt:lpstr>
      <vt:lpstr>Courier New</vt:lpstr>
      <vt:lpstr>Calibri</vt:lpstr>
      <vt:lpstr>Symbol</vt:lpstr>
      <vt:lpstr>Times New Roman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Bartoszewicz Marek</dc:creator>
  <cp:lastModifiedBy>NeedIT.pl</cp:lastModifiedBy>
  <cp:revision>339</cp:revision>
  <cp:lastPrinted>2018-04-03T06:06:48Z</cp:lastPrinted>
  <dcterms:created xsi:type="dcterms:W3CDTF">2018-01-16T11:44:09Z</dcterms:created>
  <dcterms:modified xsi:type="dcterms:W3CDTF">2018-07-10T10:19:11Z</dcterms:modified>
</cp:coreProperties>
</file>