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C4D1-422A-4878-90F0-48C9234EF6E5}" type="datetimeFigureOut">
              <a:rPr lang="pl-PL" smtClean="0"/>
              <a:pPr/>
              <a:t>2018-07-10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EBE6-964B-4BFA-96EE-7D0AC3D30C0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obrazek długos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3429000" cy="6858000"/>
          </a:xfrm>
          <a:prstGeom prst="rect">
            <a:avLst/>
          </a:prstGeom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4067944" y="548680"/>
            <a:ext cx="4678288" cy="2592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 Długosz – polski prekursor państwoznawstwa</a:t>
            </a: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4716016" y="3717032"/>
            <a:ext cx="3088432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Jerzy T. </a:t>
            </a: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Kowaleski</a:t>
            </a: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Uwagi dotyczące drogi życiowej </a:t>
            </a:r>
            <a:br>
              <a:rPr lang="pl-PL" b="1" dirty="0" smtClean="0"/>
            </a:br>
            <a:r>
              <a:rPr lang="pl-PL" b="1" dirty="0" smtClean="0"/>
              <a:t>Jana Długosza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7848872" cy="4525963"/>
          </a:xfrm>
        </p:spPr>
        <p:txBody>
          <a:bodyPr>
            <a:normAutofit/>
          </a:bodyPr>
          <a:lstStyle/>
          <a:p>
            <a:pPr algn="just"/>
            <a:r>
              <a:rPr lang="pl-PL" sz="3600" dirty="0" smtClean="0"/>
              <a:t>Dzieciństwo w kręgu rodzinnym   w Brzeźnicy i Niedzielsku</a:t>
            </a:r>
          </a:p>
          <a:p>
            <a:pPr algn="just">
              <a:buNone/>
            </a:pPr>
            <a:endParaRPr lang="pl-PL" sz="3600" dirty="0" smtClean="0"/>
          </a:p>
          <a:p>
            <a:pPr algn="just"/>
            <a:r>
              <a:rPr lang="pl-PL" sz="3600" dirty="0" smtClean="0"/>
              <a:t> </a:t>
            </a:r>
            <a:r>
              <a:rPr lang="pl-PL" sz="3600" dirty="0" err="1" smtClean="0"/>
              <a:t>Edukacja,szkoły</a:t>
            </a:r>
            <a:r>
              <a:rPr lang="pl-PL" sz="3600" dirty="0" smtClean="0"/>
              <a:t> </a:t>
            </a:r>
          </a:p>
          <a:p>
            <a:pPr algn="just">
              <a:buNone/>
            </a:pPr>
            <a:endParaRPr lang="pl-PL" sz="3600" dirty="0" smtClean="0"/>
          </a:p>
          <a:p>
            <a:pPr algn="just"/>
            <a:r>
              <a:rPr lang="pl-PL" sz="3600" dirty="0" smtClean="0"/>
              <a:t>Praca na dworze biskupa krakowskiego i króla Kazimierza Jagiellończyka</a:t>
            </a:r>
          </a:p>
          <a:p>
            <a:pPr algn="just"/>
            <a:endParaRPr lang="pl-PL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Elementy państwoznawstwa i wątki statystyczne  w pracach Jana Długosza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7848872" cy="4525963"/>
          </a:xfrm>
        </p:spPr>
        <p:txBody>
          <a:bodyPr>
            <a:normAutofit/>
          </a:bodyPr>
          <a:lstStyle/>
          <a:p>
            <a:pPr algn="just"/>
            <a:r>
              <a:rPr lang="pl-PL" sz="3600" i="1" dirty="0" err="1"/>
              <a:t>Annales</a:t>
            </a:r>
            <a:r>
              <a:rPr lang="pl-PL" sz="3600" i="1" dirty="0"/>
              <a:t> </a:t>
            </a:r>
            <a:r>
              <a:rPr lang="pl-PL" sz="3600" i="1" dirty="0" err="1"/>
              <a:t>seu</a:t>
            </a:r>
            <a:r>
              <a:rPr lang="pl-PL" sz="3600" i="1" dirty="0"/>
              <a:t> </a:t>
            </a:r>
            <a:r>
              <a:rPr lang="pl-PL" sz="3600" i="1" dirty="0" err="1"/>
              <a:t>cronicae</a:t>
            </a:r>
            <a:r>
              <a:rPr lang="pl-PL" sz="3600" i="1" dirty="0"/>
              <a:t> </a:t>
            </a:r>
            <a:r>
              <a:rPr lang="pl-PL" sz="3600" i="1" dirty="0" err="1"/>
              <a:t>incliti</a:t>
            </a:r>
            <a:r>
              <a:rPr lang="pl-PL" sz="3600" i="1" dirty="0"/>
              <a:t> </a:t>
            </a:r>
            <a:r>
              <a:rPr lang="pl-PL" sz="3600" i="1" dirty="0" err="1"/>
              <a:t>Regni</a:t>
            </a:r>
            <a:r>
              <a:rPr lang="pl-PL" sz="3600" i="1" dirty="0"/>
              <a:t> </a:t>
            </a:r>
            <a:r>
              <a:rPr lang="pl-PL" sz="3600" i="1" dirty="0" err="1" smtClean="0"/>
              <a:t>Poloniae</a:t>
            </a:r>
            <a:endParaRPr lang="pl-PL" sz="3600" i="1" dirty="0" smtClean="0"/>
          </a:p>
          <a:p>
            <a:pPr algn="just"/>
            <a:endParaRPr lang="pl-PL" sz="3600" i="1" dirty="0"/>
          </a:p>
          <a:p>
            <a:pPr algn="just"/>
            <a:r>
              <a:rPr lang="pl-PL" sz="3600" i="1" dirty="0"/>
              <a:t>Liber </a:t>
            </a:r>
            <a:r>
              <a:rPr lang="pl-PL" sz="3600" i="1" dirty="0" err="1"/>
              <a:t>beneficiorum</a:t>
            </a:r>
            <a:r>
              <a:rPr lang="pl-PL" sz="3600" i="1" dirty="0"/>
              <a:t> </a:t>
            </a:r>
            <a:r>
              <a:rPr lang="pl-PL" sz="3600" i="1" dirty="0" err="1"/>
              <a:t>dioecesis</a:t>
            </a:r>
            <a:r>
              <a:rPr lang="pl-PL" sz="3600" i="1" dirty="0"/>
              <a:t> </a:t>
            </a:r>
            <a:r>
              <a:rPr lang="pl-PL" sz="3600" i="1" dirty="0" err="1"/>
              <a:t>Cracoviensis</a:t>
            </a:r>
            <a:endParaRPr lang="pl-PL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604448" cy="164219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Charakterystyki z „kwestionariusza” Jana  Długosza  umieszczane w </a:t>
            </a:r>
            <a:r>
              <a:rPr lang="pl-PL" sz="3200" i="1" dirty="0" smtClean="0"/>
              <a:t>Liber </a:t>
            </a:r>
            <a:r>
              <a:rPr lang="pl-PL" sz="3200" i="1" dirty="0" err="1" smtClean="0"/>
              <a:t>beneficiorum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604448" cy="4453955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Nazwa miejscowości.</a:t>
            </a:r>
          </a:p>
          <a:p>
            <a:r>
              <a:rPr lang="pl-PL" sz="2400" dirty="0" smtClean="0"/>
              <a:t>Parafia,  do której miejscowość należała.</a:t>
            </a:r>
          </a:p>
          <a:p>
            <a:r>
              <a:rPr lang="pl-PL" sz="2400" dirty="0" smtClean="0"/>
              <a:t>Właściciel wsi lub folwarku, jeśli istniał. Jego nazwisko i herb.</a:t>
            </a:r>
          </a:p>
          <a:p>
            <a:r>
              <a:rPr lang="pl-PL" sz="2400" dirty="0" smtClean="0"/>
              <a:t>Ilość gospodarstw chłopskich (kmiecych).</a:t>
            </a:r>
          </a:p>
          <a:p>
            <a:r>
              <a:rPr lang="pl-PL" sz="2400" dirty="0" smtClean="0"/>
              <a:t>Powierzchnia gospodarstw kmiecych w łanach.</a:t>
            </a:r>
          </a:p>
          <a:p>
            <a:r>
              <a:rPr lang="pl-PL" sz="2400" dirty="0" smtClean="0"/>
              <a:t>Folwark , jeśli istniał.</a:t>
            </a:r>
          </a:p>
          <a:p>
            <a:r>
              <a:rPr lang="pl-PL" sz="2400" dirty="0" smtClean="0"/>
              <a:t>Powierzchnia folwarku, jeśli istniał, ilość łanów rycerskich.</a:t>
            </a:r>
          </a:p>
          <a:p>
            <a:r>
              <a:rPr lang="pl-PL" sz="2400" dirty="0" smtClean="0"/>
              <a:t>Ilość młynów, pola </a:t>
            </a:r>
            <a:r>
              <a:rPr lang="pl-PL" sz="2400" smtClean="0"/>
              <a:t>przy młynach.</a:t>
            </a:r>
            <a:endParaRPr lang="pl-PL" sz="2400" dirty="0" smtClean="0"/>
          </a:p>
          <a:p>
            <a:r>
              <a:rPr lang="pl-PL" sz="2400" dirty="0" smtClean="0"/>
              <a:t>Karczmy, pola przy karczmach.</a:t>
            </a:r>
          </a:p>
          <a:p>
            <a:r>
              <a:rPr lang="pl-PL" sz="2400" dirty="0" smtClean="0"/>
              <a:t>Zagrody wraz z polami przy nich (zagrody nie kmiece).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Charakterystyki z „kwestionariusza” Jana Długosza  umieszczane w </a:t>
            </a:r>
            <a:r>
              <a:rPr lang="pl-PL" sz="3200" i="1" dirty="0" smtClean="0"/>
              <a:t>Liber </a:t>
            </a:r>
            <a:r>
              <a:rPr lang="pl-PL" sz="3200" i="1" dirty="0" err="1" smtClean="0"/>
              <a:t>beneficiorum</a:t>
            </a:r>
            <a:r>
              <a:rPr lang="pl-PL" sz="3200" i="1" dirty="0" smtClean="0"/>
              <a:t> </a:t>
            </a:r>
            <a:r>
              <a:rPr lang="pl-PL" sz="3200" dirty="0" smtClean="0"/>
              <a:t>c.d.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Oszacowana wartość dziesięciny w wyrażeniu pieniężnym.</a:t>
            </a:r>
          </a:p>
          <a:p>
            <a:r>
              <a:rPr lang="pl-PL" sz="2800" dirty="0" smtClean="0"/>
              <a:t>Rodzaj dziesięciny (snopowa, konopna, pieniężna).</a:t>
            </a:r>
          </a:p>
          <a:p>
            <a:r>
              <a:rPr lang="pl-PL" sz="2800" dirty="0" smtClean="0"/>
              <a:t>Odbiorca dziesięciny (beneficjent).</a:t>
            </a: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Wybrane dzieła Jana Długosza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i="1" dirty="0" smtClean="0"/>
              <a:t>Banderia </a:t>
            </a:r>
            <a:r>
              <a:rPr lang="pl-PL" sz="2800" i="1" dirty="0" err="1" smtClean="0"/>
              <a:t>Pruthenorum</a:t>
            </a:r>
            <a:r>
              <a:rPr lang="pl-PL" sz="2800" i="1" dirty="0" smtClean="0"/>
              <a:t>.</a:t>
            </a:r>
          </a:p>
          <a:p>
            <a:r>
              <a:rPr lang="pl-PL" sz="2800" i="1" dirty="0" err="1" smtClean="0"/>
              <a:t>Insignia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seu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clenodia</a:t>
            </a:r>
            <a:r>
              <a:rPr lang="pl-PL" sz="2800" i="1" dirty="0" smtClean="0"/>
              <a:t> </a:t>
            </a:r>
            <a:r>
              <a:rPr lang="pl-PL" sz="2800" i="1" smtClean="0"/>
              <a:t>incliti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Regni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Poloniae</a:t>
            </a:r>
            <a:r>
              <a:rPr lang="pl-PL" sz="2800" i="1" dirty="0" smtClean="0"/>
              <a:t>.</a:t>
            </a:r>
          </a:p>
          <a:p>
            <a:r>
              <a:rPr lang="pl-PL" sz="2800" i="1" dirty="0" err="1" smtClean="0"/>
              <a:t>Regestrum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Ecclesiae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Cracoviensis</a:t>
            </a:r>
            <a:r>
              <a:rPr lang="pl-PL" sz="2800" i="1" dirty="0" smtClean="0"/>
              <a:t>.</a:t>
            </a:r>
          </a:p>
          <a:p>
            <a:r>
              <a:rPr lang="pl-PL" sz="2800" i="1" dirty="0" smtClean="0"/>
              <a:t>Liber </a:t>
            </a:r>
            <a:r>
              <a:rPr lang="pl-PL" sz="2800" i="1" dirty="0" err="1" smtClean="0"/>
              <a:t>beneficiorum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Dioecesis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Cracoviensis</a:t>
            </a:r>
            <a:r>
              <a:rPr lang="pl-PL" sz="2800" i="1" dirty="0" smtClean="0"/>
              <a:t>.</a:t>
            </a:r>
          </a:p>
          <a:p>
            <a:r>
              <a:rPr lang="pl-PL" sz="2800" i="1" dirty="0" err="1" smtClean="0"/>
              <a:t>Catalogus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Episcoporum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Cracoviensis</a:t>
            </a:r>
            <a:r>
              <a:rPr lang="pl-PL" sz="2800" i="1" dirty="0" smtClean="0"/>
              <a:t>.</a:t>
            </a:r>
          </a:p>
          <a:p>
            <a:r>
              <a:rPr lang="pl-PL" sz="2800" i="1" dirty="0" err="1" smtClean="0"/>
              <a:t>Annales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seu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cronicae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incliti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Regni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Poloniae</a:t>
            </a:r>
            <a:r>
              <a:rPr lang="pl-PL" sz="2800" i="1" dirty="0" smtClean="0"/>
              <a:t>.</a:t>
            </a:r>
          </a:p>
          <a:p>
            <a:r>
              <a:rPr lang="pl-PL" sz="2800" dirty="0" smtClean="0"/>
              <a:t>Inne prace np. żywoty polskich świętych (</a:t>
            </a:r>
            <a:r>
              <a:rPr lang="pl-PL" sz="2800" i="1" dirty="0" smtClean="0"/>
              <a:t>Vita s. </a:t>
            </a:r>
            <a:r>
              <a:rPr lang="pl-PL" sz="2800" i="1" dirty="0" err="1" smtClean="0"/>
              <a:t>Cunegundis</a:t>
            </a:r>
            <a:r>
              <a:rPr lang="pl-PL" sz="2800" i="1" dirty="0" smtClean="0"/>
              <a:t>, Vita s. </a:t>
            </a:r>
            <a:r>
              <a:rPr lang="pl-PL" sz="2800" i="1" dirty="0" err="1" smtClean="0"/>
              <a:t>Stanislai</a:t>
            </a:r>
            <a:r>
              <a:rPr lang="pl-PL" sz="2800" i="1" dirty="0" smtClean="0"/>
              <a:t>). </a:t>
            </a:r>
            <a:endParaRPr lang="pl-PL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223</Words>
  <Application>Microsoft Office PowerPoint</Application>
  <PresentationFormat>Pokaz na ekranie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Uwagi dotyczące drogi życiowej  Jana Długosza</vt:lpstr>
      <vt:lpstr>Elementy państwoznawstwa i wątki statystyczne  w pracach Jana Długosza</vt:lpstr>
      <vt:lpstr>Charakterystyki z „kwestionariusza” Jana  Długosza  umieszczane w Liber beneficiorum</vt:lpstr>
      <vt:lpstr>Charakterystyki z „kwestionariusza” Jana Długosza  umieszczane w Liber beneficiorum c.d.</vt:lpstr>
      <vt:lpstr>Wybrane dzieła Jana Długosza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Długosz – polski prekursor państwoznawstwa</dc:title>
  <dc:creator>Jerzy</dc:creator>
  <cp:lastModifiedBy>Jerzy</cp:lastModifiedBy>
  <cp:revision>24</cp:revision>
  <dcterms:created xsi:type="dcterms:W3CDTF">2018-07-06T10:52:51Z</dcterms:created>
  <dcterms:modified xsi:type="dcterms:W3CDTF">2018-07-10T08:18:43Z</dcterms:modified>
</cp:coreProperties>
</file>