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g&amp;ehk=l7ZaAAb8l795" ContentType="image/j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84" r:id="rId2"/>
  </p:sldMasterIdLst>
  <p:notesMasterIdLst>
    <p:notesMasterId r:id="rId43"/>
  </p:notesMasterIdLst>
  <p:sldIdLst>
    <p:sldId id="282" r:id="rId3"/>
    <p:sldId id="283" r:id="rId4"/>
    <p:sldId id="292" r:id="rId5"/>
    <p:sldId id="280" r:id="rId6"/>
    <p:sldId id="262" r:id="rId7"/>
    <p:sldId id="264" r:id="rId8"/>
    <p:sldId id="265" r:id="rId9"/>
    <p:sldId id="279" r:id="rId10"/>
    <p:sldId id="267" r:id="rId11"/>
    <p:sldId id="268" r:id="rId12"/>
    <p:sldId id="316" r:id="rId13"/>
    <p:sldId id="269" r:id="rId14"/>
    <p:sldId id="270" r:id="rId15"/>
    <p:sldId id="318" r:id="rId16"/>
    <p:sldId id="319" r:id="rId17"/>
    <p:sldId id="321" r:id="rId18"/>
    <p:sldId id="320" r:id="rId19"/>
    <p:sldId id="322" r:id="rId20"/>
    <p:sldId id="317" r:id="rId21"/>
    <p:sldId id="293" r:id="rId22"/>
    <p:sldId id="308" r:id="rId23"/>
    <p:sldId id="310" r:id="rId24"/>
    <p:sldId id="309" r:id="rId25"/>
    <p:sldId id="294" r:id="rId26"/>
    <p:sldId id="311" r:id="rId27"/>
    <p:sldId id="296" r:id="rId28"/>
    <p:sldId id="304" r:id="rId29"/>
    <p:sldId id="312" r:id="rId30"/>
    <p:sldId id="313" r:id="rId31"/>
    <p:sldId id="314" r:id="rId32"/>
    <p:sldId id="305" r:id="rId33"/>
    <p:sldId id="315" r:id="rId34"/>
    <p:sldId id="302" r:id="rId35"/>
    <p:sldId id="307" r:id="rId36"/>
    <p:sldId id="306" r:id="rId37"/>
    <p:sldId id="303" r:id="rId38"/>
    <p:sldId id="301" r:id="rId39"/>
    <p:sldId id="298" r:id="rId40"/>
    <p:sldId id="300" r:id="rId41"/>
    <p:sldId id="29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D34388D2-DB0B-411B-95E4-D27C8E4168CC}">
          <p14:sldIdLst>
            <p14:sldId id="282"/>
            <p14:sldId id="283"/>
            <p14:sldId id="292"/>
            <p14:sldId id="280"/>
            <p14:sldId id="262"/>
            <p14:sldId id="264"/>
            <p14:sldId id="265"/>
            <p14:sldId id="279"/>
            <p14:sldId id="267"/>
            <p14:sldId id="268"/>
            <p14:sldId id="316"/>
            <p14:sldId id="269"/>
            <p14:sldId id="270"/>
            <p14:sldId id="318"/>
            <p14:sldId id="319"/>
            <p14:sldId id="321"/>
            <p14:sldId id="320"/>
            <p14:sldId id="322"/>
            <p14:sldId id="317"/>
            <p14:sldId id="293"/>
            <p14:sldId id="308"/>
            <p14:sldId id="310"/>
            <p14:sldId id="309"/>
            <p14:sldId id="294"/>
            <p14:sldId id="311"/>
          </p14:sldIdLst>
        </p14:section>
        <p14:section name="Sekcja bez tytułu" id="{3EC2BCCE-C91E-405E-91B7-C3A4DA24D7DA}">
          <p14:sldIdLst>
            <p14:sldId id="296"/>
            <p14:sldId id="304"/>
            <p14:sldId id="312"/>
            <p14:sldId id="313"/>
            <p14:sldId id="314"/>
            <p14:sldId id="305"/>
            <p14:sldId id="315"/>
            <p14:sldId id="302"/>
            <p14:sldId id="307"/>
            <p14:sldId id="306"/>
            <p14:sldId id="303"/>
            <p14:sldId id="301"/>
            <p14:sldId id="298"/>
            <p14:sldId id="300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yl pośredni 4 — Ak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4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h\Downloads\kongres%20statystyki%20GUS%202018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h\Downloads\kongres%20statystyki%20GUS%202018_verMM_20180704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h\Downloads\kongres%20statystyki%20GUS%202018_verMM_20180704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h\Downloads\kongres%20statystyki%20GUS%202018_verMM_20180704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gh\Downloads\kongres%20statystyki%20GUS%202018_verMM_201807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Wykres 1. Struktura wartości prac domowych według płci, maj 2013 r.</a:t>
            </a:r>
          </a:p>
        </c:rich>
      </c:tx>
      <c:layout>
        <c:manualLayout>
          <c:xMode val="edge"/>
          <c:yMode val="edge"/>
          <c:x val="8.5133901446807991E-2"/>
          <c:y val="3.121420389461627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152279965345057"/>
          <c:y val="0.16666768135941773"/>
          <c:w val="0.46153846153846156"/>
          <c:h val="0.689006142273453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'[kongres statystyki GUS 2018.xls]Arkusz1'!$A$3</c:f>
              <c:strCache>
                <c:ptCount val="1"/>
                <c:pt idx="0">
                  <c:v>utrzymanie mieszkania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92D050"/>
              </a:solidFill>
              <a:prstDash val="solid"/>
            </a:ln>
          </c:spPr>
          <c:invertIfNegative val="0"/>
          <c:cat>
            <c:strRef>
              <c:f>'[kongres statystyki GUS 2018.xls]Arkusz1'!$B$2:$C$2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'[kongres statystyki GUS 2018.xls]Arkusz1'!$B$3:$C$3</c:f>
              <c:numCache>
                <c:formatCode>0.00;;\-</c:formatCode>
                <c:ptCount val="2"/>
                <c:pt idx="0">
                  <c:v>65.209999999999994</c:v>
                </c:pt>
                <c:pt idx="1">
                  <c:v>70.05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07-439F-9041-CB643D70CB0A}"/>
            </c:ext>
          </c:extLst>
        </c:ser>
        <c:ser>
          <c:idx val="1"/>
          <c:order val="1"/>
          <c:tx>
            <c:strRef>
              <c:f>'[kongres statystyki GUS 2018.xls]Arkusz1'!$A$4</c:f>
              <c:strCache>
                <c:ptCount val="1"/>
                <c:pt idx="0">
                  <c:v>zapewnienie wyżywienia</c:v>
                </c:pt>
              </c:strCache>
            </c:strRef>
          </c:tx>
          <c:spPr>
            <a:solidFill>
              <a:schemeClr val="accent2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'[kongres statystyki GUS 2018.xls]Arkusz1'!$B$2:$C$2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'[kongres statystyki GUS 2018.xls]Arkusz1'!$B$4:$C$4</c:f>
              <c:numCache>
                <c:formatCode>0.00;;\-</c:formatCode>
                <c:ptCount val="2"/>
                <c:pt idx="0">
                  <c:v>226.11</c:v>
                </c:pt>
                <c:pt idx="1">
                  <c:v>116.43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07-439F-9041-CB643D70CB0A}"/>
            </c:ext>
          </c:extLst>
        </c:ser>
        <c:ser>
          <c:idx val="2"/>
          <c:order val="2"/>
          <c:tx>
            <c:strRef>
              <c:f>'[kongres statystyki GUS 2018.xls]Arkusz1'!$A$5</c:f>
              <c:strCache>
                <c:ptCount val="1"/>
                <c:pt idx="0">
                  <c:v>utrzymanie odzieży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'[kongres statystyki GUS 2018.xls]Arkusz1'!$B$2:$C$2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'[kongres statystyki GUS 2018.xls]Arkusz1'!$B$5:$C$5</c:f>
              <c:numCache>
                <c:formatCode>0.00;;\-</c:formatCode>
                <c:ptCount val="2"/>
                <c:pt idx="0">
                  <c:v>23.58</c:v>
                </c:pt>
                <c:pt idx="1">
                  <c:v>5.25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507-439F-9041-CB643D70CB0A}"/>
            </c:ext>
          </c:extLst>
        </c:ser>
        <c:ser>
          <c:idx val="3"/>
          <c:order val="3"/>
          <c:tx>
            <c:strRef>
              <c:f>'[kongres statystyki GUS 2018.xls]Arkusz1'!$A$6</c:f>
              <c:strCache>
                <c:ptCount val="1"/>
                <c:pt idx="0">
                  <c:v>opieka 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cat>
            <c:strRef>
              <c:f>'[kongres statystyki GUS 2018.xls]Arkusz1'!$B$2:$C$2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'[kongres statystyki GUS 2018.xls]Arkusz1'!$B$6:$C$6</c:f>
              <c:numCache>
                <c:formatCode>0.00;;\-</c:formatCode>
                <c:ptCount val="2"/>
                <c:pt idx="0">
                  <c:v>172.77</c:v>
                </c:pt>
                <c:pt idx="1">
                  <c:v>89.35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507-439F-9041-CB643D70CB0A}"/>
            </c:ext>
          </c:extLst>
        </c:ser>
        <c:ser>
          <c:idx val="4"/>
          <c:order val="4"/>
          <c:tx>
            <c:strRef>
              <c:f>'[kongres statystyki GUS 2018.xls]Arkusz1'!$A$7</c:f>
              <c:strCache>
                <c:ptCount val="1"/>
                <c:pt idx="0">
                  <c:v>wolontariat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'[kongres statystyki GUS 2018.xls]Arkusz1'!$B$2:$C$2</c:f>
              <c:strCache>
                <c:ptCount val="2"/>
                <c:pt idx="0">
                  <c:v>kobiety</c:v>
                </c:pt>
                <c:pt idx="1">
                  <c:v>mężczyźni</c:v>
                </c:pt>
              </c:strCache>
            </c:strRef>
          </c:cat>
          <c:val>
            <c:numRef>
              <c:f>'[kongres statystyki GUS 2018.xls]Arkusz1'!$B$7:$C$7</c:f>
              <c:numCache>
                <c:formatCode>0.00;;\-</c:formatCode>
                <c:ptCount val="2"/>
                <c:pt idx="0">
                  <c:v>24.88</c:v>
                </c:pt>
                <c:pt idx="1">
                  <c:v>17.12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507-439F-9041-CB643D70CB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196296"/>
        <c:axId val="421196688"/>
      </c:barChart>
      <c:catAx>
        <c:axId val="421196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421196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119668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tygodniowa wartość pracy domowej (w zł)</a:t>
                </a:r>
              </a:p>
            </c:rich>
          </c:tx>
          <c:layout>
            <c:manualLayout>
              <c:xMode val="edge"/>
              <c:yMode val="edge"/>
              <c:x val="4.8665629420139085E-2"/>
              <c:y val="0.17010378850539706"/>
            </c:manualLayout>
          </c:layout>
          <c:overlay val="0"/>
          <c:spPr>
            <a:noFill/>
            <a:ln w="25400">
              <a:noFill/>
            </a:ln>
          </c:spPr>
        </c:title>
        <c:numFmt formatCode="0.00;;\-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421196296"/>
        <c:crosses val="autoZero"/>
        <c:crossBetween val="between"/>
      </c:valAx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562022174641833"/>
          <c:y val="0.36340354817062104"/>
          <c:w val="0.31711152073768045"/>
          <c:h val="0.3427849071396638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Wykres 2a. Struktura tygodniowej wartości prac domowych wykonywanych przez kobiety według typu biologicznego gospodarstwa domowego, maj 2013 r.</a:t>
            </a:r>
          </a:p>
        </c:rich>
      </c:tx>
      <c:layout>
        <c:manualLayout>
          <c:xMode val="edge"/>
          <c:yMode val="edge"/>
          <c:x val="0.1039737532808399"/>
          <c:y val="2.590665750114569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034513135465655"/>
          <c:y val="0.15811339554777876"/>
          <c:w val="0.55733643521832499"/>
          <c:h val="0.410324403893957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Arkusz1!$A$29</c:f>
              <c:strCache>
                <c:ptCount val="1"/>
                <c:pt idx="0">
                  <c:v>utrzymanie mieszkania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92D050"/>
              </a:solidFill>
              <a:prstDash val="solid"/>
            </a:ln>
          </c:spPr>
          <c:invertIfNegative val="0"/>
          <c:cat>
            <c:strRef>
              <c:f>Arkusz1!$B$28:$H$28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samotna matka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Arkusz1!$B$29:$H$29</c:f>
              <c:numCache>
                <c:formatCode>General</c:formatCode>
                <c:ptCount val="7"/>
                <c:pt idx="0" formatCode="0.00">
                  <c:v>67.03</c:v>
                </c:pt>
                <c:pt idx="1">
                  <c:v>57.43</c:v>
                </c:pt>
                <c:pt idx="2">
                  <c:v>64.599999999999994</c:v>
                </c:pt>
                <c:pt idx="3">
                  <c:v>74.599999999999994</c:v>
                </c:pt>
                <c:pt idx="4">
                  <c:v>61.59</c:v>
                </c:pt>
                <c:pt idx="5">
                  <c:v>64.290000000000006</c:v>
                </c:pt>
                <c:pt idx="6">
                  <c:v>64.09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1C-4108-8F4F-E515475FE232}"/>
            </c:ext>
          </c:extLst>
        </c:ser>
        <c:ser>
          <c:idx val="1"/>
          <c:order val="1"/>
          <c:tx>
            <c:strRef>
              <c:f>Arkusz1!$A$30</c:f>
              <c:strCache>
                <c:ptCount val="1"/>
                <c:pt idx="0">
                  <c:v>zapewnienie wyżywienia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Arkusz1!$B$28:$H$28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samotna matka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Arkusz1!$B$30:$H$30</c:f>
              <c:numCache>
                <c:formatCode>General</c:formatCode>
                <c:ptCount val="7"/>
                <c:pt idx="0" formatCode="0.00">
                  <c:v>270.74</c:v>
                </c:pt>
                <c:pt idx="1">
                  <c:v>194.36</c:v>
                </c:pt>
                <c:pt idx="2">
                  <c:v>200.35</c:v>
                </c:pt>
                <c:pt idx="3">
                  <c:v>214.28</c:v>
                </c:pt>
                <c:pt idx="4">
                  <c:v>184.06</c:v>
                </c:pt>
                <c:pt idx="5">
                  <c:v>215.76</c:v>
                </c:pt>
                <c:pt idx="6">
                  <c:v>225.77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C1C-4108-8F4F-E515475FE232}"/>
            </c:ext>
          </c:extLst>
        </c:ser>
        <c:ser>
          <c:idx val="2"/>
          <c:order val="2"/>
          <c:tx>
            <c:strRef>
              <c:f>Arkusz1!$A$31</c:f>
              <c:strCache>
                <c:ptCount val="1"/>
                <c:pt idx="0">
                  <c:v>utrzymanie odzieży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Arkusz1!$B$28:$H$28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samotna matka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Arkusz1!$B$31:$H$31</c:f>
              <c:numCache>
                <c:formatCode>General</c:formatCode>
                <c:ptCount val="7"/>
                <c:pt idx="0" formatCode="0.00">
                  <c:v>27.53</c:v>
                </c:pt>
                <c:pt idx="1">
                  <c:v>20.27</c:v>
                </c:pt>
                <c:pt idx="2">
                  <c:v>21.43</c:v>
                </c:pt>
                <c:pt idx="3">
                  <c:v>27.79</c:v>
                </c:pt>
                <c:pt idx="4">
                  <c:v>20.59</c:v>
                </c:pt>
                <c:pt idx="5">
                  <c:v>23.34</c:v>
                </c:pt>
                <c:pt idx="6">
                  <c:v>22.1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C1C-4108-8F4F-E515475FE232}"/>
            </c:ext>
          </c:extLst>
        </c:ser>
        <c:ser>
          <c:idx val="3"/>
          <c:order val="3"/>
          <c:tx>
            <c:strRef>
              <c:f>Arkusz1!$A$32</c:f>
              <c:strCache>
                <c:ptCount val="1"/>
                <c:pt idx="0">
                  <c:v>opieka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bg1">
                  <a:lumMod val="50000"/>
                </a:schemeClr>
              </a:solidFill>
              <a:prstDash val="solid"/>
            </a:ln>
          </c:spPr>
          <c:invertIfNegative val="0"/>
          <c:cat>
            <c:strRef>
              <c:f>Arkusz1!$B$28:$H$28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samotna matka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Arkusz1!$B$32:$H$32</c:f>
              <c:numCache>
                <c:formatCode>General</c:formatCode>
                <c:ptCount val="7"/>
                <c:pt idx="0" formatCode="0.00">
                  <c:v>18.72</c:v>
                </c:pt>
                <c:pt idx="1">
                  <c:v>395.31</c:v>
                </c:pt>
                <c:pt idx="2">
                  <c:v>402.9</c:v>
                </c:pt>
                <c:pt idx="3">
                  <c:v>434.28</c:v>
                </c:pt>
                <c:pt idx="4">
                  <c:v>318.11</c:v>
                </c:pt>
                <c:pt idx="5">
                  <c:v>265.99</c:v>
                </c:pt>
                <c:pt idx="6">
                  <c:v>16.989999999999998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C1C-4108-8F4F-E515475FE232}"/>
            </c:ext>
          </c:extLst>
        </c:ser>
        <c:ser>
          <c:idx val="4"/>
          <c:order val="4"/>
          <c:tx>
            <c:strRef>
              <c:f>Arkusz1!$A$33</c:f>
              <c:strCache>
                <c:ptCount val="1"/>
                <c:pt idx="0">
                  <c:v>wolontariat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Arkusz1!$B$28:$H$28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samotna matka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Arkusz1!$B$33:$H$33</c:f>
              <c:numCache>
                <c:formatCode>General</c:formatCode>
                <c:ptCount val="7"/>
                <c:pt idx="0" formatCode="0.00">
                  <c:v>58.08</c:v>
                </c:pt>
                <c:pt idx="1">
                  <c:v>10.76</c:v>
                </c:pt>
                <c:pt idx="2">
                  <c:v>5.16</c:v>
                </c:pt>
                <c:pt idx="3">
                  <c:v>7.33</c:v>
                </c:pt>
                <c:pt idx="4">
                  <c:v>13.4</c:v>
                </c:pt>
                <c:pt idx="5">
                  <c:v>11.39</c:v>
                </c:pt>
                <c:pt idx="6">
                  <c:v>38.93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C1C-4108-8F4F-E515475FE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1197472"/>
        <c:axId val="421197864"/>
      </c:barChart>
      <c:catAx>
        <c:axId val="421197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l-PL"/>
          </a:p>
        </c:txPr>
        <c:crossAx val="4211978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21197864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tygodniowa wartość pracy domowej (w zł)</a:t>
                </a:r>
              </a:p>
            </c:rich>
          </c:tx>
          <c:layout>
            <c:manualLayout>
              <c:xMode val="edge"/>
              <c:yMode val="edge"/>
              <c:x val="3.0188614354240202E-2"/>
              <c:y val="0.13008173201147782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42119747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2990742066332615"/>
          <c:y val="0.28247719035120611"/>
          <c:w val="0.23506848007635406"/>
          <c:h val="0.278159674485133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/>
              <a:t>Wykres 2b. Struktura tygodniowej wartości prac domowych wykonywanych przez mężczyzn według typu biologicznego gospodarstwa domowego, maj 2013 r.</a:t>
            </a:r>
          </a:p>
        </c:rich>
      </c:tx>
      <c:layout>
        <c:manualLayout>
          <c:xMode val="edge"/>
          <c:yMode val="edge"/>
          <c:x val="0.11153138938918078"/>
          <c:y val="3.422053231939163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350389460606601"/>
          <c:y val="0.15951547978167357"/>
          <c:w val="0.57938551299827434"/>
          <c:h val="0.501771894486261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Arkusz1!$A$37</c:f>
              <c:strCache>
                <c:ptCount val="1"/>
                <c:pt idx="0">
                  <c:v>utrzymanie mieszkania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92D050"/>
              </a:solidFill>
              <a:prstDash val="solid"/>
            </a:ln>
          </c:spPr>
          <c:invertIfNegative val="0"/>
          <c:cat>
            <c:strRef>
              <c:f>Arkusz1!$B$35:$H$36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samotny ojciec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Arkusz1!$B$37:$H$37</c:f>
              <c:numCache>
                <c:formatCode>General</c:formatCode>
                <c:ptCount val="7"/>
                <c:pt idx="0" formatCode="0.00">
                  <c:v>84.69</c:v>
                </c:pt>
                <c:pt idx="1">
                  <c:v>60.45</c:v>
                </c:pt>
                <c:pt idx="2">
                  <c:v>63.59</c:v>
                </c:pt>
                <c:pt idx="3">
                  <c:v>70.58</c:v>
                </c:pt>
                <c:pt idx="4">
                  <c:v>86.79</c:v>
                </c:pt>
                <c:pt idx="5">
                  <c:v>80.42</c:v>
                </c:pt>
                <c:pt idx="6">
                  <c:v>65.66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6-4DDE-A035-C63B7ACB5C62}"/>
            </c:ext>
          </c:extLst>
        </c:ser>
        <c:ser>
          <c:idx val="1"/>
          <c:order val="1"/>
          <c:tx>
            <c:strRef>
              <c:f>Arkusz1!$A$38</c:f>
              <c:strCache>
                <c:ptCount val="1"/>
                <c:pt idx="0">
                  <c:v>zapewnienie wyżywienia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Arkusz1!$B$35:$H$36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samotny ojciec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Arkusz1!$B$38:$H$38</c:f>
              <c:numCache>
                <c:formatCode>General</c:formatCode>
                <c:ptCount val="7"/>
                <c:pt idx="0" formatCode="0.00">
                  <c:v>158.76</c:v>
                </c:pt>
                <c:pt idx="1">
                  <c:v>93.75</c:v>
                </c:pt>
                <c:pt idx="2">
                  <c:v>89.55</c:v>
                </c:pt>
                <c:pt idx="3">
                  <c:v>82.84</c:v>
                </c:pt>
                <c:pt idx="4">
                  <c:v>150.16</c:v>
                </c:pt>
                <c:pt idx="5">
                  <c:v>82.07</c:v>
                </c:pt>
                <c:pt idx="6">
                  <c:v>168.14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716-4DDE-A035-C63B7ACB5C62}"/>
            </c:ext>
          </c:extLst>
        </c:ser>
        <c:ser>
          <c:idx val="2"/>
          <c:order val="2"/>
          <c:tx>
            <c:strRef>
              <c:f>Arkusz1!$A$39</c:f>
              <c:strCache>
                <c:ptCount val="1"/>
                <c:pt idx="0">
                  <c:v>utrzymanie odzieży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Arkusz1!$B$35:$H$36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samotny ojciec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Arkusz1!$B$39:$H$39</c:f>
              <c:numCache>
                <c:formatCode>General</c:formatCode>
                <c:ptCount val="7"/>
                <c:pt idx="0" formatCode="0.00">
                  <c:v>5.84</c:v>
                </c:pt>
                <c:pt idx="1">
                  <c:v>5.13</c:v>
                </c:pt>
                <c:pt idx="2">
                  <c:v>3.93</c:v>
                </c:pt>
                <c:pt idx="3">
                  <c:v>3.06</c:v>
                </c:pt>
                <c:pt idx="4">
                  <c:v>9.02</c:v>
                </c:pt>
                <c:pt idx="5">
                  <c:v>1.78</c:v>
                </c:pt>
                <c:pt idx="6">
                  <c:v>9.76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716-4DDE-A035-C63B7ACB5C62}"/>
            </c:ext>
          </c:extLst>
        </c:ser>
        <c:ser>
          <c:idx val="3"/>
          <c:order val="3"/>
          <c:tx>
            <c:strRef>
              <c:f>Arkusz1!$A$40</c:f>
              <c:strCache>
                <c:ptCount val="1"/>
                <c:pt idx="0">
                  <c:v>opieka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invertIfNegative val="0"/>
          <c:cat>
            <c:strRef>
              <c:f>Arkusz1!$B$35:$H$36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samotny ojciec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Arkusz1!$B$40:$H$40</c:f>
              <c:numCache>
                <c:formatCode>General</c:formatCode>
                <c:ptCount val="7"/>
                <c:pt idx="0" formatCode="0.00">
                  <c:v>24.65</c:v>
                </c:pt>
                <c:pt idx="1">
                  <c:v>220.91</c:v>
                </c:pt>
                <c:pt idx="2">
                  <c:v>214.7</c:v>
                </c:pt>
                <c:pt idx="3">
                  <c:v>199.54</c:v>
                </c:pt>
                <c:pt idx="4">
                  <c:v>130.03</c:v>
                </c:pt>
                <c:pt idx="5">
                  <c:v>102.73</c:v>
                </c:pt>
                <c:pt idx="6">
                  <c:v>13.37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716-4DDE-A035-C63B7ACB5C62}"/>
            </c:ext>
          </c:extLst>
        </c:ser>
        <c:ser>
          <c:idx val="4"/>
          <c:order val="4"/>
          <c:tx>
            <c:strRef>
              <c:f>Arkusz1!$A$41</c:f>
              <c:strCache>
                <c:ptCount val="1"/>
                <c:pt idx="0">
                  <c:v>wolontariat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Arkusz1!$B$35:$H$36</c:f>
              <c:strCache>
                <c:ptCount val="7"/>
                <c:pt idx="0">
                  <c:v>małżeństwa bez dzieci</c:v>
                </c:pt>
                <c:pt idx="1">
                  <c:v>małżeństwa z 1 dzieckiem</c:v>
                </c:pt>
                <c:pt idx="2">
                  <c:v>małżeństwa z 2 dzieci</c:v>
                </c:pt>
                <c:pt idx="3">
                  <c:v>małżeństwa z 3 i więcej dzieci</c:v>
                </c:pt>
                <c:pt idx="4">
                  <c:v>samotny ojciec z dziećmi</c:v>
                </c:pt>
                <c:pt idx="5">
                  <c:v>gospodarstwa z dziećmi i innymi osobami</c:v>
                </c:pt>
                <c:pt idx="6">
                  <c:v>gospodarstwa 1-osobowe</c:v>
                </c:pt>
              </c:strCache>
            </c:strRef>
          </c:cat>
          <c:val>
            <c:numRef>
              <c:f>Arkusz1!$B$41:$H$41</c:f>
              <c:numCache>
                <c:formatCode>General</c:formatCode>
                <c:ptCount val="7"/>
                <c:pt idx="0" formatCode="0.00">
                  <c:v>33.229999999999997</c:v>
                </c:pt>
                <c:pt idx="1">
                  <c:v>7.77</c:v>
                </c:pt>
                <c:pt idx="2">
                  <c:v>7.8</c:v>
                </c:pt>
                <c:pt idx="3">
                  <c:v>4.67</c:v>
                </c:pt>
                <c:pt idx="4">
                  <c:v>18.420000000000002</c:v>
                </c:pt>
                <c:pt idx="5">
                  <c:v>12.25</c:v>
                </c:pt>
                <c:pt idx="6">
                  <c:v>21.63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716-4DDE-A035-C63B7ACB5C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031520"/>
        <c:axId val="417031912"/>
      </c:barChart>
      <c:catAx>
        <c:axId val="417031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l-PL"/>
          </a:p>
        </c:txPr>
        <c:crossAx val="417031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7031912"/>
        <c:scaling>
          <c:orientation val="minMax"/>
          <c:max val="8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tygodniowa wartość pracy domowej (w zł)</a:t>
                </a:r>
              </a:p>
            </c:rich>
          </c:tx>
          <c:layout>
            <c:manualLayout>
              <c:xMode val="edge"/>
              <c:yMode val="edge"/>
              <c:x val="1.5436908229766916E-2"/>
              <c:y val="0.14764823613694558"/>
            </c:manualLayout>
          </c:layout>
          <c:overlay val="0"/>
          <c:spPr>
            <a:noFill/>
            <a:ln w="25400">
              <a:noFill/>
            </a:ln>
          </c:spPr>
        </c:title>
        <c:numFmt formatCode="0.0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417031520"/>
        <c:crosses val="autoZero"/>
        <c:crossBetween val="between"/>
        <c:majorUnit val="1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575193246240034"/>
          <c:y val="0.34860060332115766"/>
          <c:w val="0.23561762473551878"/>
          <c:h val="0.3144686244084851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3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pl-PL" sz="1300"/>
              <a:t>Wykres 3a. Struktura tygodniowej wartości prac domowych wykonywanych przez kobiety według typu rodziny, maj 2013 r. (Eurostat)</a:t>
            </a:r>
          </a:p>
        </c:rich>
      </c:tx>
      <c:layout>
        <c:manualLayout>
          <c:xMode val="edge"/>
          <c:yMode val="edge"/>
          <c:x val="0.10429466598207318"/>
          <c:y val="9.817676851810161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386681700563848E-2"/>
          <c:y val="0.12061717275081055"/>
          <c:w val="0.62822198803319362"/>
          <c:h val="0.447405559389634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Arkusz1!$A$13</c:f>
              <c:strCache>
                <c:ptCount val="1"/>
                <c:pt idx="0">
                  <c:v>utrzymanie mieszkania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92D050"/>
              </a:solidFill>
              <a:prstDash val="solid"/>
            </a:ln>
          </c:spPr>
          <c:invertIfNegative val="0"/>
          <c:cat>
            <c:strRef>
              <c:f>Arkusz1!$B$12:$L$12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</c:v>
                </c:pt>
                <c:pt idx="4">
                  <c:v>samotna matka,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Arkusz1!$B$13:$L$13</c:f>
              <c:numCache>
                <c:formatCode>General</c:formatCode>
                <c:ptCount val="11"/>
                <c:pt idx="0">
                  <c:v>40.54</c:v>
                </c:pt>
                <c:pt idx="1">
                  <c:v>48.36</c:v>
                </c:pt>
                <c:pt idx="2">
                  <c:v>55.59</c:v>
                </c:pt>
                <c:pt idx="3">
                  <c:v>41.09</c:v>
                </c:pt>
                <c:pt idx="4">
                  <c:v>65.650000000000006</c:v>
                </c:pt>
                <c:pt idx="5">
                  <c:v>67.3</c:v>
                </c:pt>
                <c:pt idx="6">
                  <c:v>72.19</c:v>
                </c:pt>
                <c:pt idx="7">
                  <c:v>69.75</c:v>
                </c:pt>
                <c:pt idx="8">
                  <c:v>66.98</c:v>
                </c:pt>
                <c:pt idx="9">
                  <c:v>74.72</c:v>
                </c:pt>
                <c:pt idx="10">
                  <c:v>67.53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C10-4B83-A4F3-E37B0E6FEFE4}"/>
            </c:ext>
          </c:extLst>
        </c:ser>
        <c:ser>
          <c:idx val="1"/>
          <c:order val="1"/>
          <c:tx>
            <c:strRef>
              <c:f>Arkusz1!$A$14</c:f>
              <c:strCache>
                <c:ptCount val="1"/>
                <c:pt idx="0">
                  <c:v>zapewnienie wyżywienia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Arkusz1!$B$12:$L$12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</c:v>
                </c:pt>
                <c:pt idx="4">
                  <c:v>samotna matka,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Arkusz1!$B$14:$L$14</c:f>
              <c:numCache>
                <c:formatCode>General</c:formatCode>
                <c:ptCount val="11"/>
                <c:pt idx="0">
                  <c:v>102.7</c:v>
                </c:pt>
                <c:pt idx="1">
                  <c:v>153.88999999999999</c:v>
                </c:pt>
                <c:pt idx="2">
                  <c:v>185.19</c:v>
                </c:pt>
                <c:pt idx="3">
                  <c:v>128.38999999999999</c:v>
                </c:pt>
                <c:pt idx="4">
                  <c:v>202.59</c:v>
                </c:pt>
                <c:pt idx="5">
                  <c:v>206.63</c:v>
                </c:pt>
                <c:pt idx="6">
                  <c:v>246.26</c:v>
                </c:pt>
                <c:pt idx="7">
                  <c:v>276.14</c:v>
                </c:pt>
                <c:pt idx="8">
                  <c:v>240.2</c:v>
                </c:pt>
                <c:pt idx="9">
                  <c:v>313.62</c:v>
                </c:pt>
                <c:pt idx="10">
                  <c:v>246.19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C10-4B83-A4F3-E37B0E6FEFE4}"/>
            </c:ext>
          </c:extLst>
        </c:ser>
        <c:ser>
          <c:idx val="2"/>
          <c:order val="2"/>
          <c:tx>
            <c:strRef>
              <c:f>Arkusz1!$A$15</c:f>
              <c:strCache>
                <c:ptCount val="1"/>
                <c:pt idx="0">
                  <c:v>utrzymanie odzieży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Arkusz1!$B$12:$L$12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</c:v>
                </c:pt>
                <c:pt idx="4">
                  <c:v>samotna matka,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Arkusz1!$B$15:$L$15</c:f>
              <c:numCache>
                <c:formatCode>General</c:formatCode>
                <c:ptCount val="11"/>
                <c:pt idx="0">
                  <c:v>6.01</c:v>
                </c:pt>
                <c:pt idx="1">
                  <c:v>15.83</c:v>
                </c:pt>
                <c:pt idx="2">
                  <c:v>20.73</c:v>
                </c:pt>
                <c:pt idx="3">
                  <c:v>9.98</c:v>
                </c:pt>
                <c:pt idx="4">
                  <c:v>21.44</c:v>
                </c:pt>
                <c:pt idx="5">
                  <c:v>22.87</c:v>
                </c:pt>
                <c:pt idx="6">
                  <c:v>28.68</c:v>
                </c:pt>
                <c:pt idx="7">
                  <c:v>31.51</c:v>
                </c:pt>
                <c:pt idx="8">
                  <c:v>25.9</c:v>
                </c:pt>
                <c:pt idx="9">
                  <c:v>30.75</c:v>
                </c:pt>
                <c:pt idx="10">
                  <c:v>24.26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C10-4B83-A4F3-E37B0E6FEFE4}"/>
            </c:ext>
          </c:extLst>
        </c:ser>
        <c:ser>
          <c:idx val="3"/>
          <c:order val="3"/>
          <c:tx>
            <c:strRef>
              <c:f>Arkusz1!$A$16</c:f>
              <c:strCache>
                <c:ptCount val="1"/>
                <c:pt idx="0">
                  <c:v>opieka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invertIfNegative val="0"/>
          <c:cat>
            <c:strRef>
              <c:f>Arkusz1!$B$12:$L$12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</c:v>
                </c:pt>
                <c:pt idx="4">
                  <c:v>samotna matka,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Arkusz1!$B$16:$L$16</c:f>
              <c:numCache>
                <c:formatCode>General</c:formatCode>
                <c:ptCount val="11"/>
                <c:pt idx="0">
                  <c:v>22.62</c:v>
                </c:pt>
                <c:pt idx="1">
                  <c:v>25.03</c:v>
                </c:pt>
                <c:pt idx="2">
                  <c:v>26.73</c:v>
                </c:pt>
                <c:pt idx="3">
                  <c:v>12.47</c:v>
                </c:pt>
                <c:pt idx="4">
                  <c:v>417.25</c:v>
                </c:pt>
                <c:pt idx="5">
                  <c:v>687.37</c:v>
                </c:pt>
                <c:pt idx="6">
                  <c:v>170.59</c:v>
                </c:pt>
                <c:pt idx="7">
                  <c:v>38.68</c:v>
                </c:pt>
                <c:pt idx="8">
                  <c:v>50.47</c:v>
                </c:pt>
                <c:pt idx="9">
                  <c:v>29.92</c:v>
                </c:pt>
                <c:pt idx="10">
                  <c:v>21.58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C10-4B83-A4F3-E37B0E6FEFE4}"/>
            </c:ext>
          </c:extLst>
        </c:ser>
        <c:ser>
          <c:idx val="4"/>
          <c:order val="4"/>
          <c:tx>
            <c:strRef>
              <c:f>Arkusz1!$A$17</c:f>
              <c:strCache>
                <c:ptCount val="1"/>
                <c:pt idx="0">
                  <c:v>wolontariat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Arkusz1!$B$12:$L$12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</c:v>
                </c:pt>
                <c:pt idx="4">
                  <c:v>samotna matka,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Arkusz1!$B$17:$L$17</c:f>
              <c:numCache>
                <c:formatCode>General</c:formatCode>
                <c:ptCount val="11"/>
                <c:pt idx="0">
                  <c:v>10.72</c:v>
                </c:pt>
                <c:pt idx="1">
                  <c:v>12.79</c:v>
                </c:pt>
                <c:pt idx="2">
                  <c:v>15.28</c:v>
                </c:pt>
                <c:pt idx="3">
                  <c:v>12.66</c:v>
                </c:pt>
                <c:pt idx="4">
                  <c:v>8.73</c:v>
                </c:pt>
                <c:pt idx="5">
                  <c:v>4.51</c:v>
                </c:pt>
                <c:pt idx="6">
                  <c:v>10.39</c:v>
                </c:pt>
                <c:pt idx="7">
                  <c:v>54.85</c:v>
                </c:pt>
                <c:pt idx="8">
                  <c:v>53.34</c:v>
                </c:pt>
                <c:pt idx="9">
                  <c:v>43.3</c:v>
                </c:pt>
                <c:pt idx="10">
                  <c:v>27.15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C10-4B83-A4F3-E37B0E6FEF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17032696"/>
        <c:axId val="255642848"/>
      </c:barChart>
      <c:catAx>
        <c:axId val="417032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l-PL"/>
          </a:p>
        </c:txPr>
        <c:crossAx val="2556428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642848"/>
        <c:scaling>
          <c:orientation val="minMax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tygodniowa wartość pracy domowej (w zł)</a:t>
                </a:r>
              </a:p>
            </c:rich>
          </c:tx>
          <c:layout>
            <c:manualLayout>
              <c:xMode val="edge"/>
              <c:yMode val="edge"/>
              <c:x val="1.242982648002333E-2"/>
              <c:y val="0.103742027599709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417032696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3865163436715342"/>
          <c:y val="0.38990202354331777"/>
          <c:w val="0.24908020228659825"/>
          <c:h val="0.1977560623007475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300"/>
            </a:pPr>
            <a:r>
              <a:rPr lang="pl-PL" sz="1300"/>
              <a:t>Wykres 3b. Struktura tygodniowej wartości prac domowych wykonywanych przez mężczyzn według typu rodziny, maj 2013 r. (Eurostat)</a:t>
            </a:r>
          </a:p>
        </c:rich>
      </c:tx>
      <c:layout>
        <c:manualLayout>
          <c:xMode val="edge"/>
          <c:yMode val="edge"/>
          <c:x val="0.10976574163332509"/>
          <c:y val="2.44184605679654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76266286793672"/>
          <c:y val="0.13768731036280041"/>
          <c:w val="0.63826385518907547"/>
          <c:h val="0.3660855779552378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Arkusz1!$A$21</c:f>
              <c:strCache>
                <c:ptCount val="1"/>
                <c:pt idx="0">
                  <c:v>utrzymanie mieszkania</c:v>
                </c:pt>
              </c:strCache>
            </c:strRef>
          </c:tx>
          <c:spPr>
            <a:solidFill>
              <a:srgbClr val="92D050"/>
            </a:solidFill>
            <a:ln w="12700">
              <a:solidFill>
                <a:srgbClr val="92D050"/>
              </a:solidFill>
              <a:prstDash val="solid"/>
            </a:ln>
          </c:spPr>
          <c:invertIfNegative val="0"/>
          <c:cat>
            <c:strRef>
              <c:f>Arkusz1!$B$20:$L$20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
</c:v>
                </c:pt>
                <c:pt idx="4">
                  <c:v>samotny ojciec,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Arkusz1!$B$21:$L$21</c:f>
              <c:numCache>
                <c:formatCode>General</c:formatCode>
                <c:ptCount val="11"/>
                <c:pt idx="0">
                  <c:v>47.56</c:v>
                </c:pt>
                <c:pt idx="1">
                  <c:v>52.48</c:v>
                </c:pt>
                <c:pt idx="2">
                  <c:v>59.1</c:v>
                </c:pt>
                <c:pt idx="3">
                  <c:v>43.03</c:v>
                </c:pt>
                <c:pt idx="4">
                  <c:v>82.67</c:v>
                </c:pt>
                <c:pt idx="5">
                  <c:v>58.37</c:v>
                </c:pt>
                <c:pt idx="6">
                  <c:v>86.5</c:v>
                </c:pt>
                <c:pt idx="7">
                  <c:v>96.28</c:v>
                </c:pt>
                <c:pt idx="8">
                  <c:v>81.819999999999993</c:v>
                </c:pt>
                <c:pt idx="9">
                  <c:v>100.36</c:v>
                </c:pt>
                <c:pt idx="10">
                  <c:v>73.180000000000007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7F-4267-86E8-91BBD5930C06}"/>
            </c:ext>
          </c:extLst>
        </c:ser>
        <c:ser>
          <c:idx val="1"/>
          <c:order val="1"/>
          <c:tx>
            <c:strRef>
              <c:f>Arkusz1!$A$22</c:f>
              <c:strCache>
                <c:ptCount val="1"/>
                <c:pt idx="0">
                  <c:v>zapewnienie wyżywienia</c:v>
                </c:pt>
              </c:strCache>
            </c:strRef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Arkusz1!$B$20:$L$20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
</c:v>
                </c:pt>
                <c:pt idx="4">
                  <c:v>samotny ojciec,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Arkusz1!$B$22:$L$22</c:f>
              <c:numCache>
                <c:formatCode>General</c:formatCode>
                <c:ptCount val="11"/>
                <c:pt idx="0">
                  <c:v>53.1</c:v>
                </c:pt>
                <c:pt idx="1">
                  <c:v>73.38</c:v>
                </c:pt>
                <c:pt idx="2">
                  <c:v>96.77</c:v>
                </c:pt>
                <c:pt idx="3">
                  <c:v>92.41</c:v>
                </c:pt>
                <c:pt idx="4">
                  <c:v>156.93</c:v>
                </c:pt>
                <c:pt idx="5">
                  <c:v>81.75</c:v>
                </c:pt>
                <c:pt idx="6">
                  <c:v>105.76</c:v>
                </c:pt>
                <c:pt idx="7">
                  <c:v>139.22</c:v>
                </c:pt>
                <c:pt idx="8">
                  <c:v>189.61</c:v>
                </c:pt>
                <c:pt idx="9">
                  <c:v>189.53</c:v>
                </c:pt>
                <c:pt idx="10">
                  <c:v>215.87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7F-4267-86E8-91BBD5930C06}"/>
            </c:ext>
          </c:extLst>
        </c:ser>
        <c:ser>
          <c:idx val="2"/>
          <c:order val="2"/>
          <c:tx>
            <c:strRef>
              <c:f>Arkusz1!$A$23</c:f>
              <c:strCache>
                <c:ptCount val="1"/>
                <c:pt idx="0">
                  <c:v>utrzymanie odzieży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FFFF00"/>
              </a:solidFill>
              <a:prstDash val="solid"/>
            </a:ln>
          </c:spPr>
          <c:invertIfNegative val="0"/>
          <c:cat>
            <c:strRef>
              <c:f>Arkusz1!$B$20:$L$20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
</c:v>
                </c:pt>
                <c:pt idx="4">
                  <c:v>samotny ojciec,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Arkusz1!$B$23:$L$23</c:f>
              <c:numCache>
                <c:formatCode>General</c:formatCode>
                <c:ptCount val="11"/>
                <c:pt idx="0">
                  <c:v>1.78</c:v>
                </c:pt>
                <c:pt idx="1">
                  <c:v>4.82</c:v>
                </c:pt>
                <c:pt idx="2">
                  <c:v>4.66</c:v>
                </c:pt>
                <c:pt idx="3">
                  <c:v>5.8</c:v>
                </c:pt>
                <c:pt idx="4">
                  <c:v>11.29</c:v>
                </c:pt>
                <c:pt idx="5">
                  <c:v>4.54</c:v>
                </c:pt>
                <c:pt idx="6">
                  <c:v>5.43</c:v>
                </c:pt>
                <c:pt idx="7">
                  <c:v>5.84</c:v>
                </c:pt>
                <c:pt idx="8">
                  <c:v>12.23</c:v>
                </c:pt>
                <c:pt idx="9">
                  <c:v>6.99</c:v>
                </c:pt>
                <c:pt idx="10">
                  <c:v>10.74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7F-4267-86E8-91BBD5930C06}"/>
            </c:ext>
          </c:extLst>
        </c:ser>
        <c:ser>
          <c:idx val="3"/>
          <c:order val="3"/>
          <c:tx>
            <c:strRef>
              <c:f>Arkusz1!$A$24</c:f>
              <c:strCache>
                <c:ptCount val="1"/>
                <c:pt idx="0">
                  <c:v>opieka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c:spPr>
          <c:invertIfNegative val="0"/>
          <c:cat>
            <c:strRef>
              <c:f>Arkusz1!$B$20:$L$20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
</c:v>
                </c:pt>
                <c:pt idx="4">
                  <c:v>samotny ojciec,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Arkusz1!$B$24:$L$24</c:f>
              <c:numCache>
                <c:formatCode>General</c:formatCode>
                <c:ptCount val="11"/>
                <c:pt idx="0">
                  <c:v>7.97</c:v>
                </c:pt>
                <c:pt idx="1">
                  <c:v>13.11</c:v>
                </c:pt>
                <c:pt idx="2">
                  <c:v>21.69</c:v>
                </c:pt>
                <c:pt idx="3">
                  <c:v>9.19</c:v>
                </c:pt>
                <c:pt idx="4">
                  <c:v>168.25</c:v>
                </c:pt>
                <c:pt idx="5">
                  <c:v>345.81</c:v>
                </c:pt>
                <c:pt idx="6">
                  <c:v>90.31</c:v>
                </c:pt>
                <c:pt idx="7">
                  <c:v>29.54</c:v>
                </c:pt>
                <c:pt idx="8">
                  <c:v>25.82</c:v>
                </c:pt>
                <c:pt idx="9">
                  <c:v>30.2</c:v>
                </c:pt>
                <c:pt idx="10">
                  <c:v>23.13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7F-4267-86E8-91BBD5930C06}"/>
            </c:ext>
          </c:extLst>
        </c:ser>
        <c:ser>
          <c:idx val="4"/>
          <c:order val="4"/>
          <c:tx>
            <c:strRef>
              <c:f>Arkusz1!$A$25</c:f>
              <c:strCache>
                <c:ptCount val="1"/>
                <c:pt idx="0">
                  <c:v>wolontariat</c:v>
                </c:pt>
              </c:strCache>
            </c:strRef>
          </c:tx>
          <c:spPr>
            <a:solidFill>
              <a:srgbClr val="0070C0"/>
            </a:solidFill>
            <a:ln w="12700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Arkusz1!$B$20:$L$20</c:f>
              <c:strCache>
                <c:ptCount val="11"/>
                <c:pt idx="0">
                  <c:v>poniżej 25  lat, bez dzieci</c:v>
                </c:pt>
                <c:pt idx="1">
                  <c:v>25-44 lata, bez dzieci </c:v>
                </c:pt>
                <c:pt idx="2">
                  <c:v> poniżej 45 lat, w małżeństwie, bez dzieci</c:v>
                </c:pt>
                <c:pt idx="3">
                  <c:v>poniżej 45 lat, nie w małżeństwie, bez dzieci
</c:v>
                </c:pt>
                <c:pt idx="4">
                  <c:v>samotny ojciec, najmłodsze dziecko poniżej 18 lat</c:v>
                </c:pt>
                <c:pt idx="5">
                  <c:v>w małżeństwie, najmłodsze dziecko 0-6 lat</c:v>
                </c:pt>
                <c:pt idx="6">
                  <c:v>w małżeństwie, najmłodsze dziecko 7-17 lat</c:v>
                </c:pt>
                <c:pt idx="7">
                  <c:v>45-64 lata, w małżeństwie, bez dzieci</c:v>
                </c:pt>
                <c:pt idx="8">
                  <c:v>45-64 lata, nie w małżeństwie, bez dzieci</c:v>
                </c:pt>
                <c:pt idx="9">
                  <c:v>65 lat i więcej, w małżeństwie, bez dzieci
</c:v>
                </c:pt>
                <c:pt idx="10">
                  <c:v>65 lat i więcej, nie w małżeństwie, bez dzieci</c:v>
                </c:pt>
              </c:strCache>
            </c:strRef>
          </c:cat>
          <c:val>
            <c:numRef>
              <c:f>Arkusz1!$B$25:$L$25</c:f>
              <c:numCache>
                <c:formatCode>General</c:formatCode>
                <c:ptCount val="11"/>
                <c:pt idx="0">
                  <c:v>8.24</c:v>
                </c:pt>
                <c:pt idx="1">
                  <c:v>17.04</c:v>
                </c:pt>
                <c:pt idx="2">
                  <c:v>9.84</c:v>
                </c:pt>
                <c:pt idx="3">
                  <c:v>14.44</c:v>
                </c:pt>
                <c:pt idx="4">
                  <c:v>2.85</c:v>
                </c:pt>
                <c:pt idx="5">
                  <c:v>4.71</c:v>
                </c:pt>
                <c:pt idx="6">
                  <c:v>12.76</c:v>
                </c:pt>
                <c:pt idx="7">
                  <c:v>32.07</c:v>
                </c:pt>
                <c:pt idx="8">
                  <c:v>24.29</c:v>
                </c:pt>
                <c:pt idx="9">
                  <c:v>30.28</c:v>
                </c:pt>
                <c:pt idx="10">
                  <c:v>17.22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7F-4267-86E8-91BBD5930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5643632"/>
        <c:axId val="255644024"/>
      </c:barChart>
      <c:catAx>
        <c:axId val="255643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/>
            </a:pPr>
            <a:endParaRPr lang="pl-PL"/>
          </a:p>
        </c:txPr>
        <c:crossAx val="255644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644024"/>
        <c:scaling>
          <c:orientation val="minMax"/>
          <c:max val="12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pl-PL"/>
                  <a:t>tygodniowa wartość pracy domowej (w zł)</a:t>
                </a:r>
              </a:p>
            </c:rich>
          </c:tx>
          <c:layout>
            <c:manualLayout>
              <c:xMode val="edge"/>
              <c:yMode val="edge"/>
              <c:x val="2.1425147764120245E-2"/>
              <c:y val="0.119923919982975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l-PL"/>
          </a:p>
        </c:txPr>
        <c:crossAx val="255643632"/>
        <c:crosses val="autoZero"/>
        <c:crossBetween val="between"/>
        <c:majorUnit val="200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320335206608113"/>
          <c:y val="0.26709837245521612"/>
          <c:w val="0.24290895049649611"/>
          <c:h val="0.2385549102461483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 CE"/>
          <a:ea typeface="Arial CE"/>
          <a:cs typeface="Arial CE"/>
        </a:defRPr>
      </a:pPr>
      <a:endParaRPr lang="pl-P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698E9-9E57-45C4-8838-D9210B84C564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BF436-3C2D-44B9-A625-E39C2915BAF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8172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xmlns="" id="{4944645B-2BA6-4323-8A81-458B22D59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xmlns="" id="{895DC00E-8A94-42F3-A56A-37B54D1DE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1332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xmlns="" id="{F4286DB5-BCAE-44B6-B1F1-592B66119C0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xmlns="" id="{D8E7D893-6402-41CA-BA22-45F928012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0713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xmlns="" id="{6EAC1419-E69C-4E62-93F5-5E6A0C9F25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xmlns="" id="{27FD1FDE-95C5-4562-91D2-2BEE446AA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86405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>
            <a:extLst>
              <a:ext uri="{FF2B5EF4-FFF2-40B4-BE49-F238E27FC236}">
                <a16:creationId xmlns:a16="http://schemas.microsoft.com/office/drawing/2014/main" xmlns="" id="{8FA8076B-F0FB-4EDD-A71A-4A687FD966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xmlns="" id="{4A5951C1-370E-4DD7-9BCC-A10432CD3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879413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>
            <a:extLst>
              <a:ext uri="{FF2B5EF4-FFF2-40B4-BE49-F238E27FC236}">
                <a16:creationId xmlns:a16="http://schemas.microsoft.com/office/drawing/2014/main" xmlns="" id="{B218957D-840B-4F6A-AE6E-B515DA792D0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A2083812-F715-47D9-9D95-DABB75838E97}" type="slidenum">
              <a:rPr lang="pl-PL" altLang="pl-PL" sz="1200">
                <a:cs typeface="Arial" panose="020B0604020202020204" pitchFamily="34" charset="0"/>
              </a:rPr>
              <a:pPr algn="r" eaLnBrk="1" hangingPunct="1"/>
              <a:t>10</a:t>
            </a:fld>
            <a:endParaRPr lang="pl-PL" altLang="pl-PL" sz="1200">
              <a:cs typeface="Arial" panose="020B0604020202020204" pitchFamily="34" charset="0"/>
            </a:endParaRPr>
          </a:p>
        </p:txBody>
      </p:sp>
      <p:sp>
        <p:nvSpPr>
          <p:cNvPr id="135171" name="Rectangle 2">
            <a:extLst>
              <a:ext uri="{FF2B5EF4-FFF2-40B4-BE49-F238E27FC236}">
                <a16:creationId xmlns:a16="http://schemas.microsoft.com/office/drawing/2014/main" xmlns="" id="{743BF1D7-13D9-4083-81E9-29216F910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>
            <a:extLst>
              <a:ext uri="{FF2B5EF4-FFF2-40B4-BE49-F238E27FC236}">
                <a16:creationId xmlns:a16="http://schemas.microsoft.com/office/drawing/2014/main" xmlns="" id="{3C4F81D1-7EA8-4F71-81E2-E16A32FCD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32408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>
            <a:extLst>
              <a:ext uri="{FF2B5EF4-FFF2-40B4-BE49-F238E27FC236}">
                <a16:creationId xmlns:a16="http://schemas.microsoft.com/office/drawing/2014/main" xmlns="" id="{A8688867-9444-4C87-9102-A43BFA62F4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xmlns="" id="{1DD5F51F-22EB-4CEE-AB33-5FD5D1851F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537785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xmlns="" id="{1053FD1E-2FEE-4288-B58F-432F8D36C4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xmlns="" id="{4EA0CE21-FD7C-4A5B-8F39-C2228942E7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8660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1092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44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76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7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71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017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840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483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326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15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9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4091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555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34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9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4406900"/>
            <a:ext cx="10515600" cy="1362075"/>
          </a:xfrm>
        </p:spPr>
        <p:txBody>
          <a:bodyPr anchor="t"/>
          <a:lstStyle>
            <a:lvl1pPr>
              <a:defRPr sz="4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2906713"/>
            <a:ext cx="105156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559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0863"/>
            <a:ext cx="5181600" cy="4351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29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535113"/>
            <a:ext cx="5156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74875"/>
            <a:ext cx="5156200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535113"/>
            <a:ext cx="51577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74875"/>
            <a:ext cx="5157787" cy="399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6126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385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689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85800"/>
            <a:ext cx="4013200" cy="1160463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6663" y="685800"/>
            <a:ext cx="6300787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1850" y="1846263"/>
            <a:ext cx="4013200" cy="43259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310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075" y="4800600"/>
            <a:ext cx="7177088" cy="566738"/>
          </a:xfrm>
        </p:spPr>
        <p:txBody>
          <a:bodyPr anchor="b"/>
          <a:lstStyle>
            <a:lvl1pPr>
              <a:defRPr sz="2000" b="1"/>
            </a:lvl1pPr>
          </a:lstStyle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5075" y="685800"/>
            <a:ext cx="7177088" cy="40417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5075" y="5367338"/>
            <a:ext cx="71770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51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0863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A8423-9D96-442F-90DA-3907EDC99711}" type="datetimeFigureOut">
              <a:rPr lang="pl-PL" smtClean="0"/>
              <a:t>2018-07-12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A71C1-DA26-4E80-AE46-81DE7095066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842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03D1A-2235-48F5-A379-33C30E28EF7C}" type="datetimeFigureOut">
              <a:rPr lang="en-US" smtClean="0"/>
              <a:t>7/12/2018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01E7B-F08D-453F-B549-04B84C7E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4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&amp;ehk=l7ZaAAb8l795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7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9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mailto:mmars1@sgh.waw.pl" TargetMode="External"/><Relationship Id="rId2" Type="http://schemas.openxmlformats.org/officeDocument/2006/relationships/hyperlink" Target="mailto:iblasz@sgh.waw.pl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5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1.wmf"/><Relationship Id="rId15" Type="http://schemas.openxmlformats.org/officeDocument/2006/relationships/image" Target="../media/image6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482A7D0-DB09-4EBA-8D52-E6A5934B66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A3688C8-DFCE-4CCD-BCF0-5FB239E5072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598FBE3-48D2-40A2-B7E6-F485834C8213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482FDCF-45F3-40F1-8751-19B7AFB3CF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945" y="2030410"/>
            <a:ext cx="9836459" cy="1525968"/>
          </a:xfrm>
        </p:spPr>
        <p:txBody>
          <a:bodyPr>
            <a:noAutofit/>
          </a:bodyPr>
          <a:lstStyle/>
          <a:p>
            <a:r>
              <a:rPr lang="pl-PL" sz="4800" dirty="0"/>
              <a:t>Rachunek produkcji domowej </a:t>
            </a:r>
            <a:br>
              <a:rPr lang="pl-PL" sz="4800" dirty="0"/>
            </a:br>
            <a:r>
              <a:rPr lang="pl-PL" sz="4800" dirty="0"/>
              <a:t>w systemie statystyki społecznej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314" y="4673955"/>
            <a:ext cx="5948040" cy="2028686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dr hab. Ilona Błaszczak-</a:t>
            </a:r>
            <a:r>
              <a:rPr lang="pl-PL" dirty="0" err="1"/>
              <a:t>Przybycińska</a:t>
            </a:r>
            <a:r>
              <a:rPr lang="pl-PL" dirty="0"/>
              <a:t>, prof. SGH</a:t>
            </a:r>
          </a:p>
          <a:p>
            <a:pPr algn="l"/>
            <a:r>
              <a:rPr lang="pl-PL" dirty="0"/>
              <a:t>dr Marta Marszałek</a:t>
            </a:r>
          </a:p>
          <a:p>
            <a:pPr algn="l"/>
            <a:r>
              <a:rPr lang="pl-PL" sz="1600" dirty="0"/>
              <a:t>Instytut Statystyki i Demografii</a:t>
            </a:r>
          </a:p>
          <a:p>
            <a:pPr algn="l"/>
            <a:r>
              <a:rPr lang="pl-PL" sz="1600" dirty="0"/>
              <a:t>Szkoła Główna Handlowa w Warszawie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B443982-9E45-4AAA-932B-6380BCF0409C}"/>
              </a:ext>
            </a:extLst>
          </p:cNvPr>
          <p:cNvSpPr/>
          <p:nvPr/>
        </p:nvSpPr>
        <p:spPr>
          <a:xfrm>
            <a:off x="100661" y="605729"/>
            <a:ext cx="7469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Główny Urząd Statystyczny – II Kongres Statystyki Polskiej</a:t>
            </a: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xmlns="" id="{630C957D-8E9A-440E-9258-FDE70FE9051B}"/>
              </a:ext>
            </a:extLst>
          </p:cNvPr>
          <p:cNvSpPr/>
          <p:nvPr/>
        </p:nvSpPr>
        <p:spPr>
          <a:xfrm>
            <a:off x="8372474" y="105895"/>
            <a:ext cx="37014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dirty="0"/>
              <a:t>Warszawa, 12. lipca 2018 r.</a:t>
            </a:r>
          </a:p>
        </p:txBody>
      </p:sp>
    </p:spTree>
    <p:extLst>
      <p:ext uri="{BB962C8B-B14F-4D97-AF65-F5344CB8AC3E}">
        <p14:creationId xmlns:p14="http://schemas.microsoft.com/office/powerpoint/2010/main" val="3421286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xmlns="" id="{B5022748-F96F-4758-BE89-630FD20BC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556" y="223478"/>
            <a:ext cx="9554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Tablica 4. </a:t>
            </a:r>
            <a:r>
              <a:rPr lang="pl-PL" altLang="pl-PL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Średnia miesięczna wartość pracy domowej z podziałem na grupy prac w maju 2013 r. (w zł)</a:t>
            </a:r>
            <a:endParaRPr lang="pl-PL" altLang="pl-PL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4147" name="Group 3">
            <a:extLst>
              <a:ext uri="{FF2B5EF4-FFF2-40B4-BE49-F238E27FC236}">
                <a16:creationId xmlns:a16="http://schemas.microsoft.com/office/drawing/2014/main" xmlns="" id="{7A372DF1-E2EB-4237-BEBB-7651557EFA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96908"/>
              </p:ext>
            </p:extLst>
          </p:nvPr>
        </p:nvGraphicFramePr>
        <p:xfrm>
          <a:off x="1624614" y="708733"/>
          <a:ext cx="7997716" cy="4525941"/>
        </p:xfrm>
        <a:graphic>
          <a:graphicData uri="http://schemas.openxmlformats.org/drawingml/2006/table">
            <a:tbl>
              <a:tblPr/>
              <a:tblGrid>
                <a:gridCol w="598222">
                  <a:extLst>
                    <a:ext uri="{9D8B030D-6E8A-4147-A177-3AD203B41FA5}">
                      <a16:colId xmlns:a16="http://schemas.microsoft.com/office/drawing/2014/main" xmlns="" val="2295315313"/>
                    </a:ext>
                  </a:extLst>
                </a:gridCol>
                <a:gridCol w="3363556">
                  <a:extLst>
                    <a:ext uri="{9D8B030D-6E8A-4147-A177-3AD203B41FA5}">
                      <a16:colId xmlns:a16="http://schemas.microsoft.com/office/drawing/2014/main" xmlns="" val="1199592588"/>
                    </a:ext>
                  </a:extLst>
                </a:gridCol>
                <a:gridCol w="1270604">
                  <a:extLst>
                    <a:ext uri="{9D8B030D-6E8A-4147-A177-3AD203B41FA5}">
                      <a16:colId xmlns:a16="http://schemas.microsoft.com/office/drawing/2014/main" xmlns="" val="2340508815"/>
                    </a:ext>
                  </a:extLst>
                </a:gridCol>
                <a:gridCol w="1420571">
                  <a:extLst>
                    <a:ext uri="{9D8B030D-6E8A-4147-A177-3AD203B41FA5}">
                      <a16:colId xmlns:a16="http://schemas.microsoft.com/office/drawing/2014/main" xmlns="" val="3073479984"/>
                    </a:ext>
                  </a:extLst>
                </a:gridCol>
                <a:gridCol w="1344763">
                  <a:extLst>
                    <a:ext uri="{9D8B030D-6E8A-4147-A177-3AD203B41FA5}">
                      <a16:colId xmlns:a16="http://schemas.microsoft.com/office/drawing/2014/main" xmlns="" val="3611712275"/>
                    </a:ext>
                  </a:extLst>
                </a:gridCol>
              </a:tblGrid>
              <a:tr h="678595"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Grupy prac domowych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Średnia miesięczna wartość pracy domowej (w zł)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20278399"/>
                  </a:ext>
                </a:extLst>
              </a:tr>
              <a:tr h="437426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kobiety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mężczyźni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7874910"/>
                  </a:ext>
                </a:extLst>
              </a:tr>
              <a:tr h="38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Utrzymanie mieszkania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297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75132117"/>
                  </a:ext>
                </a:extLst>
              </a:tr>
              <a:tr h="38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Zapewnienie wyżywienia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753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980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15772560"/>
                  </a:ext>
                </a:extLst>
              </a:tr>
              <a:tr h="38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Utrzymanie odzieży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89067423"/>
                  </a:ext>
                </a:extLst>
              </a:tr>
              <a:tr h="6785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Opieka nad dziećmi i dorosłymi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w tym: opieka nad dziećmi</a:t>
                      </a:r>
                      <a:endParaRPr kumimoji="0" lang="pl-PL" altLang="pl-PL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557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494</a:t>
                      </a:r>
                      <a:endParaRPr kumimoji="0" lang="pl-PL" altLang="pl-PL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749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387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55522704"/>
                  </a:ext>
                </a:extLst>
              </a:tr>
              <a:tr h="67859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Prace na rzecz obcych gospodarstw domowych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22932835"/>
                  </a:ext>
                </a:extLst>
              </a:tr>
              <a:tr h="38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Grupy 1-4 łącznie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1672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 Light" panose="020F0302020204030204" pitchFamily="34" charset="0"/>
                        </a:rPr>
                        <a:t>2113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Calibri Light" panose="020F0302020204030204" pitchFamily="34" charset="0"/>
                        </a:rPr>
                        <a:t>1218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11456630"/>
                  </a:ext>
                </a:extLst>
              </a:tr>
              <a:tr h="38776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Grupy 1-5 łącznie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1770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1292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1845765"/>
                  </a:ext>
                </a:extLst>
              </a:tr>
            </a:tbl>
          </a:graphicData>
        </a:graphic>
      </p:graphicFrame>
      <p:sp>
        <p:nvSpPr>
          <p:cNvPr id="134203" name="Rectangle 106">
            <a:extLst>
              <a:ext uri="{FF2B5EF4-FFF2-40B4-BE49-F238E27FC236}">
                <a16:creationId xmlns:a16="http://schemas.microsoft.com/office/drawing/2014/main" xmlns="" id="{B713ABBB-F5B0-4AA7-8A19-857B5E0AB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414" y="5298896"/>
            <a:ext cx="26455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altLang="pl-PL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486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osoba, ściana, miotła&#10;&#10;Opis wygenerowany przy bardzo wysokim poziomie pewności">
            <a:extLst>
              <a:ext uri="{FF2B5EF4-FFF2-40B4-BE49-F238E27FC236}">
                <a16:creationId xmlns:a16="http://schemas.microsoft.com/office/drawing/2014/main" xmlns="" id="{FEFDB174-836F-456C-A61F-02DF265D93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81"/>
          <a:stretch/>
        </p:blipFill>
        <p:spPr>
          <a:xfrm>
            <a:off x="20" y="3986222"/>
            <a:ext cx="5105380" cy="2871777"/>
          </a:xfrm>
          <a:prstGeom prst="rect">
            <a:avLst/>
          </a:prstGeom>
        </p:spPr>
      </p:pic>
      <p:sp>
        <p:nvSpPr>
          <p:cNvPr id="14" name="Prostokąt: zaokrąglone rogi 13">
            <a:extLst>
              <a:ext uri="{FF2B5EF4-FFF2-40B4-BE49-F238E27FC236}">
                <a16:creationId xmlns:a16="http://schemas.microsoft.com/office/drawing/2014/main" xmlns="" id="{DE358AD1-05F9-41EF-A582-46E75B497204}"/>
              </a:ext>
            </a:extLst>
          </p:cNvPr>
          <p:cNvSpPr/>
          <p:nvPr/>
        </p:nvSpPr>
        <p:spPr>
          <a:xfrm>
            <a:off x="3336617" y="276225"/>
            <a:ext cx="8207683" cy="395444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xmlns="" id="{F3EC5C88-4B8C-4EF9-BA46-69DAB28670B8}"/>
              </a:ext>
            </a:extLst>
          </p:cNvPr>
          <p:cNvSpPr/>
          <p:nvPr/>
        </p:nvSpPr>
        <p:spPr>
          <a:xfrm>
            <a:off x="3600846" y="699174"/>
            <a:ext cx="76792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dirty="0">
                <a:latin typeface="Calibri Light" panose="020F0302020204030204" pitchFamily="34" charset="0"/>
                <a:cs typeface="Times New Roman" panose="02020603050405020304" pitchFamily="18" charset="0"/>
              </a:rPr>
              <a:t>Miesięczna </a:t>
            </a:r>
            <a:r>
              <a:rPr lang="pl-PL" altLang="pl-PL" sz="28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wartość pracy domowej w relacji do przeciętnego miesięcznego wynagrodzenia </a:t>
            </a:r>
            <a:r>
              <a:rPr lang="pl-PL" altLang="pl-PL" sz="2800" dirty="0">
                <a:latin typeface="Calibri Light" panose="020F0302020204030204" pitchFamily="34" charset="0"/>
                <a:cs typeface="Times New Roman" panose="02020603050405020304" pitchFamily="18" charset="0"/>
              </a:rPr>
              <a:t>brutto: </a:t>
            </a:r>
            <a:r>
              <a:rPr lang="pl-PL" altLang="pl-PL" sz="2800" b="1" dirty="0">
                <a:solidFill>
                  <a:srgbClr val="CC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46,3%</a:t>
            </a:r>
            <a:endParaRPr lang="pl-PL" altLang="pl-PL" sz="2800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800" b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Relacja wartości pracy kobiet do wartości pracy mężczyzn:</a:t>
            </a:r>
            <a:r>
              <a:rPr lang="pl-PL" altLang="pl-PL" sz="2800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800" b="1" dirty="0">
                <a:solidFill>
                  <a:srgbClr val="CC0000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1 : 0,57</a:t>
            </a:r>
            <a:r>
              <a:rPr lang="pl-PL" altLang="pl-PL" sz="2800" b="1" dirty="0">
                <a:solidFill>
                  <a:srgbClr val="CC0000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6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611932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4">
            <a:extLst>
              <a:ext uri="{FF2B5EF4-FFF2-40B4-BE49-F238E27FC236}">
                <a16:creationId xmlns:a16="http://schemas.microsoft.com/office/drawing/2014/main" xmlns="" id="{27286CA1-3839-4513-A249-9FA870BF0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5654" y="400249"/>
            <a:ext cx="926284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Tablica 5. </a:t>
            </a:r>
            <a:r>
              <a:rPr lang="pl-PL" altLang="pl-PL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Struktura wartości pracy domowej kobiet i mężczyzn według rodzaju prac w 2013 r. (w %)</a:t>
            </a:r>
            <a:endParaRPr lang="pl-PL" altLang="pl-PL" sz="18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6195" name="Group 3">
            <a:extLst>
              <a:ext uri="{FF2B5EF4-FFF2-40B4-BE49-F238E27FC236}">
                <a16:creationId xmlns:a16="http://schemas.microsoft.com/office/drawing/2014/main" xmlns="" id="{7824A81C-E22E-4B71-B211-96F5F52FE1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3443877"/>
              </p:ext>
            </p:extLst>
          </p:nvPr>
        </p:nvGraphicFramePr>
        <p:xfrm>
          <a:off x="1740023" y="969636"/>
          <a:ext cx="7861195" cy="3592421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80884">
                  <a:extLst>
                    <a:ext uri="{9D8B030D-6E8A-4147-A177-3AD203B41FA5}">
                      <a16:colId xmlns:a16="http://schemas.microsoft.com/office/drawing/2014/main" xmlns="" val="3511973746"/>
                    </a:ext>
                  </a:extLst>
                </a:gridCol>
                <a:gridCol w="3482097">
                  <a:extLst>
                    <a:ext uri="{9D8B030D-6E8A-4147-A177-3AD203B41FA5}">
                      <a16:colId xmlns:a16="http://schemas.microsoft.com/office/drawing/2014/main" xmlns="" val="3284438132"/>
                    </a:ext>
                  </a:extLst>
                </a:gridCol>
                <a:gridCol w="1187443">
                  <a:extLst>
                    <a:ext uri="{9D8B030D-6E8A-4147-A177-3AD203B41FA5}">
                      <a16:colId xmlns:a16="http://schemas.microsoft.com/office/drawing/2014/main" xmlns="" val="4175473471"/>
                    </a:ext>
                  </a:extLst>
                </a:gridCol>
                <a:gridCol w="1155350">
                  <a:extLst>
                    <a:ext uri="{9D8B030D-6E8A-4147-A177-3AD203B41FA5}">
                      <a16:colId xmlns:a16="http://schemas.microsoft.com/office/drawing/2014/main" xmlns="" val="2807481417"/>
                    </a:ext>
                  </a:extLst>
                </a:gridCol>
                <a:gridCol w="1455421">
                  <a:extLst>
                    <a:ext uri="{9D8B030D-6E8A-4147-A177-3AD203B41FA5}">
                      <a16:colId xmlns:a16="http://schemas.microsoft.com/office/drawing/2014/main" xmlns="" val="1419580777"/>
                    </a:ext>
                  </a:extLst>
                </a:gridCol>
              </a:tblGrid>
              <a:tr h="74007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Lp.</a:t>
                      </a: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Grupy prac domowych </a:t>
                      </a: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Struktura wartości pracy domowej (w %)</a:t>
                      </a: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69728849"/>
                  </a:ext>
                </a:extLst>
              </a:tr>
              <a:tr h="439081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ogółem</a:t>
                      </a: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kobiety</a:t>
                      </a: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mężczyźni</a:t>
                      </a:r>
                      <a:endParaRPr kumimoji="0" lang="pl-PL" altLang="pl-PL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224118270"/>
                  </a:ext>
                </a:extLst>
              </a:tr>
              <a:tr h="41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1.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Utrzymanie mieszkania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17,8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15,4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24,9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129568521"/>
                  </a:ext>
                </a:extLst>
              </a:tr>
              <a:tr h="41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2.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Zapewnienie wyżywienia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45,0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46,4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41,4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308829984"/>
                  </a:ext>
                </a:extLst>
              </a:tr>
              <a:tr h="41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3.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Utrzymanie odzieży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3,8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4,8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1,9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37116599"/>
                  </a:ext>
                </a:extLst>
              </a:tr>
              <a:tr h="74007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4.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Opieka nad dziećmi i dorosłymi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33,4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35,4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31,8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390437352"/>
                  </a:ext>
                </a:extLst>
              </a:tr>
              <a:tr h="4183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5.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Razem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100,0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100,0</a:t>
                      </a:r>
                      <a:endParaRPr kumimoji="0" lang="pl-PL" altLang="pl-PL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Calibri Light" panose="020F0302020204030204" pitchFamily="34" charset="0"/>
                        </a:rPr>
                        <a:t>100,0</a:t>
                      </a:r>
                      <a:endParaRPr kumimoji="0" lang="pl-PL" altLang="pl-PL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3154319339"/>
                  </a:ext>
                </a:extLst>
              </a:tr>
            </a:tbl>
          </a:graphicData>
        </a:graphic>
      </p:graphicFrame>
      <p:sp>
        <p:nvSpPr>
          <p:cNvPr id="136244" name="Rectangle 223">
            <a:extLst>
              <a:ext uri="{FF2B5EF4-FFF2-40B4-BE49-F238E27FC236}">
                <a16:creationId xmlns:a16="http://schemas.microsoft.com/office/drawing/2014/main" xmlns="" id="{38BF8385-8A3A-4AD5-AEB1-CE17248F1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3609" y="4663200"/>
            <a:ext cx="2205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altLang="pl-PL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90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4">
            <a:extLst>
              <a:ext uri="{FF2B5EF4-FFF2-40B4-BE49-F238E27FC236}">
                <a16:creationId xmlns:a16="http://schemas.microsoft.com/office/drawing/2014/main" xmlns="" id="{1DC52E82-0410-43E0-9C67-5AF8A4A003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335" y="345288"/>
            <a:ext cx="1056879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Tablica 6. </a:t>
            </a:r>
            <a:r>
              <a:rPr lang="pl-PL" altLang="pl-PL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Struktura wartości pracy domowej kobiet i mężczyzn według rodzaju prac w 2013 r. i w 2004 r. (w %)</a:t>
            </a:r>
            <a:endParaRPr lang="pl-PL" altLang="pl-PL" sz="1800" b="1" i="1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8369" name="Group 129">
            <a:extLst>
              <a:ext uri="{FF2B5EF4-FFF2-40B4-BE49-F238E27FC236}">
                <a16:creationId xmlns:a16="http://schemas.microsoft.com/office/drawing/2014/main" xmlns="" id="{DDEAF8C2-D133-4739-A11D-EE17B6F077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458639"/>
              </p:ext>
            </p:extLst>
          </p:nvPr>
        </p:nvGraphicFramePr>
        <p:xfrm>
          <a:off x="1207365" y="914675"/>
          <a:ext cx="9410328" cy="4626812"/>
        </p:xfrm>
        <a:graphic>
          <a:graphicData uri="http://schemas.openxmlformats.org/drawingml/2006/table">
            <a:tbl>
              <a:tblPr/>
              <a:tblGrid>
                <a:gridCol w="522026">
                  <a:extLst>
                    <a:ext uri="{9D8B030D-6E8A-4147-A177-3AD203B41FA5}">
                      <a16:colId xmlns:a16="http://schemas.microsoft.com/office/drawing/2014/main" xmlns="" val="2158157375"/>
                    </a:ext>
                  </a:extLst>
                </a:gridCol>
                <a:gridCol w="2228318">
                  <a:extLst>
                    <a:ext uri="{9D8B030D-6E8A-4147-A177-3AD203B41FA5}">
                      <a16:colId xmlns:a16="http://schemas.microsoft.com/office/drawing/2014/main" xmlns="" val="2096856086"/>
                    </a:ext>
                  </a:extLst>
                </a:gridCol>
                <a:gridCol w="1077749">
                  <a:extLst>
                    <a:ext uri="{9D8B030D-6E8A-4147-A177-3AD203B41FA5}">
                      <a16:colId xmlns:a16="http://schemas.microsoft.com/office/drawing/2014/main" xmlns="" val="2648974227"/>
                    </a:ext>
                  </a:extLst>
                </a:gridCol>
                <a:gridCol w="1157520">
                  <a:extLst>
                    <a:ext uri="{9D8B030D-6E8A-4147-A177-3AD203B41FA5}">
                      <a16:colId xmlns:a16="http://schemas.microsoft.com/office/drawing/2014/main" xmlns="" val="2903153067"/>
                    </a:ext>
                  </a:extLst>
                </a:gridCol>
                <a:gridCol w="1193163">
                  <a:extLst>
                    <a:ext uri="{9D8B030D-6E8A-4147-A177-3AD203B41FA5}">
                      <a16:colId xmlns:a16="http://schemas.microsoft.com/office/drawing/2014/main" xmlns="" val="1126182780"/>
                    </a:ext>
                  </a:extLst>
                </a:gridCol>
                <a:gridCol w="999676">
                  <a:extLst>
                    <a:ext uri="{9D8B030D-6E8A-4147-A177-3AD203B41FA5}">
                      <a16:colId xmlns:a16="http://schemas.microsoft.com/office/drawing/2014/main" xmlns="" val="3122761149"/>
                    </a:ext>
                  </a:extLst>
                </a:gridCol>
                <a:gridCol w="1001374">
                  <a:extLst>
                    <a:ext uri="{9D8B030D-6E8A-4147-A177-3AD203B41FA5}">
                      <a16:colId xmlns:a16="http://schemas.microsoft.com/office/drawing/2014/main" xmlns="" val="1405519160"/>
                    </a:ext>
                  </a:extLst>
                </a:gridCol>
                <a:gridCol w="1230502">
                  <a:extLst>
                    <a:ext uri="{9D8B030D-6E8A-4147-A177-3AD203B41FA5}">
                      <a16:colId xmlns:a16="http://schemas.microsoft.com/office/drawing/2014/main" xmlns="" val="2743948240"/>
                    </a:ext>
                  </a:extLst>
                </a:gridCol>
              </a:tblGrid>
              <a:tr h="704850"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Lp.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Grupy prac domowych 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Struktura wartości pracy domowej (w %)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3969480"/>
                  </a:ext>
                </a:extLst>
              </a:tr>
              <a:tr h="539950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2013 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2004 r.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9602458"/>
                  </a:ext>
                </a:extLst>
              </a:tr>
              <a:tr h="582613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kobiety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mężczyźni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kobiety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mężczyźni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43016314"/>
                  </a:ext>
                </a:extLst>
              </a:tr>
              <a:tr h="5842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Utrzymanie mieszkania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17,8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15,4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24,9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20,5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15,1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32,0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7733746"/>
                  </a:ext>
                </a:extLst>
              </a:tr>
              <a:tr h="6032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Zapewnienie wyżywienia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45,0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46,4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41,4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47,9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51,9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41,3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99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774560"/>
                  </a:ext>
                </a:extLst>
              </a:tr>
              <a:tr h="404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Utrzymanie odzieży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3,8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4,8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1,9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5,8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7,1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2,4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62289020"/>
                  </a:ext>
                </a:extLst>
              </a:tr>
              <a:tr h="715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Opieka nad dziećmi i dorosłymi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33,4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35,4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31,8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25,8</a:t>
                      </a:r>
                      <a:endParaRPr kumimoji="0" lang="pl-PL" altLang="pl-PL" sz="1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25,9</a:t>
                      </a:r>
                      <a:endParaRPr kumimoji="0" lang="pl-PL" alt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24,3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2400211"/>
                  </a:ext>
                </a:extLst>
              </a:tr>
              <a:tr h="3984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5.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Razem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pl-PL" altLang="pl-PL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kumimoji="0" lang="pl-PL" altLang="pl-P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19003592"/>
                  </a:ext>
                </a:extLst>
              </a:tr>
            </a:tbl>
          </a:graphicData>
        </a:graphic>
      </p:graphicFrame>
      <p:sp>
        <p:nvSpPr>
          <p:cNvPr id="138292" name="Rectangle 223">
            <a:extLst>
              <a:ext uri="{FF2B5EF4-FFF2-40B4-BE49-F238E27FC236}">
                <a16:creationId xmlns:a16="http://schemas.microsoft.com/office/drawing/2014/main" xmlns="" id="{7B975298-33C5-4082-9154-E97C3EEF0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7365" y="5649809"/>
            <a:ext cx="22054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br>
              <a:rPr lang="pl-PL" altLang="pl-PL" sz="14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pl-PL" altLang="pl-PL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6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Wykres 4">
            <a:extLst>
              <a:ext uri="{FF2B5EF4-FFF2-40B4-BE49-F238E27FC236}">
                <a16:creationId xmlns:a16="http://schemas.microsoft.com/office/drawing/2014/main" xmlns="" id="{929AFE74-4C07-4204-A5D3-40BADF234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2865367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52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xmlns="" id="{46114BDB-C0A6-411B-8084-5ABE869BC6F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1838117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875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xmlns="" id="{E704D69C-9083-4604-94F5-18134ED19A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494980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798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xmlns="" id="{A9F33DA6-C6BB-4AE5-83F5-694F434928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3515043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2938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Wykres 1">
            <a:extLst>
              <a:ext uri="{FF2B5EF4-FFF2-40B4-BE49-F238E27FC236}">
                <a16:creationId xmlns:a16="http://schemas.microsoft.com/office/drawing/2014/main" xmlns="" id="{4C66676B-F021-427C-A2AF-6E7CA11488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2120569"/>
              </p:ext>
            </p:extLst>
          </p:nvPr>
        </p:nvGraphicFramePr>
        <p:xfrm>
          <a:off x="643467" y="643466"/>
          <a:ext cx="10905066" cy="5571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0409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BB17B1C-DB02-48AC-B887-2D0D6FD30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Ile jest warta?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AA26CA9-DAE7-4304-ABF2-9462BD6DB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Całodobowa opieka nad dzieckiem niepełnosprawnym?</a:t>
            </a:r>
          </a:p>
          <a:p>
            <a:r>
              <a:rPr lang="pl-PL" dirty="0"/>
              <a:t>Wychowanie 5-ciorga dzieci?</a:t>
            </a:r>
          </a:p>
          <a:p>
            <a:r>
              <a:rPr lang="pl-PL" dirty="0"/>
              <a:t>20-letnia opieka nad osobą starszą?</a:t>
            </a:r>
            <a:endParaRPr lang="pl-PL" altLang="pl-PL" i="1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50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AEAEBA2-8738-4457-AC91-D1E6D96A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5" y="231775"/>
            <a:ext cx="10515600" cy="1325563"/>
          </a:xfrm>
        </p:spPr>
        <p:txBody>
          <a:bodyPr/>
          <a:lstStyle/>
          <a:p>
            <a:r>
              <a:rPr lang="pl-PL" dirty="0"/>
              <a:t>Plan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E755B5B-A95D-4A0D-A670-3F8027478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7684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Część I – Wycena nieodpłatnej pracy domowej </a:t>
            </a:r>
          </a:p>
          <a:p>
            <a:pPr marL="0" indent="0">
              <a:buNone/>
            </a:pPr>
            <a:r>
              <a:rPr lang="pl-PL" dirty="0"/>
              <a:t>	(założenia, metoda wyceny, wyniki)</a:t>
            </a:r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r>
              <a:rPr lang="pl-PL" b="1" dirty="0"/>
              <a:t>Część II – Rachunek produkcji domowej </a:t>
            </a:r>
          </a:p>
          <a:p>
            <a:pPr marL="0" indent="0">
              <a:buNone/>
            </a:pPr>
            <a:r>
              <a:rPr lang="pl-PL" dirty="0"/>
              <a:t>	(założenia, podstawy metodologiczne, wyniki)</a:t>
            </a:r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xmlns="" id="{86342213-B3C5-451B-915B-23E979E275C9}"/>
              </a:ext>
            </a:extLst>
          </p:cNvPr>
          <p:cNvSpPr/>
          <p:nvPr/>
        </p:nvSpPr>
        <p:spPr>
          <a:xfrm>
            <a:off x="6543675" y="2671763"/>
            <a:ext cx="53530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(dr hab. Ilona Błaszczak-</a:t>
            </a:r>
            <a:r>
              <a:rPr lang="pl-PL" b="1" dirty="0" err="1"/>
              <a:t>Przybycińska</a:t>
            </a:r>
            <a:r>
              <a:rPr lang="pl-PL" b="1" dirty="0"/>
              <a:t>, prof. SGH)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C5DFDC39-CFB4-407C-8BFD-2ABB7ED91790}"/>
              </a:ext>
            </a:extLst>
          </p:cNvPr>
          <p:cNvSpPr/>
          <p:nvPr/>
        </p:nvSpPr>
        <p:spPr>
          <a:xfrm>
            <a:off x="6543675" y="4395788"/>
            <a:ext cx="2234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(dr Marta Marszałek)</a:t>
            </a:r>
          </a:p>
        </p:txBody>
      </p:sp>
    </p:spTree>
    <p:extLst>
      <p:ext uri="{BB962C8B-B14F-4D97-AF65-F5344CB8AC3E}">
        <p14:creationId xmlns:p14="http://schemas.microsoft.com/office/powerpoint/2010/main" val="7192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08DA36A-0120-44CF-A28A-22B47EE74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Rachunek produkcji domowej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0492E54-65F4-4ECC-BB17-839F6E365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dr Marta Marszałek</a:t>
            </a:r>
          </a:p>
        </p:txBody>
      </p:sp>
    </p:spTree>
    <p:extLst>
      <p:ext uri="{BB962C8B-B14F-4D97-AF65-F5344CB8AC3E}">
        <p14:creationId xmlns:p14="http://schemas.microsoft.com/office/powerpoint/2010/main" val="66130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 zawierający satelita, transport&#10;&#10;Opis wygenerowany przy bardzo wysokim poziomie pewności">
            <a:extLst>
              <a:ext uri="{FF2B5EF4-FFF2-40B4-BE49-F238E27FC236}">
                <a16:creationId xmlns:a16="http://schemas.microsoft.com/office/drawing/2014/main" xmlns="" id="{F46E7485-85BD-4841-823A-1A1BC776E9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8" name="Tytuł 7">
            <a:extLst>
              <a:ext uri="{FF2B5EF4-FFF2-40B4-BE49-F238E27FC236}">
                <a16:creationId xmlns:a16="http://schemas.microsoft.com/office/drawing/2014/main" xmlns="" id="{56E11785-6629-47F0-8276-BD12A7DA3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694" y="167161"/>
            <a:ext cx="6062221" cy="1325563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Koncepcja rachunków satelitarnych</a:t>
            </a:r>
          </a:p>
        </p:txBody>
      </p:sp>
    </p:spTree>
    <p:extLst>
      <p:ext uri="{BB962C8B-B14F-4D97-AF65-F5344CB8AC3E}">
        <p14:creationId xmlns:p14="http://schemas.microsoft.com/office/powerpoint/2010/main" val="4279643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Obraz 5" descr="Obraz zawierający osoba, wewnątrz&#10;&#10;Opis wygenerowany przy bardzo wysokim poziomie pewności">
            <a:extLst>
              <a:ext uri="{FF2B5EF4-FFF2-40B4-BE49-F238E27FC236}">
                <a16:creationId xmlns:a16="http://schemas.microsoft.com/office/drawing/2014/main" xmlns="" id="{F0C96E0D-04DB-45CD-A0E3-509FAA519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 r="19497"/>
          <a:stretch/>
        </p:blipFill>
        <p:spPr>
          <a:xfrm>
            <a:off x="8249300" y="0"/>
            <a:ext cx="3942700" cy="4282963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69975D6-6DA5-49E0-8349-CE63F5A16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r>
              <a:rPr lang="pl-PL" sz="3700" dirty="0"/>
              <a:t>Geneza </a:t>
            </a:r>
            <a:br>
              <a:rPr lang="pl-PL" sz="3700" dirty="0"/>
            </a:br>
            <a:r>
              <a:rPr lang="pl-PL" sz="2800" dirty="0"/>
              <a:t>(na przykładzie sektora gospodarstw domowych)</a:t>
            </a:r>
            <a:endParaRPr lang="pl-PL" sz="37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F17838E-0A2C-4255-BC25-9160E8768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45" y="2575034"/>
            <a:ext cx="8374379" cy="4282966"/>
          </a:xfrm>
        </p:spPr>
        <p:txBody>
          <a:bodyPr>
            <a:normAutofit/>
          </a:bodyPr>
          <a:lstStyle/>
          <a:p>
            <a:r>
              <a:rPr lang="pl-PL" altLang="pl-PL" sz="1600" b="1" dirty="0"/>
              <a:t>Poszukiwanie dokładniejszego sposobu pomiaru dobrobytu </a:t>
            </a:r>
            <a:r>
              <a:rPr lang="pl-PL" altLang="pl-PL" sz="1600" dirty="0"/>
              <a:t>(niewystarczalność PKB) – </a:t>
            </a:r>
          </a:p>
          <a:p>
            <a:pPr marL="0" indent="0">
              <a:buNone/>
            </a:pPr>
            <a:r>
              <a:rPr lang="pl-PL" altLang="pl-PL" sz="1600" dirty="0"/>
              <a:t>lata 50. XX w.</a:t>
            </a:r>
          </a:p>
          <a:p>
            <a:endParaRPr lang="pl-PL" altLang="pl-PL" sz="1600" dirty="0"/>
          </a:p>
          <a:p>
            <a:r>
              <a:rPr lang="pl-PL" altLang="pl-PL" sz="1600" b="1" dirty="0"/>
              <a:t>Brak jednolitego badania </a:t>
            </a:r>
            <a:r>
              <a:rPr lang="pl-PL" altLang="pl-PL" sz="1600" dirty="0"/>
              <a:t>z zakresu pomiaru nieodpłatnej produkcji gospodarstw domowych</a:t>
            </a:r>
          </a:p>
          <a:p>
            <a:endParaRPr lang="pl-PL" altLang="pl-PL" sz="1600" dirty="0"/>
          </a:p>
          <a:p>
            <a:r>
              <a:rPr lang="pl-PL" altLang="pl-PL" sz="1600" dirty="0"/>
              <a:t>Potrzeba dokładniejszej </a:t>
            </a:r>
            <a:r>
              <a:rPr lang="pl-PL" altLang="pl-PL" sz="1600" b="1" dirty="0"/>
              <a:t>oceny zamożności gospodarstw domowych </a:t>
            </a:r>
            <a:r>
              <a:rPr lang="pl-PL" altLang="pl-PL" sz="1600" dirty="0"/>
              <a:t>i ich sytuacji społeczno-ekonomicznej</a:t>
            </a:r>
          </a:p>
          <a:p>
            <a:endParaRPr lang="pl-PL" altLang="pl-PL" sz="1600" dirty="0"/>
          </a:p>
          <a:p>
            <a:r>
              <a:rPr lang="pl-PL" altLang="pl-PL" sz="1600" b="1" dirty="0"/>
              <a:t>Wzrost roli statystyki publicznej</a:t>
            </a:r>
          </a:p>
          <a:p>
            <a:endParaRPr lang="pl-PL" altLang="pl-PL" sz="1600" dirty="0"/>
          </a:p>
          <a:p>
            <a:r>
              <a:rPr lang="pl-PL" altLang="pl-PL" sz="1600" b="1" dirty="0"/>
              <a:t>Wzrost zainteresowania wielu użytkowników </a:t>
            </a:r>
            <a:r>
              <a:rPr lang="pl-PL" altLang="pl-PL" sz="1600" dirty="0"/>
              <a:t>i </a:t>
            </a:r>
            <a:r>
              <a:rPr lang="pl-PL" altLang="pl-PL" sz="1600" b="1" dirty="0"/>
              <a:t>wzrost zapotrzebowania na dane </a:t>
            </a:r>
            <a:r>
              <a:rPr lang="pl-PL" altLang="pl-PL" sz="1600" dirty="0"/>
              <a:t>z rachunków satelitarnych z różnych dziedzin statystyki publicznej (</a:t>
            </a:r>
            <a:r>
              <a:rPr lang="pl-PL" altLang="pl-PL" sz="1600" dirty="0" err="1"/>
              <a:t>Stiglitz</a:t>
            </a:r>
            <a:r>
              <a:rPr lang="pl-PL" altLang="pl-PL" sz="1600" dirty="0"/>
              <a:t> i in., 2009)</a:t>
            </a:r>
          </a:p>
        </p:txBody>
      </p:sp>
    </p:spTree>
    <p:extLst>
      <p:ext uri="{BB962C8B-B14F-4D97-AF65-F5344CB8AC3E}">
        <p14:creationId xmlns:p14="http://schemas.microsoft.com/office/powerpoint/2010/main" val="39686479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: zaokrąglone rogi 8">
            <a:extLst>
              <a:ext uri="{FF2B5EF4-FFF2-40B4-BE49-F238E27FC236}">
                <a16:creationId xmlns:a16="http://schemas.microsoft.com/office/drawing/2014/main" xmlns="" id="{1E07DA5E-D474-4ED1-B0D2-4685843F33D2}"/>
              </a:ext>
            </a:extLst>
          </p:cNvPr>
          <p:cNvSpPr/>
          <p:nvPr/>
        </p:nvSpPr>
        <p:spPr>
          <a:xfrm>
            <a:off x="5995503" y="1773043"/>
            <a:ext cx="2704171" cy="3389971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: zaokrąglone rogi 7">
            <a:extLst>
              <a:ext uri="{FF2B5EF4-FFF2-40B4-BE49-F238E27FC236}">
                <a16:creationId xmlns:a16="http://schemas.microsoft.com/office/drawing/2014/main" xmlns="" id="{F15F613F-F2FF-4698-BBD6-C148FF1CE914}"/>
              </a:ext>
            </a:extLst>
          </p:cNvPr>
          <p:cNvSpPr/>
          <p:nvPr/>
        </p:nvSpPr>
        <p:spPr>
          <a:xfrm>
            <a:off x="2207938" y="1773044"/>
            <a:ext cx="2704171" cy="3389971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2AB56FCC-5148-4344-B07D-700AF5918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9435" y="355600"/>
            <a:ext cx="8046580" cy="1325563"/>
          </a:xfrm>
        </p:spPr>
        <p:txBody>
          <a:bodyPr/>
          <a:lstStyle/>
          <a:p>
            <a:pPr algn="ctr"/>
            <a:r>
              <a:rPr lang="pl-PL" dirty="0"/>
              <a:t>Rachunki satelitarne</a:t>
            </a:r>
          </a:p>
        </p:txBody>
      </p:sp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xmlns="" id="{800D5160-9924-4681-8525-9D4765C6AA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3073" y="1681163"/>
            <a:ext cx="5157787" cy="823912"/>
          </a:xfrm>
        </p:spPr>
        <p:txBody>
          <a:bodyPr/>
          <a:lstStyle/>
          <a:p>
            <a:pPr algn="ctr"/>
            <a:r>
              <a:rPr lang="pl-PL" dirty="0"/>
              <a:t>Dziedzinowe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xmlns="" id="{849593DA-A0E8-4321-9DCA-CCC56F2466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091" y="2670369"/>
            <a:ext cx="5157787" cy="3684588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pl-PL" dirty="0"/>
              <a:t>zdrowia</a:t>
            </a:r>
          </a:p>
          <a:p>
            <a:pPr marL="457200" lvl="1" indent="0" algn="ctr">
              <a:buNone/>
            </a:pPr>
            <a:r>
              <a:rPr lang="pl-PL" dirty="0"/>
              <a:t>turystyki</a:t>
            </a:r>
          </a:p>
          <a:p>
            <a:pPr marL="457200" lvl="1" indent="0" algn="ctr">
              <a:buNone/>
            </a:pPr>
            <a:r>
              <a:rPr lang="pl-PL" dirty="0"/>
              <a:t>nauki</a:t>
            </a:r>
          </a:p>
          <a:p>
            <a:pPr marL="457200" lvl="1" indent="0" algn="ctr">
              <a:buNone/>
            </a:pPr>
            <a:r>
              <a:rPr lang="pl-PL" dirty="0"/>
              <a:t>sportu</a:t>
            </a:r>
          </a:p>
          <a:p>
            <a:pPr marL="457200" lvl="1" indent="0" algn="ctr">
              <a:buNone/>
            </a:pPr>
            <a:r>
              <a:rPr lang="pl-PL" dirty="0"/>
              <a:t>kultury</a:t>
            </a:r>
          </a:p>
          <a:p>
            <a:pPr marL="457200" lvl="1" indent="0" algn="ctr">
              <a:buNone/>
            </a:pP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B483C030-7D36-4644-AF77-C8B44096B3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755995" y="1681163"/>
            <a:ext cx="5183188" cy="823912"/>
          </a:xfrm>
        </p:spPr>
        <p:txBody>
          <a:bodyPr/>
          <a:lstStyle/>
          <a:p>
            <a:pPr algn="ctr"/>
            <a:r>
              <a:rPr lang="pl-PL" dirty="0"/>
              <a:t>Sektorowe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xmlns="" id="{1ED8E007-4674-4DBE-940E-3E82634C05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34149" y="2670369"/>
            <a:ext cx="5183188" cy="368458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pl-PL" dirty="0"/>
              <a:t>non-profit</a:t>
            </a:r>
          </a:p>
          <a:p>
            <a:pPr marL="457200" lvl="1" indent="0" algn="ctr">
              <a:buNone/>
            </a:pPr>
            <a:r>
              <a:rPr lang="pl-PL" dirty="0"/>
              <a:t>produkcji domowej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0194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rostokąt: zaokrąglone rogi 12">
            <a:extLst>
              <a:ext uri="{FF2B5EF4-FFF2-40B4-BE49-F238E27FC236}">
                <a16:creationId xmlns:a16="http://schemas.microsoft.com/office/drawing/2014/main" xmlns="" id="{3EF9468C-503C-4104-8559-82F3A5142CAE}"/>
              </a:ext>
            </a:extLst>
          </p:cNvPr>
          <p:cNvSpPr/>
          <p:nvPr/>
        </p:nvSpPr>
        <p:spPr>
          <a:xfrm>
            <a:off x="146047" y="1681163"/>
            <a:ext cx="5819777" cy="50149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: zaokrąglone rogi 11">
            <a:extLst>
              <a:ext uri="{FF2B5EF4-FFF2-40B4-BE49-F238E27FC236}">
                <a16:creationId xmlns:a16="http://schemas.microsoft.com/office/drawing/2014/main" xmlns="" id="{564A4DFE-E7B9-43C3-99AB-81B5B28DBC76}"/>
              </a:ext>
            </a:extLst>
          </p:cNvPr>
          <p:cNvSpPr/>
          <p:nvPr/>
        </p:nvSpPr>
        <p:spPr>
          <a:xfrm>
            <a:off x="6172198" y="1681163"/>
            <a:ext cx="5819777" cy="501491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xmlns="" id="{5244040F-8992-4155-B89A-44409F08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Założenia rachunku produkcji domowej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xmlns="" id="{34D9AAEA-887A-4ABF-B156-CF0D00044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3201" y="1681163"/>
            <a:ext cx="5157787" cy="823912"/>
          </a:xfrm>
        </p:spPr>
        <p:txBody>
          <a:bodyPr/>
          <a:lstStyle/>
          <a:p>
            <a:pPr algn="ctr"/>
            <a:r>
              <a:rPr lang="pl-PL" dirty="0"/>
              <a:t>Produkcja domowa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xmlns="" id="{AA6A8FA0-11EE-44FF-974E-21E015873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3063" y="2600325"/>
            <a:ext cx="5157787" cy="368458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pl-PL" dirty="0"/>
              <a:t>Teoria konsumpcji G.S. Beckera: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pl-PL" dirty="0"/>
              <a:t>użyteczność, do maksymalizacji której dąży konsument, jest w pewnym sensie przez niego wytwarzana.</a:t>
            </a:r>
          </a:p>
          <a:p>
            <a:pPr>
              <a:defRPr/>
            </a:pPr>
            <a:r>
              <a:rPr lang="pl-PL" dirty="0"/>
              <a:t>„Produkcja konsumpcji” Beckera: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r>
              <a:rPr lang="pl-PL" dirty="0"/>
              <a:t>gospodarstwa domowe są zarówno konsumentami jak i producentami mimo, że w trakcie procesu wytwarzania dóbr lub usług na własne potrzeby nie zachodzą żadne transakcje monetarne.</a:t>
            </a:r>
          </a:p>
        </p:txBody>
      </p:sp>
      <p:sp>
        <p:nvSpPr>
          <p:cNvPr id="10" name="Symbol zastępczy tekstu 9">
            <a:extLst>
              <a:ext uri="{FF2B5EF4-FFF2-40B4-BE49-F238E27FC236}">
                <a16:creationId xmlns:a16="http://schemas.microsoft.com/office/drawing/2014/main" xmlns="" id="{BB42CDB2-ABCF-459D-B223-64E843B6D8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235" y="1690688"/>
            <a:ext cx="5183188" cy="823912"/>
          </a:xfrm>
        </p:spPr>
        <p:txBody>
          <a:bodyPr/>
          <a:lstStyle/>
          <a:p>
            <a:pPr algn="ctr"/>
            <a:r>
              <a:rPr lang="pl-PL" dirty="0"/>
              <a:t>Praca domowa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xmlns="" id="{3D5083B7-9950-41A2-8298-333FCF486C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3" y="2600325"/>
            <a:ext cx="5648325" cy="3684588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pl-PL" dirty="0"/>
              <a:t>Kryterium </a:t>
            </a:r>
            <a:r>
              <a:rPr lang="pl-PL" dirty="0" err="1"/>
              <a:t>produktywnościowe</a:t>
            </a:r>
            <a:r>
              <a:rPr lang="pl-PL" dirty="0"/>
              <a:t>, tzw. kryterium „trzeciej strony” wg M. </a:t>
            </a:r>
            <a:r>
              <a:rPr lang="pl-PL" dirty="0" err="1"/>
              <a:t>Reid</a:t>
            </a:r>
            <a:endParaRPr lang="pl-PL" dirty="0"/>
          </a:p>
          <a:p>
            <a:pPr>
              <a:defRPr/>
            </a:pPr>
            <a:r>
              <a:rPr lang="pl-PL" dirty="0"/>
              <a:t>Przykłady:</a:t>
            </a:r>
          </a:p>
          <a:p>
            <a:pPr lvl="1">
              <a:defRPr/>
            </a:pPr>
            <a:r>
              <a:rPr lang="pl-PL" dirty="0"/>
              <a:t>Prace porządkowe w domu wykonywane przez najemną pomoc domową</a:t>
            </a:r>
          </a:p>
          <a:p>
            <a:pPr lvl="1">
              <a:defRPr/>
            </a:pPr>
            <a:r>
              <a:rPr lang="pl-PL" dirty="0"/>
              <a:t>Prace ogrodowe świadczone przez pracownika</a:t>
            </a:r>
          </a:p>
          <a:p>
            <a:pPr lvl="1">
              <a:defRPr/>
            </a:pPr>
            <a:r>
              <a:rPr lang="pl-PL" dirty="0"/>
              <a:t>Transport dzieci do szkoły np. przez osobę spoza własnego gospodarstwa domowego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1212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C7AA17C6-FDF9-49FC-BF53-D69045CBD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811" y="170675"/>
            <a:ext cx="10515600" cy="1325563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pl-PL" altLang="pl-PL" sz="4000" dirty="0">
                <a:cs typeface="Times New Roman" pitchFamily="18" charset="0"/>
              </a:rPr>
              <a:t>Produkcja (nie)rynkowa gospodarstw domowych</a:t>
            </a:r>
            <a:endParaRPr lang="en-US" altLang="pl-PL" sz="40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CF0738F-77DC-413F-8840-998B23772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134143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altLang="pl-PL" sz="1600" b="1" dirty="0">
                <a:latin typeface="+mj-lt"/>
              </a:rPr>
              <a:t>Schemat 1. </a:t>
            </a:r>
            <a:r>
              <a:rPr lang="pl-PL" altLang="pl-PL" sz="1600" dirty="0">
                <a:latin typeface="+mj-lt"/>
              </a:rPr>
              <a:t>Satelitarny rachunek produkcji domowej</a:t>
            </a:r>
            <a:endParaRPr lang="pl-PL" sz="1600" dirty="0">
              <a:latin typeface="+mj-lt"/>
            </a:endParaRPr>
          </a:p>
        </p:txBody>
      </p:sp>
      <p:sp>
        <p:nvSpPr>
          <p:cNvPr id="9219" name="Rectangle 185">
            <a:extLst>
              <a:ext uri="{FF2B5EF4-FFF2-40B4-BE49-F238E27FC236}">
                <a16:creationId xmlns:a16="http://schemas.microsoft.com/office/drawing/2014/main" xmlns="" id="{96048044-2D9B-401F-8AFF-1A0A0BEB1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14450" y="6047989"/>
            <a:ext cx="87953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pl-PL" sz="1200" dirty="0" err="1"/>
              <a:t>Źródło</a:t>
            </a:r>
            <a:r>
              <a:rPr lang="en-US" altLang="pl-PL" sz="1200" dirty="0"/>
              <a:t>: </a:t>
            </a:r>
            <a:r>
              <a:rPr lang="en-US" altLang="pl-PL" sz="1200" dirty="0" err="1"/>
              <a:t>Opracowanie</a:t>
            </a:r>
            <a:r>
              <a:rPr lang="en-US" altLang="pl-PL" sz="1200" dirty="0"/>
              <a:t> </a:t>
            </a:r>
            <a:r>
              <a:rPr lang="en-US" altLang="pl-PL" sz="1200" dirty="0" err="1"/>
              <a:t>własne</a:t>
            </a:r>
            <a:endParaRPr lang="pl-PL" altLang="pl-PL" sz="1200" dirty="0"/>
          </a:p>
        </p:txBody>
      </p:sp>
      <p:graphicFrame>
        <p:nvGraphicFramePr>
          <p:cNvPr id="12335" name="Group 47">
            <a:extLst>
              <a:ext uri="{FF2B5EF4-FFF2-40B4-BE49-F238E27FC236}">
                <a16:creationId xmlns:a16="http://schemas.microsoft.com/office/drawing/2014/main" xmlns="" id="{CEB01515-BCA3-4D94-A2E1-FFC2F8BD2A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041403"/>
              </p:ext>
            </p:extLst>
          </p:nvPr>
        </p:nvGraphicFramePr>
        <p:xfrm>
          <a:off x="1314450" y="1773237"/>
          <a:ext cx="9174165" cy="427475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9573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54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6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869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165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1491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1491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1659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11149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738826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Produkcja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SNA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Produkcja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non-SNA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38826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Produkcja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rynkowa</a:t>
                      </a:r>
                      <a:endParaRPr kumimoji="0" lang="pl-PL" sz="1600" b="1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 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sektorach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Rachunek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produkcji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domowej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907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Rynkowa produkcja gospodarstw domowych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6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(na własne potrzeby)</a:t>
                      </a:r>
                      <a:endParaRPr kumimoji="0" 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Nierynkowa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produkcja</a:t>
                      </a: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600" b="1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domowa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802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Czynsze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umowne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właścicieli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mieszkań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Produkcja rolna na własny użytek</a:t>
                      </a:r>
                      <a:endParaRPr kumimoji="0" lang="pl-P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Najemna (płatna)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pomoc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domowa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Zapewnienie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utrzymanie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mieszkania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Zapewnienie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wyżywienia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Zapewnienie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b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utrzymanie</a:t>
                      </a:r>
                      <a:r>
                        <a:rPr kumimoji="0" lang="en-US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odzieży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Opieka nad dziećmi </a:t>
                      </a:r>
                      <a:br>
                        <a:rPr kumimoji="0" lang="pl-PL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pl-PL" sz="13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 dorosłymi</a:t>
                      </a:r>
                      <a:endParaRPr kumimoji="0" lang="pl-PL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3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Wolontariat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8675" marR="8675" marT="8675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xmlns="" id="{969250F6-827A-42A1-9B16-B519B5824D91}"/>
              </a:ext>
            </a:extLst>
          </p:cNvPr>
          <p:cNvSpPr/>
          <p:nvPr/>
        </p:nvSpPr>
        <p:spPr>
          <a:xfrm>
            <a:off x="4000500" y="2655890"/>
            <a:ext cx="4968875" cy="57626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xmlns="" id="{332CD613-5801-4557-A218-240E5EE7811F}"/>
              </a:ext>
            </a:extLst>
          </p:cNvPr>
          <p:cNvSpPr/>
          <p:nvPr/>
        </p:nvSpPr>
        <p:spPr>
          <a:xfrm>
            <a:off x="1885950" y="2495550"/>
            <a:ext cx="9191625" cy="423862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5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8391B2E-65B9-4A5E-869E-28C39382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Podstawy metodologiczne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FEC6165-FB45-4CC1-AF64-34F705356C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2774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474CD85-5794-412B-A0D8-C1A1C88C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47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Produkcja domowa – przykład</a:t>
            </a:r>
            <a:br>
              <a:rPr lang="pl-PL" sz="4000" dirty="0"/>
            </a:br>
            <a:r>
              <a:rPr lang="pl-PL" sz="4000" dirty="0"/>
              <a:t>„przygotowanie obiadu”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9370052B-FEC8-45B0-9822-0737E3FE3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296" y="1236774"/>
            <a:ext cx="10515600" cy="1781366"/>
          </a:xfrm>
        </p:spPr>
        <p:txBody>
          <a:bodyPr>
            <a:normAutofit/>
          </a:bodyPr>
          <a:lstStyle/>
          <a:p>
            <a:r>
              <a:rPr lang="pl-PL" sz="2400" b="1" dirty="0"/>
              <a:t>Praca domowa </a:t>
            </a:r>
            <a:r>
              <a:rPr lang="pl-PL" sz="2400" dirty="0"/>
              <a:t>(</a:t>
            </a:r>
            <a:r>
              <a:rPr lang="pl-PL" sz="2400" b="1" dirty="0"/>
              <a:t>czas</a:t>
            </a:r>
            <a:r>
              <a:rPr lang="pl-PL" sz="2400" dirty="0"/>
              <a:t> x </a:t>
            </a:r>
            <a:r>
              <a:rPr lang="pl-PL" sz="2400" b="1" dirty="0"/>
              <a:t>stawka wynagrodzenia</a:t>
            </a:r>
            <a:r>
              <a:rPr lang="pl-PL" sz="2400" dirty="0"/>
              <a:t>)</a:t>
            </a:r>
          </a:p>
          <a:p>
            <a:r>
              <a:rPr lang="pl-PL" sz="2400" b="1" dirty="0"/>
              <a:t>Konsumpcja pośrednia </a:t>
            </a:r>
            <a:r>
              <a:rPr lang="pl-PL" sz="2400" dirty="0"/>
              <a:t>(zużycie pośrednie)</a:t>
            </a:r>
          </a:p>
          <a:p>
            <a:r>
              <a:rPr lang="pl-PL" sz="2400" b="1" dirty="0"/>
              <a:t>Kapitał</a:t>
            </a:r>
            <a:r>
              <a:rPr lang="pl-PL" sz="2400" dirty="0"/>
              <a:t> (amortyzacja)</a:t>
            </a:r>
          </a:p>
        </p:txBody>
      </p:sp>
      <p:pic>
        <p:nvPicPr>
          <p:cNvPr id="15" name="Obraz 14" descr="Obraz zawierający wózek ręczny, wewnątrz, stół, transport&#10;&#10;Opis wygenerowany przy bardzo wysokim poziomie pewności">
            <a:extLst>
              <a:ext uri="{FF2B5EF4-FFF2-40B4-BE49-F238E27FC236}">
                <a16:creationId xmlns:a16="http://schemas.microsoft.com/office/drawing/2014/main" xmlns="" id="{C3C26E2E-F23F-44FF-9E27-5735E5679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936" y="2019300"/>
            <a:ext cx="2731547" cy="2835989"/>
          </a:xfrm>
          <a:prstGeom prst="rect">
            <a:avLst/>
          </a:prstGeom>
        </p:spPr>
      </p:pic>
      <p:pic>
        <p:nvPicPr>
          <p:cNvPr id="16" name="Obraz 15" descr="Obraz zawierający stół, ściana, osoba, żywność&#10;&#10;Opis wygenerowany przy bardzo wysokim poziomie pewności">
            <a:extLst>
              <a:ext uri="{FF2B5EF4-FFF2-40B4-BE49-F238E27FC236}">
                <a16:creationId xmlns:a16="http://schemas.microsoft.com/office/drawing/2014/main" xmlns="" id="{4504CF01-C108-4D55-81B9-6588A8345A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763" y="2646791"/>
            <a:ext cx="2392638" cy="1595092"/>
          </a:xfrm>
          <a:prstGeom prst="rect">
            <a:avLst/>
          </a:prstGeom>
        </p:spPr>
      </p:pic>
      <p:pic>
        <p:nvPicPr>
          <p:cNvPr id="17" name="Obraz 16" descr="Obraz zawierający osoba, dziecko, zdjęcie, młode&#10;&#10;Opis wygenerowany przy bardzo wysokim poziomie pewności">
            <a:extLst>
              <a:ext uri="{FF2B5EF4-FFF2-40B4-BE49-F238E27FC236}">
                <a16:creationId xmlns:a16="http://schemas.microsoft.com/office/drawing/2014/main" xmlns="" id="{987A47ED-12D8-4CC9-84C4-F53AE1566F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96" y="4463103"/>
            <a:ext cx="2871786" cy="1914524"/>
          </a:xfrm>
          <a:prstGeom prst="rect">
            <a:avLst/>
          </a:prstGeom>
        </p:spPr>
      </p:pic>
      <p:pic>
        <p:nvPicPr>
          <p:cNvPr id="18" name="Obraz 17" descr="Obraz zawierający wewnątrz, okno, kuchnia, szafka&#10;&#10;Opis wygenerowany przy bardzo wysokim poziomie pewności">
            <a:extLst>
              <a:ext uri="{FF2B5EF4-FFF2-40B4-BE49-F238E27FC236}">
                <a16:creationId xmlns:a16="http://schemas.microsoft.com/office/drawing/2014/main" xmlns="" id="{0509900F-602F-46B4-9229-99F70C1B8E1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92" y="3962694"/>
            <a:ext cx="4293215" cy="2414933"/>
          </a:xfrm>
          <a:prstGeom prst="rect">
            <a:avLst/>
          </a:prstGeom>
        </p:spPr>
      </p:pic>
      <p:pic>
        <p:nvPicPr>
          <p:cNvPr id="14" name="Obraz 13" descr="Obraz zawierający talerz, żywność, stół, wewnątrz&#10;&#10;Opis wygenerowany przy bardzo wysokim poziomie pewności">
            <a:extLst>
              <a:ext uri="{FF2B5EF4-FFF2-40B4-BE49-F238E27FC236}">
                <a16:creationId xmlns:a16="http://schemas.microsoft.com/office/drawing/2014/main" xmlns="" id="{B364D50C-6E21-4BF1-814F-A2FD57AA62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507" y="3105151"/>
            <a:ext cx="6743845" cy="3501612"/>
          </a:xfrm>
          <a:prstGeom prst="rect">
            <a:avLst/>
          </a:prstGeom>
        </p:spPr>
      </p:pic>
      <p:sp>
        <p:nvSpPr>
          <p:cNvPr id="21" name="Strzałka: wygięta 20">
            <a:extLst>
              <a:ext uri="{FF2B5EF4-FFF2-40B4-BE49-F238E27FC236}">
                <a16:creationId xmlns:a16="http://schemas.microsoft.com/office/drawing/2014/main" xmlns="" id="{0A74D321-5C9E-4069-99CC-A3C4B79DCD12}"/>
              </a:ext>
            </a:extLst>
          </p:cNvPr>
          <p:cNvSpPr/>
          <p:nvPr/>
        </p:nvSpPr>
        <p:spPr>
          <a:xfrm>
            <a:off x="634666" y="3238500"/>
            <a:ext cx="1213184" cy="872432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2" name="Strzałka: wygięta 21">
            <a:extLst>
              <a:ext uri="{FF2B5EF4-FFF2-40B4-BE49-F238E27FC236}">
                <a16:creationId xmlns:a16="http://schemas.microsoft.com/office/drawing/2014/main" xmlns="" id="{F6E5FEC8-BB4C-49AF-9FB9-CBC8898973A1}"/>
              </a:ext>
            </a:extLst>
          </p:cNvPr>
          <p:cNvSpPr/>
          <p:nvPr/>
        </p:nvSpPr>
        <p:spPr>
          <a:xfrm rot="5400000">
            <a:off x="7889885" y="2751988"/>
            <a:ext cx="860411" cy="1257300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Strzałka: w prawo 22">
            <a:extLst>
              <a:ext uri="{FF2B5EF4-FFF2-40B4-BE49-F238E27FC236}">
                <a16:creationId xmlns:a16="http://schemas.microsoft.com/office/drawing/2014/main" xmlns="" id="{9A77229E-7A72-4594-B81C-E4A778C00C29}"/>
              </a:ext>
            </a:extLst>
          </p:cNvPr>
          <p:cNvSpPr/>
          <p:nvPr/>
        </p:nvSpPr>
        <p:spPr>
          <a:xfrm>
            <a:off x="4378500" y="2867026"/>
            <a:ext cx="839685" cy="45272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11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9E0EFD46-5277-44F4-86D2-288BE5E894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747875"/>
              </p:ext>
            </p:extLst>
          </p:nvPr>
        </p:nvGraphicFramePr>
        <p:xfrm>
          <a:off x="2308226" y="939773"/>
          <a:ext cx="6607174" cy="54900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8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4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144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43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czas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x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stawka płac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618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+mj-lt"/>
                        </a:rPr>
                        <a:t>Wartość pracy domowej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0964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   +  Produkcja gospodarstw domowych w RN, w tym: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701"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Wynagrodzenie najemnej pomocy domowej (SNA)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5631"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Usługi własne właścicieli mieszkań tj. czynsze umowne (SNA)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39494"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Budowa domów we własnym zakresie (SNA)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5631">
                <a:tc>
                  <a:txBody>
                    <a:bodyPr/>
                    <a:lstStyle/>
                    <a:p>
                      <a:pPr algn="l" fontAlgn="ctr"/>
                      <a:endParaRPr lang="pl-PL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Samozaopatrzenie, łowiectwo, zbieranie grzybów i owoców runa leśnego (SNA)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63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   + Podatki na produkcję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2" marR="9112" marT="9112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639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   -  Dotacje na produkcję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2" marR="9112" marT="9112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4211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+mj-lt"/>
                        </a:rPr>
                        <a:t>Wartość dodana netto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6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   +  Amortyzacja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2" marR="9112" marT="9112" marB="0" anchor="b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2" marR="9112" marT="9112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682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+mj-lt"/>
                        </a:rPr>
                        <a:t>Wartość dodana brutto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6396">
                <a:tc gridSpan="3">
                  <a:txBody>
                    <a:bodyPr/>
                    <a:lstStyle/>
                    <a:p>
                      <a:pPr algn="l" fontAlgn="b"/>
                      <a:r>
                        <a:rPr lang="pl-PL" sz="1400" u="none" strike="noStrike" dirty="0">
                          <a:effectLst/>
                          <a:latin typeface="+mj-lt"/>
                        </a:rPr>
                        <a:t>   +  Konsumpcja pośrednia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pl-P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112" marR="9112" marT="9112" marB="0" anchor="b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5153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>
                          <a:effectLst/>
                          <a:latin typeface="+mj-lt"/>
                        </a:rPr>
                        <a:t>Produkcja domowa = rynkowa + nierynkowa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111" marR="9111" marT="9112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sp>
        <p:nvSpPr>
          <p:cNvPr id="12346" name="Tytuł 1">
            <a:extLst>
              <a:ext uri="{FF2B5EF4-FFF2-40B4-BE49-F238E27FC236}">
                <a16:creationId xmlns:a16="http://schemas.microsoft.com/office/drawing/2014/main" xmlns="" id="{1FD44539-0654-4964-ABB8-8C53BC975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16" y="0"/>
            <a:ext cx="8229600" cy="631825"/>
          </a:xfrm>
        </p:spPr>
        <p:txBody>
          <a:bodyPr>
            <a:normAutofit fontScale="90000"/>
          </a:bodyPr>
          <a:lstStyle/>
          <a:p>
            <a:pPr algn="ctr"/>
            <a:r>
              <a:rPr lang="pl-PL" altLang="pl-PL" dirty="0"/>
              <a:t>Metoda wyceny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2DC264F2-0589-46D2-9AC7-9A8AADC57B51}"/>
              </a:ext>
            </a:extLst>
          </p:cNvPr>
          <p:cNvSpPr/>
          <p:nvPr/>
        </p:nvSpPr>
        <p:spPr>
          <a:xfrm>
            <a:off x="238125" y="6548007"/>
            <a:ext cx="12192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l-PL" sz="1300" b="1" dirty="0">
                <a:latin typeface="+mj-lt"/>
                <a:cs typeface="Arial" charset="0"/>
              </a:rPr>
              <a:t>Źródło:  </a:t>
            </a:r>
            <a:r>
              <a:rPr lang="pl-PL" sz="1300" dirty="0">
                <a:latin typeface="+mj-lt"/>
                <a:cs typeface="Arial" charset="0"/>
              </a:rPr>
              <a:t>Opracowanie własne na podstawie: M. Marszałek, </a:t>
            </a:r>
            <a:r>
              <a:rPr lang="pl-PL" sz="1300" i="1" dirty="0">
                <a:latin typeface="+mj-lt"/>
                <a:cs typeface="Arial" charset="0"/>
              </a:rPr>
              <a:t>Rachunek produkcji domowej w koncepcji systemu statystyki społecznej</a:t>
            </a:r>
            <a:r>
              <a:rPr lang="pl-PL" sz="1300" dirty="0">
                <a:latin typeface="+mj-lt"/>
                <a:cs typeface="Arial" charset="0"/>
              </a:rPr>
              <a:t>, Oficyna Wydawnicza SGH, Warszawa 2015.</a:t>
            </a:r>
          </a:p>
        </p:txBody>
      </p:sp>
      <p:sp>
        <p:nvSpPr>
          <p:cNvPr id="12348" name="Prostokąt 7">
            <a:extLst>
              <a:ext uri="{FF2B5EF4-FFF2-40B4-BE49-F238E27FC236}">
                <a16:creationId xmlns:a16="http://schemas.microsoft.com/office/drawing/2014/main" xmlns="" id="{B7DB783C-DFC1-4491-A1C5-6DED385F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2976" y="590694"/>
            <a:ext cx="84248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pl-PL" altLang="pl-PL" sz="1600" b="1" dirty="0">
                <a:latin typeface="+mj-lt"/>
              </a:rPr>
              <a:t>Schemat 2.  </a:t>
            </a:r>
            <a:r>
              <a:rPr lang="pl-PL" altLang="pl-PL" sz="1600" dirty="0">
                <a:latin typeface="+mj-lt"/>
              </a:rPr>
              <a:t>Sekwencja wyceny produkcji domowej</a:t>
            </a:r>
          </a:p>
        </p:txBody>
      </p:sp>
    </p:spTree>
    <p:extLst>
      <p:ext uri="{BB962C8B-B14F-4D97-AF65-F5344CB8AC3E}">
        <p14:creationId xmlns:p14="http://schemas.microsoft.com/office/powerpoint/2010/main" val="2541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xmlns="" id="{49537A29-01BB-462E-9FB1-D0AA8FB3CAC7}"/>
              </a:ext>
            </a:extLst>
          </p:cNvPr>
          <p:cNvSpPr/>
          <p:nvPr/>
        </p:nvSpPr>
        <p:spPr>
          <a:xfrm>
            <a:off x="1487488" y="3238500"/>
            <a:ext cx="8999537" cy="12858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338" name="Tytuł 1">
            <a:extLst>
              <a:ext uri="{FF2B5EF4-FFF2-40B4-BE49-F238E27FC236}">
                <a16:creationId xmlns:a16="http://schemas.microsoft.com/office/drawing/2014/main" xmlns="" id="{4565F5A9-E1D5-4DE6-9B3E-9359AEA85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127000"/>
            <a:ext cx="10515600" cy="1325563"/>
          </a:xfrm>
        </p:spPr>
        <p:txBody>
          <a:bodyPr/>
          <a:lstStyle/>
          <a:p>
            <a:r>
              <a:rPr lang="pl-PL" altLang="pl-PL" dirty="0"/>
              <a:t>Praca domowa</a:t>
            </a:r>
          </a:p>
        </p:txBody>
      </p:sp>
      <p:sp>
        <p:nvSpPr>
          <p:cNvPr id="14339" name="Symbol zastępczy zawartości 2">
            <a:extLst>
              <a:ext uri="{FF2B5EF4-FFF2-40B4-BE49-F238E27FC236}">
                <a16:creationId xmlns:a16="http://schemas.microsoft.com/office/drawing/2014/main" xmlns="" id="{254420C2-7902-4B89-A0FF-FB51A7D85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100" y="1452563"/>
            <a:ext cx="10420350" cy="4530725"/>
          </a:xfrm>
        </p:spPr>
        <p:txBody>
          <a:bodyPr/>
          <a:lstStyle/>
          <a:p>
            <a:pPr lvl="2"/>
            <a:r>
              <a:rPr lang="pl-PL" altLang="pl-PL" dirty="0"/>
              <a:t>Metoda nakładów (</a:t>
            </a:r>
            <a:r>
              <a:rPr lang="pl-PL" altLang="pl-PL" i="1" dirty="0" err="1"/>
              <a:t>input</a:t>
            </a:r>
            <a:r>
              <a:rPr lang="pl-PL" altLang="pl-PL" i="1" dirty="0"/>
              <a:t> </a:t>
            </a:r>
            <a:r>
              <a:rPr lang="pl-PL" altLang="pl-PL" i="1" dirty="0" err="1"/>
              <a:t>method</a:t>
            </a:r>
            <a:r>
              <a:rPr lang="pl-PL" altLang="pl-PL" dirty="0"/>
              <a:t>)</a:t>
            </a:r>
          </a:p>
          <a:p>
            <a:pPr lvl="2"/>
            <a:r>
              <a:rPr lang="pl-PL" altLang="pl-PL" dirty="0"/>
              <a:t>Metoda stawek rynkowych (</a:t>
            </a:r>
            <a:r>
              <a:rPr lang="pl-PL" altLang="pl-PL" i="1" dirty="0"/>
              <a:t>Badanie wynagrodzeń według zawodów</a:t>
            </a:r>
            <a:r>
              <a:rPr lang="pl-PL" altLang="pl-PL" dirty="0"/>
              <a:t>)</a:t>
            </a:r>
          </a:p>
          <a:p>
            <a:pPr lvl="2"/>
            <a:r>
              <a:rPr lang="pl-PL" altLang="pl-PL" dirty="0"/>
              <a:t>Dane o nakładzie czasu </a:t>
            </a:r>
            <a:r>
              <a:rPr lang="pl-PL" altLang="pl-PL" i="1" dirty="0"/>
              <a:t>(Badanie budżetu czasu ludności)</a:t>
            </a:r>
          </a:p>
          <a:p>
            <a:r>
              <a:rPr lang="pl-PL" altLang="pl-PL" sz="2400" dirty="0"/>
              <a:t>Wyceniono przeciętną: tygodniową, miesięczną i roczną wartość pracy domowej</a:t>
            </a:r>
          </a:p>
        </p:txBody>
      </p:sp>
      <p:graphicFrame>
        <p:nvGraphicFramePr>
          <p:cNvPr id="14340" name="Obiekt 3">
            <a:extLst>
              <a:ext uri="{FF2B5EF4-FFF2-40B4-BE49-F238E27FC236}">
                <a16:creationId xmlns:a16="http://schemas.microsoft.com/office/drawing/2014/main" xmlns="" id="{6AE41EA2-A615-4574-996F-F021ABECD9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6697398"/>
              </p:ext>
            </p:extLst>
          </p:nvPr>
        </p:nvGraphicFramePr>
        <p:xfrm>
          <a:off x="1820864" y="3319464"/>
          <a:ext cx="35655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Równanie" r:id="rId3" imgW="1651000" imgH="457200" progId="Equation.3">
                  <p:embed/>
                </p:oleObj>
              </mc:Choice>
              <mc:Fallback>
                <p:oleObj name="Równanie" r:id="rId3" imgW="1651000" imgH="457200" progId="Equation.3">
                  <p:embed/>
                  <p:pic>
                    <p:nvPicPr>
                      <p:cNvPr id="14340" name="Obiekt 3">
                        <a:extLst>
                          <a:ext uri="{FF2B5EF4-FFF2-40B4-BE49-F238E27FC236}">
                            <a16:creationId xmlns:a16="http://schemas.microsoft.com/office/drawing/2014/main" xmlns="" id="{6AE41EA2-A615-4574-996F-F021ABECD9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4" y="3319464"/>
                        <a:ext cx="35655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iekt 4">
            <a:extLst>
              <a:ext uri="{FF2B5EF4-FFF2-40B4-BE49-F238E27FC236}">
                <a16:creationId xmlns:a16="http://schemas.microsoft.com/office/drawing/2014/main" xmlns="" id="{3369399A-AAF4-4384-8464-E615157717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278000"/>
              </p:ext>
            </p:extLst>
          </p:nvPr>
        </p:nvGraphicFramePr>
        <p:xfrm>
          <a:off x="6140451" y="3328989"/>
          <a:ext cx="367347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Równanie" r:id="rId5" imgW="1701800" imgH="457200" progId="Equation.3">
                  <p:embed/>
                </p:oleObj>
              </mc:Choice>
              <mc:Fallback>
                <p:oleObj name="Równanie" r:id="rId5" imgW="1701800" imgH="457200" progId="Equation.3">
                  <p:embed/>
                  <p:pic>
                    <p:nvPicPr>
                      <p:cNvPr id="14341" name="Obiekt 4">
                        <a:extLst>
                          <a:ext uri="{FF2B5EF4-FFF2-40B4-BE49-F238E27FC236}">
                            <a16:creationId xmlns:a16="http://schemas.microsoft.com/office/drawing/2014/main" xmlns="" id="{3369399A-AAF4-4384-8464-E615157717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0451" y="3328989"/>
                        <a:ext cx="367347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Rectangle 10">
            <a:extLst>
              <a:ext uri="{FF2B5EF4-FFF2-40B4-BE49-F238E27FC236}">
                <a16:creationId xmlns:a16="http://schemas.microsoft.com/office/drawing/2014/main" xmlns="" id="{E6CB1725-45F2-4D10-8EE2-54D39A9FD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7488" y="4652963"/>
            <a:ext cx="961231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pl-PL" altLang="pl-PL" sz="1400">
                <a:cs typeface="Times New Roman" panose="02020603050405020304" pitchFamily="18" charset="0"/>
              </a:rPr>
              <a:t>gdzie:</a:t>
            </a:r>
            <a:endParaRPr lang="pl-PL" altLang="pl-PL" sz="1400"/>
          </a:p>
          <a:p>
            <a:pPr algn="l"/>
            <a:r>
              <a:rPr lang="pl-PL" altLang="pl-PL" sz="1600" baseline="-30000">
                <a:cs typeface="Times New Roman" panose="02020603050405020304" pitchFamily="18" charset="0"/>
              </a:rPr>
              <a:t>K</a:t>
            </a:r>
            <a:r>
              <a:rPr lang="pl-PL" altLang="pl-PL" sz="1600">
                <a:cs typeface="Times New Roman" panose="02020603050405020304" pitchFamily="18" charset="0"/>
              </a:rPr>
              <a:t>H</a:t>
            </a:r>
            <a:r>
              <a:rPr lang="pl-PL" altLang="pl-PL" sz="1600" baseline="-30000">
                <a:cs typeface="Times New Roman" panose="02020603050405020304" pitchFamily="18" charset="0"/>
              </a:rPr>
              <a:t>l</a:t>
            </a:r>
            <a:r>
              <a:rPr lang="pl-PL" altLang="pl-PL" sz="1600">
                <a:cs typeface="Times New Roman" panose="02020603050405020304" pitchFamily="18" charset="0"/>
              </a:rPr>
              <a:t> - </a:t>
            </a:r>
            <a:r>
              <a:rPr lang="pl-PL" altLang="pl-PL" sz="1500">
                <a:cs typeface="Times New Roman" panose="02020603050405020304" pitchFamily="18" charset="0"/>
              </a:rPr>
              <a:t>miesięczna wartość pracy domowej kobiet zaliczonych do </a:t>
            </a:r>
            <a:r>
              <a:rPr lang="pl-PL" altLang="pl-PL" sz="1500" i="1">
                <a:cs typeface="Times New Roman" panose="02020603050405020304" pitchFamily="18" charset="0"/>
              </a:rPr>
              <a:t>l-tej </a:t>
            </a:r>
            <a:r>
              <a:rPr lang="pl-PL" altLang="pl-PL" sz="1500">
                <a:cs typeface="Times New Roman" panose="02020603050405020304" pitchFamily="18" charset="0"/>
              </a:rPr>
              <a:t>klasy,</a:t>
            </a:r>
            <a:endParaRPr lang="pl-PL" altLang="pl-PL" sz="1500"/>
          </a:p>
          <a:p>
            <a:pPr algn="l"/>
            <a:r>
              <a:rPr lang="pl-PL" altLang="pl-PL" sz="1600" baseline="-30000">
                <a:cs typeface="Times New Roman" panose="02020603050405020304" pitchFamily="18" charset="0"/>
              </a:rPr>
              <a:t>M</a:t>
            </a:r>
            <a:r>
              <a:rPr lang="pl-PL" altLang="pl-PL" sz="1600">
                <a:cs typeface="Times New Roman" panose="02020603050405020304" pitchFamily="18" charset="0"/>
              </a:rPr>
              <a:t>H</a:t>
            </a:r>
            <a:r>
              <a:rPr lang="pl-PL" altLang="pl-PL" sz="1600" baseline="-30000">
                <a:cs typeface="Times New Roman" panose="02020603050405020304" pitchFamily="18" charset="0"/>
              </a:rPr>
              <a:t>l</a:t>
            </a:r>
            <a:r>
              <a:rPr lang="pl-PL" altLang="pl-PL" sz="1600">
                <a:cs typeface="Times New Roman" panose="02020603050405020304" pitchFamily="18" charset="0"/>
              </a:rPr>
              <a:t> - </a:t>
            </a:r>
            <a:r>
              <a:rPr lang="pl-PL" altLang="pl-PL" sz="1500">
                <a:cs typeface="Times New Roman" panose="02020603050405020304" pitchFamily="18" charset="0"/>
              </a:rPr>
              <a:t>miesięczna wartość pracy domowej mężczyzn zaliczonych do</a:t>
            </a:r>
            <a:r>
              <a:rPr lang="pl-PL" altLang="pl-PL" sz="1500" i="1">
                <a:cs typeface="Times New Roman" panose="02020603050405020304" pitchFamily="18" charset="0"/>
              </a:rPr>
              <a:t> l-tej </a:t>
            </a:r>
            <a:r>
              <a:rPr lang="pl-PL" altLang="pl-PL" sz="1500">
                <a:cs typeface="Times New Roman" panose="02020603050405020304" pitchFamily="18" charset="0"/>
              </a:rPr>
              <a:t>klasy,</a:t>
            </a:r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i</a:t>
            </a:r>
            <a:r>
              <a:rPr lang="pl-PL" altLang="pl-PL" sz="1200">
                <a:cs typeface="Times New Roman" panose="02020603050405020304" pitchFamily="18" charset="0"/>
              </a:rPr>
              <a:t>w</a:t>
            </a:r>
            <a:r>
              <a:rPr lang="pl-PL" altLang="pl-PL" sz="1600">
                <a:cs typeface="Times New Roman" panose="02020603050405020304" pitchFamily="18" charset="0"/>
              </a:rPr>
              <a:t> -  </a:t>
            </a:r>
            <a:r>
              <a:rPr lang="pl-PL" altLang="pl-PL" sz="1500">
                <a:cs typeface="Times New Roman" panose="02020603050405020304" pitchFamily="18" charset="0"/>
              </a:rPr>
              <a:t>współczynnik korygujący przeciętną wartość wynagrodzenia brutto w sektorze przedsiębiorstw  </a:t>
            </a:r>
          </a:p>
          <a:p>
            <a:pPr algn="l"/>
            <a:r>
              <a:rPr lang="pl-PL" altLang="pl-PL" sz="1500">
                <a:cs typeface="Times New Roman" panose="02020603050405020304" pitchFamily="18" charset="0"/>
              </a:rPr>
              <a:t>	   (I-XII 2011 r.),</a:t>
            </a:r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i</a:t>
            </a:r>
            <a:r>
              <a:rPr lang="pl-PL" altLang="pl-PL" sz="1200">
                <a:cs typeface="Times New Roman" panose="02020603050405020304" pitchFamily="18" charset="0"/>
              </a:rPr>
              <a:t>lk</a:t>
            </a:r>
            <a:r>
              <a:rPr lang="pl-PL" altLang="pl-PL" sz="1600">
                <a:cs typeface="Times New Roman" panose="02020603050405020304" pitchFamily="18" charset="0"/>
              </a:rPr>
              <a:t> -  </a:t>
            </a:r>
            <a:r>
              <a:rPr lang="pl-PL" altLang="pl-PL" sz="1500">
                <a:cs typeface="Times New Roman" panose="02020603050405020304" pitchFamily="18" charset="0"/>
              </a:rPr>
              <a:t>współczynnik korygujący liczbę kobiet w wieku 15 lat i więcej (z wyłączeniem osób niepełnosprawnych)</a:t>
            </a:r>
            <a:r>
              <a:rPr lang="pl-PL" altLang="pl-PL" sz="1600">
                <a:cs typeface="Times New Roman" panose="02020603050405020304" pitchFamily="18" charset="0"/>
              </a:rPr>
              <a:t>,</a:t>
            </a:r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i</a:t>
            </a:r>
            <a:r>
              <a:rPr lang="pl-PL" altLang="pl-PL" sz="1200">
                <a:cs typeface="Times New Roman" panose="02020603050405020304" pitchFamily="18" charset="0"/>
              </a:rPr>
              <a:t>lm</a:t>
            </a:r>
            <a:r>
              <a:rPr lang="pl-PL" altLang="pl-PL" sz="1600">
                <a:cs typeface="Times New Roman" panose="02020603050405020304" pitchFamily="18" charset="0"/>
              </a:rPr>
              <a:t> - </a:t>
            </a:r>
            <a:r>
              <a:rPr lang="pl-PL" altLang="pl-PL" sz="1500">
                <a:cs typeface="Times New Roman" panose="02020603050405020304" pitchFamily="18" charset="0"/>
              </a:rPr>
              <a:t>współczynnik korygujący liczbę mężczyzn w wieku 15 lat i więcej (z wyłączeniem osób 	   	      	   niepełnosprawnych).</a:t>
            </a:r>
            <a:endParaRPr lang="pl-PL" altLang="pl-PL" sz="1600"/>
          </a:p>
        </p:txBody>
      </p:sp>
    </p:spTree>
    <p:extLst>
      <p:ext uri="{BB962C8B-B14F-4D97-AF65-F5344CB8AC3E}">
        <p14:creationId xmlns:p14="http://schemas.microsoft.com/office/powerpoint/2010/main" val="415945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808DA36A-0120-44CF-A28A-22B47EE74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1709738"/>
            <a:ext cx="11028717" cy="2852737"/>
          </a:xfrm>
        </p:spPr>
        <p:txBody>
          <a:bodyPr>
            <a:normAutofit/>
          </a:bodyPr>
          <a:lstStyle/>
          <a:p>
            <a:r>
              <a:rPr lang="pl-PL" sz="5400" dirty="0"/>
              <a:t>Wycena nieodpłatnej pracy domowej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0492E54-65F4-4ECC-BB17-839F6E3657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dr hab. Ilona Błaszczak-</a:t>
            </a:r>
            <a:r>
              <a:rPr lang="pl-PL" dirty="0" err="1">
                <a:solidFill>
                  <a:schemeClr val="tx1"/>
                </a:solidFill>
              </a:rPr>
              <a:t>Przybycińska</a:t>
            </a:r>
            <a:r>
              <a:rPr lang="pl-PL" dirty="0">
                <a:solidFill>
                  <a:schemeClr val="tx1"/>
                </a:solidFill>
              </a:rPr>
              <a:t>, prof. SGH</a:t>
            </a:r>
          </a:p>
        </p:txBody>
      </p:sp>
    </p:spTree>
    <p:extLst>
      <p:ext uri="{BB962C8B-B14F-4D97-AF65-F5344CB8AC3E}">
        <p14:creationId xmlns:p14="http://schemas.microsoft.com/office/powerpoint/2010/main" val="1243091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12B236F9-5620-480E-8C47-77428D4F2F58}"/>
              </a:ext>
            </a:extLst>
          </p:cNvPr>
          <p:cNvSpPr/>
          <p:nvPr/>
        </p:nvSpPr>
        <p:spPr>
          <a:xfrm>
            <a:off x="3668714" y="2925765"/>
            <a:ext cx="3275012" cy="9636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362" name="Tytuł 1">
            <a:extLst>
              <a:ext uri="{FF2B5EF4-FFF2-40B4-BE49-F238E27FC236}">
                <a16:creationId xmlns:a16="http://schemas.microsoft.com/office/drawing/2014/main" xmlns="" id="{3E2425EA-3BF8-49BD-914F-2FB6E60FD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dirty="0"/>
              <a:t>Konsumpcja pośrednia</a:t>
            </a:r>
          </a:p>
        </p:txBody>
      </p:sp>
      <p:sp>
        <p:nvSpPr>
          <p:cNvPr id="15363" name="Symbol zastępczy zawartości 2">
            <a:extLst>
              <a:ext uri="{FF2B5EF4-FFF2-40B4-BE49-F238E27FC236}">
                <a16:creationId xmlns:a16="http://schemas.microsoft.com/office/drawing/2014/main" xmlns="" id="{4B3F1E68-92FB-489D-B493-64037C315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9726"/>
            <a:ext cx="12136437" cy="4530725"/>
          </a:xfrm>
        </p:spPr>
        <p:txBody>
          <a:bodyPr/>
          <a:lstStyle/>
          <a:p>
            <a:pPr lvl="2"/>
            <a:r>
              <a:rPr lang="pl-PL" altLang="pl-PL" dirty="0"/>
              <a:t>Dobra i usługi przetwarzane w procesie produkcji</a:t>
            </a:r>
          </a:p>
          <a:p>
            <a:pPr lvl="2"/>
            <a:r>
              <a:rPr lang="pl-PL" altLang="pl-PL" dirty="0"/>
              <a:t>Dane o wydatkach i konsumpcji gospodarstw domowych (</a:t>
            </a:r>
            <a:r>
              <a:rPr lang="pl-PL" altLang="pl-PL" i="1" dirty="0"/>
              <a:t>Rachunki narodowe i Badanie budżetów gospodarstw domowych</a:t>
            </a:r>
            <a:r>
              <a:rPr lang="pl-PL" altLang="pl-PL" dirty="0"/>
              <a:t>)</a:t>
            </a:r>
          </a:p>
          <a:p>
            <a:endParaRPr lang="pl-PL" altLang="pl-PL" dirty="0"/>
          </a:p>
        </p:txBody>
      </p:sp>
      <p:graphicFrame>
        <p:nvGraphicFramePr>
          <p:cNvPr id="15364" name="Obiekt 7">
            <a:extLst>
              <a:ext uri="{FF2B5EF4-FFF2-40B4-BE49-F238E27FC236}">
                <a16:creationId xmlns:a16="http://schemas.microsoft.com/office/drawing/2014/main" xmlns="" id="{B4E7437C-94C8-41AD-BFAD-60C7E48C0A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150495"/>
              </p:ext>
            </p:extLst>
          </p:nvPr>
        </p:nvGraphicFramePr>
        <p:xfrm>
          <a:off x="4319588" y="3120233"/>
          <a:ext cx="197326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2" name="Równanie" r:id="rId3" imgW="914003" imgH="266584" progId="Equation.3">
                  <p:embed/>
                </p:oleObj>
              </mc:Choice>
              <mc:Fallback>
                <p:oleObj name="Równanie" r:id="rId3" imgW="914003" imgH="266584" progId="Equation.3">
                  <p:embed/>
                  <p:pic>
                    <p:nvPicPr>
                      <p:cNvPr id="15364" name="Obiekt 7">
                        <a:extLst>
                          <a:ext uri="{FF2B5EF4-FFF2-40B4-BE49-F238E27FC236}">
                            <a16:creationId xmlns:a16="http://schemas.microsoft.com/office/drawing/2014/main" xmlns="" id="{B4E7437C-94C8-41AD-BFAD-60C7E48C0A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9588" y="3120233"/>
                        <a:ext cx="197326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10">
            <a:extLst>
              <a:ext uri="{FF2B5EF4-FFF2-40B4-BE49-F238E27FC236}">
                <a16:creationId xmlns:a16="http://schemas.microsoft.com/office/drawing/2014/main" xmlns="" id="{195567B6-1A45-42F4-9BC3-086E1D66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3650" y="4065589"/>
            <a:ext cx="91201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pl-PL" altLang="pl-PL" sz="1600" dirty="0">
                <a:cs typeface="Times New Roman" panose="02020603050405020304" pitchFamily="18" charset="0"/>
              </a:rPr>
              <a:t>gdzie:</a:t>
            </a:r>
          </a:p>
          <a:p>
            <a:pPr algn="l"/>
            <a:r>
              <a:rPr lang="pl-PL" altLang="pl-PL" sz="1600" dirty="0" err="1">
                <a:cs typeface="Times New Roman" panose="02020603050405020304" pitchFamily="18" charset="0"/>
              </a:rPr>
              <a:t>K</a:t>
            </a:r>
            <a:r>
              <a:rPr lang="pl-PL" altLang="pl-PL" sz="1200" dirty="0" err="1">
                <a:cs typeface="Times New Roman" panose="02020603050405020304" pitchFamily="18" charset="0"/>
              </a:rPr>
              <a:t>pLI</a:t>
            </a:r>
            <a:r>
              <a:rPr lang="pl-PL" altLang="pl-PL" sz="1400" dirty="0">
                <a:cs typeface="Times New Roman" panose="02020603050405020304" pitchFamily="18" charset="0"/>
              </a:rPr>
              <a:t>   </a:t>
            </a:r>
            <a:r>
              <a:rPr lang="pl-PL" altLang="pl-PL" sz="1600" dirty="0">
                <a:cs typeface="Times New Roman" panose="02020603050405020304" pitchFamily="18" charset="0"/>
              </a:rPr>
              <a:t>– 	roczna wartość konsumpcji pośredniej dla ludności Polski w wieku 15 lat i więcej (z 		wyłączeniem osób niepełnosprawnych) w I-tej klasie,</a:t>
            </a:r>
            <a:endParaRPr lang="pl-PL" altLang="pl-PL" sz="1600" dirty="0"/>
          </a:p>
          <a:p>
            <a:pPr algn="l"/>
            <a:r>
              <a:rPr lang="pl-PL" altLang="pl-PL" sz="1600" dirty="0" err="1">
                <a:cs typeface="Times New Roman" panose="02020603050405020304" pitchFamily="18" charset="0"/>
              </a:rPr>
              <a:t>i</a:t>
            </a:r>
            <a:r>
              <a:rPr lang="pl-PL" altLang="pl-PL" sz="1100" dirty="0" err="1">
                <a:cs typeface="Times New Roman" panose="02020603050405020304" pitchFamily="18" charset="0"/>
              </a:rPr>
              <a:t>l</a:t>
            </a:r>
            <a:r>
              <a:rPr lang="pl-PL" altLang="pl-PL" sz="1400" dirty="0">
                <a:cs typeface="Times New Roman" panose="02020603050405020304" pitchFamily="18" charset="0"/>
              </a:rPr>
              <a:t>  </a:t>
            </a:r>
            <a:r>
              <a:rPr lang="pl-PL" altLang="pl-PL" sz="1600" dirty="0">
                <a:cs typeface="Times New Roman" panose="02020603050405020304" pitchFamily="18" charset="0"/>
              </a:rPr>
              <a:t>– 	współczynnik korygujący liczbę ludności w wieku 15 lat i więcej (z wyłączeniem osób 		niepełnosprawnych),</a:t>
            </a:r>
          </a:p>
          <a:p>
            <a:pPr algn="l"/>
            <a:r>
              <a:rPr lang="pl-PL" altLang="pl-PL" sz="1600" dirty="0">
                <a:cs typeface="Times New Roman" panose="02020603050405020304" pitchFamily="18" charset="0"/>
              </a:rPr>
              <a:t>	         –	przeciętna roczna suma wydatków konsumpcyjnych w I-tej klasie.</a:t>
            </a:r>
          </a:p>
        </p:txBody>
      </p:sp>
      <p:graphicFrame>
        <p:nvGraphicFramePr>
          <p:cNvPr id="15366" name="Obiekt 5">
            <a:extLst>
              <a:ext uri="{FF2B5EF4-FFF2-40B4-BE49-F238E27FC236}">
                <a16:creationId xmlns:a16="http://schemas.microsoft.com/office/drawing/2014/main" xmlns="" id="{C4111822-4AE3-46ED-AFC2-401FC56F4C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232174"/>
              </p:ext>
            </p:extLst>
          </p:nvPr>
        </p:nvGraphicFramePr>
        <p:xfrm>
          <a:off x="1358900" y="5222876"/>
          <a:ext cx="6096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" name="Równanie" r:id="rId5" imgW="393359" imgH="266469" progId="Equation.3">
                  <p:embed/>
                </p:oleObj>
              </mc:Choice>
              <mc:Fallback>
                <p:oleObj name="Równanie" r:id="rId5" imgW="393359" imgH="266469" progId="Equation.3">
                  <p:embed/>
                  <p:pic>
                    <p:nvPicPr>
                      <p:cNvPr id="15366" name="Obiekt 5">
                        <a:extLst>
                          <a:ext uri="{FF2B5EF4-FFF2-40B4-BE49-F238E27FC236}">
                            <a16:creationId xmlns:a16="http://schemas.microsoft.com/office/drawing/2014/main" xmlns="" id="{C4111822-4AE3-46ED-AFC2-401FC56F4C7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8900" y="5222876"/>
                        <a:ext cx="60960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7351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57E517F8-2CD5-4103-BB5B-6DBD18A44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414154"/>
              </p:ext>
            </p:extLst>
          </p:nvPr>
        </p:nvGraphicFramePr>
        <p:xfrm>
          <a:off x="123824" y="257174"/>
          <a:ext cx="12068176" cy="65088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040">
                  <a:extLst>
                    <a:ext uri="{9D8B030D-6E8A-4147-A177-3AD203B41FA5}">
                      <a16:colId xmlns:a16="http://schemas.microsoft.com/office/drawing/2014/main" xmlns="" val="3428748541"/>
                    </a:ext>
                  </a:extLst>
                </a:gridCol>
                <a:gridCol w="1567755">
                  <a:extLst>
                    <a:ext uri="{9D8B030D-6E8A-4147-A177-3AD203B41FA5}">
                      <a16:colId xmlns:a16="http://schemas.microsoft.com/office/drawing/2014/main" xmlns="" val="2645183312"/>
                    </a:ext>
                  </a:extLst>
                </a:gridCol>
                <a:gridCol w="1587920">
                  <a:extLst>
                    <a:ext uri="{9D8B030D-6E8A-4147-A177-3AD203B41FA5}">
                      <a16:colId xmlns:a16="http://schemas.microsoft.com/office/drawing/2014/main" xmlns="" val="3313331690"/>
                    </a:ext>
                  </a:extLst>
                </a:gridCol>
                <a:gridCol w="1587920">
                  <a:extLst>
                    <a:ext uri="{9D8B030D-6E8A-4147-A177-3AD203B41FA5}">
                      <a16:colId xmlns:a16="http://schemas.microsoft.com/office/drawing/2014/main" xmlns="" val="3385032849"/>
                    </a:ext>
                  </a:extLst>
                </a:gridCol>
                <a:gridCol w="1608079">
                  <a:extLst>
                    <a:ext uri="{9D8B030D-6E8A-4147-A177-3AD203B41FA5}">
                      <a16:colId xmlns:a16="http://schemas.microsoft.com/office/drawing/2014/main" xmlns="" val="3096020818"/>
                    </a:ext>
                  </a:extLst>
                </a:gridCol>
                <a:gridCol w="1964731">
                  <a:extLst>
                    <a:ext uri="{9D8B030D-6E8A-4147-A177-3AD203B41FA5}">
                      <a16:colId xmlns:a16="http://schemas.microsoft.com/office/drawing/2014/main" xmlns="" val="2675435212"/>
                    </a:ext>
                  </a:extLst>
                </a:gridCol>
                <a:gridCol w="1964731">
                  <a:extLst>
                    <a:ext uri="{9D8B030D-6E8A-4147-A177-3AD203B41FA5}">
                      <a16:colId xmlns:a16="http://schemas.microsoft.com/office/drawing/2014/main" xmlns="" val="2663950829"/>
                    </a:ext>
                  </a:extLst>
                </a:gridCol>
              </a:tblGrid>
              <a:tr h="501080">
                <a:tc rowSpan="2"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Wyszczególnienie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 anchor="ctr"/>
                </a:tc>
                <a:tc gridSpan="6"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</a:rPr>
                        <a:t>Przykłady dóbr i usług konsumpcyjnych według  funkcji gospodarstwa domowego</a:t>
                      </a:r>
                      <a:endParaRPr lang="pl-PL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07135186"/>
                  </a:ext>
                </a:extLst>
              </a:tr>
              <a:tr h="736092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Zapewnienie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i utrzymanie mieszkania</a:t>
                      </a:r>
                      <a:endParaRPr lang="pl-PL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Zapewnienie wyżywienia</a:t>
                      </a:r>
                      <a:endParaRPr lang="pl-PL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Zapewnienie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i utrzymanie odzieży</a:t>
                      </a:r>
                      <a:endParaRPr lang="pl-PL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Opieka nad dziećmi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i dorosłymi</a:t>
                      </a:r>
                      <a:endParaRPr lang="pl-PL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Opieka nad zwierzętami</a:t>
                      </a:r>
                      <a:endParaRPr lang="pl-PL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+mj-lt"/>
                        </a:rPr>
                        <a:t>Wolontariat</a:t>
                      </a:r>
                      <a:endParaRPr lang="pl-PL" sz="14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extLst>
                  <a:ext uri="{0D108BD9-81ED-4DB2-BD59-A6C34878D82A}">
                    <a16:rowId xmlns:a16="http://schemas.microsoft.com/office/drawing/2014/main" xmlns="" val="1991977273"/>
                  </a:ext>
                </a:extLst>
              </a:tr>
              <a:tr h="294436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Konsumpcja pośrednia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Materiały do konserwacji mieszkania lub domu,</a:t>
                      </a:r>
                      <a:br>
                        <a:rPr lang="pl-PL" sz="1400" dirty="0">
                          <a:effectLst/>
                          <a:latin typeface="+mj-lt"/>
                        </a:rPr>
                      </a:br>
                      <a:r>
                        <a:rPr lang="pl-PL" sz="1400" dirty="0">
                          <a:effectLst/>
                          <a:latin typeface="+mj-lt"/>
                        </a:rPr>
                        <a:t>artykuły włókiennicze (np. do uszycia zasłon), </a:t>
                      </a:r>
                      <a:br>
                        <a:rPr lang="pl-PL" sz="1400" dirty="0">
                          <a:effectLst/>
                          <a:latin typeface="+mj-lt"/>
                        </a:rPr>
                      </a:br>
                      <a:r>
                        <a:rPr lang="pl-PL" sz="1400" dirty="0">
                          <a:effectLst/>
                          <a:latin typeface="+mj-lt"/>
                        </a:rPr>
                        <a:t>naprawa mebli oraz artykułów do urządzenia i wystroju mieszkania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Mięso, jaja,</a:t>
                      </a:r>
                      <a:br>
                        <a:rPr lang="pl-PL" sz="1400" dirty="0">
                          <a:effectLst/>
                          <a:latin typeface="+mj-lt"/>
                        </a:rPr>
                      </a:br>
                      <a:r>
                        <a:rPr lang="pl-PL" sz="1400" dirty="0">
                          <a:effectLst/>
                          <a:latin typeface="+mj-lt"/>
                        </a:rPr>
                        <a:t>ziemniaki, ryż, produkty mrożone;</a:t>
                      </a:r>
                      <a:br>
                        <a:rPr lang="pl-PL" sz="1400" dirty="0">
                          <a:effectLst/>
                          <a:latin typeface="+mj-lt"/>
                        </a:rPr>
                      </a:br>
                      <a:r>
                        <a:rPr lang="pl-PL" sz="1400" dirty="0">
                          <a:effectLst/>
                          <a:latin typeface="+mj-lt"/>
                        </a:rPr>
                        <a:t>usługi związane z zaopatrywaniem w wodę i gaz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Dodatki odzieżowe skórzane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i futrzane; pasmanteria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i wyroby włókiennicze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Gry, zabawki, hobby, </a:t>
                      </a:r>
                      <a:br>
                        <a:rPr lang="pl-PL" sz="1400" dirty="0">
                          <a:effectLst/>
                          <a:latin typeface="+mj-lt"/>
                        </a:rPr>
                      </a:br>
                      <a:r>
                        <a:rPr lang="pl-PL" sz="1400" dirty="0">
                          <a:effectLst/>
                          <a:latin typeface="+mj-lt"/>
                        </a:rPr>
                        <a:t>naprawa sprzętu terapeutycznego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Usługi weterynaryjne </a:t>
                      </a:r>
                    </a:p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i inne usługi dla zwierząt domowych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Usługi świadczone na rzecz organizacji np. bezpłatne prowadzenie treningów sportowych</a:t>
                      </a:r>
                      <a:r>
                        <a:rPr lang="pl-PL" sz="1200">
                          <a:effectLst/>
                          <a:latin typeface="+mj-lt"/>
                        </a:rPr>
                        <a:t> 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extLst>
                  <a:ext uri="{0D108BD9-81ED-4DB2-BD59-A6C34878D82A}">
                    <a16:rowId xmlns:a16="http://schemas.microsoft.com/office/drawing/2014/main" xmlns="" val="233234911"/>
                  </a:ext>
                </a:extLst>
              </a:tr>
              <a:tr h="125396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Konsumpcja finalna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Personel zatrudniany w gospodar-stwie domowym 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Owoce, wędliny, słodycze,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Ubrania i obuwie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Personel zatrudniany w gospodarstwie domowym do opieki nad dziećmi bądź dorosłymi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Personel zatrudniany w gospodarstwie domowym 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Usługi świadczone na rzecz innego gospodarstwa domowego np. zakupy; pomoc sąsiedzka</a:t>
                      </a:r>
                      <a:r>
                        <a:rPr lang="pl-PL" sz="1200">
                          <a:effectLst/>
                          <a:latin typeface="+mj-lt"/>
                        </a:rPr>
                        <a:t> 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extLst>
                  <a:ext uri="{0D108BD9-81ED-4DB2-BD59-A6C34878D82A}">
                    <a16:rowId xmlns:a16="http://schemas.microsoft.com/office/drawing/2014/main" xmlns="" val="4023273891"/>
                  </a:ext>
                </a:extLst>
              </a:tr>
              <a:tr h="1073309">
                <a:tc>
                  <a:txBody>
                    <a:bodyPr/>
                    <a:lstStyle/>
                    <a:p>
                      <a:pPr algn="l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Konsumpcja kapitału (amortyzacja środków trwałego i półtrwałego użytkowania)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Meble, dywany, sprzęt oświetlenio-wy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Chłodziarki, zamrażarki, kuchenki elektryczne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Urządzenia do prania i suszenia, maszyny do szycia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  <a:latin typeface="+mj-lt"/>
                        </a:rPr>
                        <a:t>Sprzęt terapeuty-czny i inny sprzęt medyczny, wózki dziecięce</a:t>
                      </a:r>
                      <a:endParaRPr lang="pl-PL" sz="14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Artykuły do pielęgnacji domowych ulubieńców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+mj-lt"/>
                        </a:rPr>
                        <a:t>Środki transportu: samochód, rower</a:t>
                      </a:r>
                      <a:endParaRPr lang="pl-PL" sz="14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21223" marR="21223" marT="0" marB="0"/>
                </a:tc>
                <a:extLst>
                  <a:ext uri="{0D108BD9-81ED-4DB2-BD59-A6C34878D82A}">
                    <a16:rowId xmlns:a16="http://schemas.microsoft.com/office/drawing/2014/main" xmlns="" val="3725164437"/>
                  </a:ext>
                </a:extLst>
              </a:tr>
            </a:tbl>
          </a:graphicData>
        </a:graphic>
      </p:graphicFrame>
      <p:sp>
        <p:nvSpPr>
          <p:cNvPr id="7" name="Rectangle 223">
            <a:extLst>
              <a:ext uri="{FF2B5EF4-FFF2-40B4-BE49-F238E27FC236}">
                <a16:creationId xmlns:a16="http://schemas.microsoft.com/office/drawing/2014/main" xmlns="" id="{BCF2B107-48B0-43B7-AE76-E16EEEBC2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332" y="6627483"/>
            <a:ext cx="191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altLang="pl-PL" sz="12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49255A81-C755-4E99-8D66-0FC052ECE0D3}"/>
              </a:ext>
            </a:extLst>
          </p:cNvPr>
          <p:cNvSpPr/>
          <p:nvPr/>
        </p:nvSpPr>
        <p:spPr>
          <a:xfrm>
            <a:off x="123824" y="-93050"/>
            <a:ext cx="12068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sz="16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Tablica 1. </a:t>
            </a:r>
            <a:r>
              <a:rPr lang="pl-PL" sz="1600" dirty="0">
                <a:latin typeface="+mj-lt"/>
              </a:rPr>
              <a:t>Podział konsumpcji według funkcji gospodarstwa domowego oraz przykłady dóbr i usług konsumpcyjnych według kategorii</a:t>
            </a:r>
            <a:endParaRPr lang="pl-PL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03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xmlns="" id="{888610D7-30B6-47E2-A35E-E51FA266DF64}"/>
              </a:ext>
            </a:extLst>
          </p:cNvPr>
          <p:cNvSpPr/>
          <p:nvPr/>
        </p:nvSpPr>
        <p:spPr>
          <a:xfrm>
            <a:off x="3079751" y="2809478"/>
            <a:ext cx="5092699" cy="11707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86" name="Tytuł 1">
            <a:extLst>
              <a:ext uri="{FF2B5EF4-FFF2-40B4-BE49-F238E27FC236}">
                <a16:creationId xmlns:a16="http://schemas.microsoft.com/office/drawing/2014/main" xmlns="" id="{DB721DDA-EBEA-4927-844F-0095C1D4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219" y="55365"/>
            <a:ext cx="10515600" cy="1325563"/>
          </a:xfrm>
        </p:spPr>
        <p:txBody>
          <a:bodyPr/>
          <a:lstStyle/>
          <a:p>
            <a:r>
              <a:rPr lang="pl-PL" altLang="pl-PL" dirty="0"/>
              <a:t>Kapitał</a:t>
            </a:r>
          </a:p>
        </p:txBody>
      </p:sp>
      <p:sp>
        <p:nvSpPr>
          <p:cNvPr id="16387" name="Symbol zastępczy zawartości 2">
            <a:extLst>
              <a:ext uri="{FF2B5EF4-FFF2-40B4-BE49-F238E27FC236}">
                <a16:creationId xmlns:a16="http://schemas.microsoft.com/office/drawing/2014/main" xmlns="" id="{E72789E3-ECCE-43ED-A532-4AD172A6FC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3" y="1415257"/>
            <a:ext cx="10844212" cy="4530725"/>
          </a:xfrm>
        </p:spPr>
        <p:txBody>
          <a:bodyPr/>
          <a:lstStyle/>
          <a:p>
            <a:pPr lvl="2"/>
            <a:r>
              <a:rPr lang="pl-PL" altLang="pl-PL" dirty="0"/>
              <a:t>Dobra trwałego i półtrwałego użytkowania</a:t>
            </a:r>
          </a:p>
          <a:p>
            <a:pPr lvl="2"/>
            <a:r>
              <a:rPr lang="pl-PL" altLang="pl-PL" dirty="0"/>
              <a:t>Dane o wyposażeniu i wydatkach gospodarstw domowych na środki trwałego użytkowania (</a:t>
            </a:r>
            <a:r>
              <a:rPr lang="pl-PL" altLang="pl-PL" i="1" dirty="0"/>
              <a:t>Badanie budżetów gospodarstw domowych, badanie modułowe „Wyposażenie gospodarstw domowych w dobra trwałego użytkowania”</a:t>
            </a:r>
            <a:r>
              <a:rPr lang="pl-PL" altLang="pl-PL" dirty="0"/>
              <a:t>)</a:t>
            </a:r>
            <a:endParaRPr lang="pl-PL" altLang="pl-PL" i="1" dirty="0"/>
          </a:p>
          <a:p>
            <a:endParaRPr lang="pl-PL" altLang="pl-PL" dirty="0"/>
          </a:p>
        </p:txBody>
      </p:sp>
      <p:graphicFrame>
        <p:nvGraphicFramePr>
          <p:cNvPr id="16388" name="Obiekt 13">
            <a:extLst>
              <a:ext uri="{FF2B5EF4-FFF2-40B4-BE49-F238E27FC236}">
                <a16:creationId xmlns:a16="http://schemas.microsoft.com/office/drawing/2014/main" xmlns="" id="{42AA2F09-DC57-4577-BB6F-24F466FFB6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464912"/>
              </p:ext>
            </p:extLst>
          </p:nvPr>
        </p:nvGraphicFramePr>
        <p:xfrm>
          <a:off x="3989388" y="3109119"/>
          <a:ext cx="30670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6" name="Równanie" r:id="rId3" imgW="1422400" imgH="266700" progId="Equation.3">
                  <p:embed/>
                </p:oleObj>
              </mc:Choice>
              <mc:Fallback>
                <p:oleObj name="Równanie" r:id="rId3" imgW="1422400" imgH="266700" progId="Equation.3">
                  <p:embed/>
                  <p:pic>
                    <p:nvPicPr>
                      <p:cNvPr id="16388" name="Obiekt 13">
                        <a:extLst>
                          <a:ext uri="{FF2B5EF4-FFF2-40B4-BE49-F238E27FC236}">
                            <a16:creationId xmlns:a16="http://schemas.microsoft.com/office/drawing/2014/main" xmlns="" id="{42AA2F09-DC57-4577-BB6F-24F466FFB6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9388" y="3109119"/>
                        <a:ext cx="30670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Rectangle 10">
            <a:extLst>
              <a:ext uri="{FF2B5EF4-FFF2-40B4-BE49-F238E27FC236}">
                <a16:creationId xmlns:a16="http://schemas.microsoft.com/office/drawing/2014/main" xmlns="" id="{72487077-2838-42EC-B05E-6F9D5ECE4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8925" y="4267200"/>
            <a:ext cx="91201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/>
            <a:r>
              <a:rPr lang="pl-PL" altLang="pl-PL" sz="1600">
                <a:cs typeface="Times New Roman" panose="02020603050405020304" pitchFamily="18" charset="0"/>
              </a:rPr>
              <a:t>gdzie:</a:t>
            </a:r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K</a:t>
            </a:r>
            <a:r>
              <a:rPr lang="pl-PL" altLang="pl-PL" sz="1100">
                <a:cs typeface="Times New Roman" panose="02020603050405020304" pitchFamily="18" charset="0"/>
              </a:rPr>
              <a:t>kLI</a:t>
            </a:r>
            <a:r>
              <a:rPr lang="pl-PL" altLang="pl-PL" sz="1400">
                <a:cs typeface="Times New Roman" panose="02020603050405020304" pitchFamily="18" charset="0"/>
              </a:rPr>
              <a:t>    </a:t>
            </a:r>
            <a:r>
              <a:rPr lang="pl-PL" altLang="pl-PL" sz="1600">
                <a:cs typeface="Times New Roman" panose="02020603050405020304" pitchFamily="18" charset="0"/>
              </a:rPr>
              <a:t>– 	roczna wartość konsumpcji kapitału dla ludności Polski w wieku 15 lat i więcej (z 			wyłączeniem osób niepełnosprawnych) w I-tej klasie,</a:t>
            </a:r>
            <a:endParaRPr lang="pl-PL" altLang="pl-PL" sz="1600"/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r</a:t>
            </a:r>
            <a:r>
              <a:rPr lang="pl-PL" altLang="pl-PL" sz="1100">
                <a:cs typeface="Times New Roman" panose="02020603050405020304" pitchFamily="18" charset="0"/>
              </a:rPr>
              <a:t>gd</a:t>
            </a:r>
            <a:r>
              <a:rPr lang="pl-PL" altLang="pl-PL" sz="1200">
                <a:cs typeface="Times New Roman" panose="02020603050405020304" pitchFamily="18" charset="0"/>
              </a:rPr>
              <a:t> </a:t>
            </a:r>
            <a:r>
              <a:rPr lang="pl-PL" altLang="pl-PL" sz="1400">
                <a:cs typeface="Times New Roman" panose="02020603050405020304" pitchFamily="18" charset="0"/>
              </a:rPr>
              <a:t>     </a:t>
            </a:r>
            <a:r>
              <a:rPr lang="pl-PL" altLang="pl-PL" sz="1600">
                <a:cs typeface="Times New Roman" panose="02020603050405020304" pitchFamily="18" charset="0"/>
              </a:rPr>
              <a:t>– 	liczba gospodarstw domowych w Polsce w 2011 r.,</a:t>
            </a:r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s</a:t>
            </a:r>
            <a:r>
              <a:rPr lang="pl-PL" altLang="pl-PL" sz="1100">
                <a:cs typeface="Times New Roman" panose="02020603050405020304" pitchFamily="18" charset="0"/>
              </a:rPr>
              <a:t>gdxI</a:t>
            </a:r>
            <a:r>
              <a:rPr lang="pl-PL" altLang="pl-PL" sz="1600">
                <a:cs typeface="Times New Roman" panose="02020603050405020304" pitchFamily="18" charset="0"/>
              </a:rPr>
              <a:t>   – 	procentowy udział gospodarstw domowych posiadających dobro </a:t>
            </a:r>
            <a:r>
              <a:rPr lang="pl-PL" altLang="pl-PL" sz="1600" i="1">
                <a:cs typeface="Times New Roman" panose="02020603050405020304" pitchFamily="18" charset="0"/>
              </a:rPr>
              <a:t>x </a:t>
            </a:r>
            <a:r>
              <a:rPr lang="pl-PL" altLang="pl-PL" sz="1600">
                <a:cs typeface="Times New Roman" panose="02020603050405020304" pitchFamily="18" charset="0"/>
              </a:rPr>
              <a:t>w I-tej klasie,</a:t>
            </a:r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z</a:t>
            </a:r>
            <a:r>
              <a:rPr lang="pl-PL" altLang="pl-PL" sz="1100">
                <a:cs typeface="Times New Roman" panose="02020603050405020304" pitchFamily="18" charset="0"/>
              </a:rPr>
              <a:t>zI</a:t>
            </a:r>
            <a:r>
              <a:rPr lang="pl-PL" altLang="pl-PL" sz="1400">
                <a:cs typeface="Times New Roman" panose="02020603050405020304" pitchFamily="18" charset="0"/>
              </a:rPr>
              <a:t>       </a:t>
            </a:r>
            <a:r>
              <a:rPr lang="pl-PL" altLang="pl-PL" sz="1600">
                <a:cs typeface="Times New Roman" panose="02020603050405020304" pitchFamily="18" charset="0"/>
              </a:rPr>
              <a:t>– 	procentowe zużycie dobra </a:t>
            </a:r>
            <a:r>
              <a:rPr lang="pl-PL" altLang="pl-PL" sz="1600" i="1">
                <a:cs typeface="Times New Roman" panose="02020603050405020304" pitchFamily="18" charset="0"/>
              </a:rPr>
              <a:t>x </a:t>
            </a:r>
            <a:r>
              <a:rPr lang="pl-PL" altLang="pl-PL" sz="1600">
                <a:cs typeface="Times New Roman" panose="02020603050405020304" pitchFamily="18" charset="0"/>
              </a:rPr>
              <a:t>w I-tej klasie,</a:t>
            </a:r>
          </a:p>
          <a:p>
            <a:pPr algn="l"/>
            <a:r>
              <a:rPr lang="pl-PL" altLang="pl-PL" sz="1600">
                <a:cs typeface="Times New Roman" panose="02020603050405020304" pitchFamily="18" charset="0"/>
              </a:rPr>
              <a:t>   </a:t>
            </a:r>
            <a:r>
              <a:rPr lang="pl-PL" altLang="pl-PL" sz="1400">
                <a:cs typeface="Times New Roman" panose="02020603050405020304" pitchFamily="18" charset="0"/>
              </a:rPr>
              <a:t>        </a:t>
            </a:r>
            <a:r>
              <a:rPr lang="pl-PL" altLang="pl-PL" sz="1600">
                <a:cs typeface="Times New Roman" panose="02020603050405020304" pitchFamily="18" charset="0"/>
              </a:rPr>
              <a:t>– 	przeciętna cena dobra </a:t>
            </a:r>
            <a:r>
              <a:rPr lang="pl-PL" altLang="pl-PL" sz="1600" i="1">
                <a:cs typeface="Times New Roman" panose="02020603050405020304" pitchFamily="18" charset="0"/>
              </a:rPr>
              <a:t>x</a:t>
            </a:r>
            <a:r>
              <a:rPr lang="pl-PL" altLang="pl-PL" sz="1600">
                <a:cs typeface="Times New Roman" panose="02020603050405020304" pitchFamily="18" charset="0"/>
              </a:rPr>
              <a:t> w I-tej klasie w 2011 r.</a:t>
            </a:r>
          </a:p>
        </p:txBody>
      </p:sp>
      <p:graphicFrame>
        <p:nvGraphicFramePr>
          <p:cNvPr id="16390" name="Obiekt 16">
            <a:extLst>
              <a:ext uri="{FF2B5EF4-FFF2-40B4-BE49-F238E27FC236}">
                <a16:creationId xmlns:a16="http://schemas.microsoft.com/office/drawing/2014/main" xmlns="" id="{207ADC04-59E9-4C81-A8A5-C81A45F07D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90676" y="5730876"/>
          <a:ext cx="4095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" name="Równanie" r:id="rId5" imgW="241195" imgH="253890" progId="Equation.3">
                  <p:embed/>
                </p:oleObj>
              </mc:Choice>
              <mc:Fallback>
                <p:oleObj name="Równanie" r:id="rId5" imgW="241195" imgH="253890" progId="Equation.3">
                  <p:embed/>
                  <p:pic>
                    <p:nvPicPr>
                      <p:cNvPr id="16390" name="Obiekt 16">
                        <a:extLst>
                          <a:ext uri="{FF2B5EF4-FFF2-40B4-BE49-F238E27FC236}">
                            <a16:creationId xmlns:a16="http://schemas.microsoft.com/office/drawing/2014/main" xmlns="" id="{207ADC04-59E9-4C81-A8A5-C81A45F07D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676" y="5730876"/>
                        <a:ext cx="409575" cy="430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7334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1BBDCEA-905C-4D17-B2C8-F849EFE5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Wyniki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C4696BD9-E2F0-4494-97AC-3FC6541E5B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381768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D5D4B8C9-0799-48A1-85A4-32501DBCE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489594"/>
              </p:ext>
            </p:extLst>
          </p:nvPr>
        </p:nvGraphicFramePr>
        <p:xfrm>
          <a:off x="848689" y="412450"/>
          <a:ext cx="10722359" cy="620934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54485">
                  <a:extLst>
                    <a:ext uri="{9D8B030D-6E8A-4147-A177-3AD203B41FA5}">
                      <a16:colId xmlns:a16="http://schemas.microsoft.com/office/drawing/2014/main" xmlns="" val="445695097"/>
                    </a:ext>
                  </a:extLst>
                </a:gridCol>
                <a:gridCol w="2066779">
                  <a:extLst>
                    <a:ext uri="{9D8B030D-6E8A-4147-A177-3AD203B41FA5}">
                      <a16:colId xmlns:a16="http://schemas.microsoft.com/office/drawing/2014/main" xmlns="" val="3960101230"/>
                    </a:ext>
                  </a:extLst>
                </a:gridCol>
                <a:gridCol w="2740529">
                  <a:extLst>
                    <a:ext uri="{9D8B030D-6E8A-4147-A177-3AD203B41FA5}">
                      <a16:colId xmlns:a16="http://schemas.microsoft.com/office/drawing/2014/main" xmlns="" val="3241627749"/>
                    </a:ext>
                  </a:extLst>
                </a:gridCol>
                <a:gridCol w="1365713">
                  <a:extLst>
                    <a:ext uri="{9D8B030D-6E8A-4147-A177-3AD203B41FA5}">
                      <a16:colId xmlns:a16="http://schemas.microsoft.com/office/drawing/2014/main" xmlns="" val="3327126862"/>
                    </a:ext>
                  </a:extLst>
                </a:gridCol>
                <a:gridCol w="1447654">
                  <a:extLst>
                    <a:ext uri="{9D8B030D-6E8A-4147-A177-3AD203B41FA5}">
                      <a16:colId xmlns:a16="http://schemas.microsoft.com/office/drawing/2014/main" xmlns="" val="1893809046"/>
                    </a:ext>
                  </a:extLst>
                </a:gridCol>
                <a:gridCol w="1147199">
                  <a:extLst>
                    <a:ext uri="{9D8B030D-6E8A-4147-A177-3AD203B41FA5}">
                      <a16:colId xmlns:a16="http://schemas.microsoft.com/office/drawing/2014/main" xmlns="" val="504778898"/>
                    </a:ext>
                  </a:extLst>
                </a:gridCol>
              </a:tblGrid>
              <a:tr h="591517">
                <a:tc rowSpan="2"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Wyszczególnienie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Wartość elementów produkcji domowej</a:t>
                      </a:r>
                      <a:br>
                        <a:rPr lang="pl-PL" sz="1600" dirty="0">
                          <a:effectLst/>
                        </a:rPr>
                      </a:br>
                      <a:r>
                        <a:rPr lang="pl-PL" sz="1600" dirty="0">
                          <a:effectLst/>
                        </a:rPr>
                        <a:t>(w mln zł)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b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9705558"/>
                  </a:ext>
                </a:extLst>
              </a:tr>
              <a:tr h="394344"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rynkowa</a:t>
                      </a:r>
                      <a:endParaRPr lang="pl-PL" dirty="0"/>
                    </a:p>
                  </a:txBody>
                  <a:tcPr marL="31952" marR="3195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nierynkowa</a:t>
                      </a:r>
                      <a:endParaRPr lang="pl-PL" dirty="0"/>
                    </a:p>
                  </a:txBody>
                  <a:tcPr marL="31952" marR="31952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effectLst/>
                        </a:rPr>
                        <a:t>suma</a:t>
                      </a:r>
                      <a:endParaRPr lang="pl-PL" dirty="0"/>
                    </a:p>
                  </a:txBody>
                  <a:tcPr marL="31952" marR="31952" marT="0" marB="0" anchor="b"/>
                </a:tc>
                <a:extLst>
                  <a:ext uri="{0D108BD9-81ED-4DB2-BD59-A6C34878D82A}">
                    <a16:rowId xmlns:a16="http://schemas.microsoft.com/office/drawing/2014/main" xmlns="" val="1258094078"/>
                  </a:ext>
                </a:extLst>
              </a:tr>
              <a:tr h="29390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Wycena wartości nieodpłatnej pracy domowej (na podst. budżetu czasu ludności)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66552582"/>
                  </a:ext>
                </a:extLst>
              </a:tr>
              <a:tr h="39434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Wartość pracy domowej (liczba godz. x godzinowa stawka płac)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◦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619 956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619 956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extLst>
                  <a:ext uri="{0D108BD9-81ED-4DB2-BD59-A6C34878D82A}">
                    <a16:rowId xmlns:a16="http://schemas.microsoft.com/office/drawing/2014/main" xmlns="" val="3543259326"/>
                  </a:ext>
                </a:extLst>
              </a:tr>
              <a:tr h="293908">
                <a:tc grid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Rynkowa produkcja domowa (na podst. rachunków narodowych)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802048"/>
                  </a:ext>
                </a:extLst>
              </a:tr>
              <a:tr h="2657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Płatna pomoc domowa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◦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extLst>
                  <a:ext uri="{0D108BD9-81ED-4DB2-BD59-A6C34878D82A}">
                    <a16:rowId xmlns:a16="http://schemas.microsoft.com/office/drawing/2014/main" xmlns="" val="1460469401"/>
                  </a:ext>
                </a:extLst>
              </a:tr>
              <a:tr h="2657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Czynsze umowne właścicieli mieszkań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◦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extLst>
                  <a:ext uri="{0D108BD9-81ED-4DB2-BD59-A6C34878D82A}">
                    <a16:rowId xmlns:a16="http://schemas.microsoft.com/office/drawing/2014/main" xmlns="" val="1211349084"/>
                  </a:ext>
                </a:extLst>
              </a:tr>
              <a:tr h="267587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Budowa i remonty domów/mieszkań we własnym zakresie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◦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extLst>
                  <a:ext uri="{0D108BD9-81ED-4DB2-BD59-A6C34878D82A}">
                    <a16:rowId xmlns:a16="http://schemas.microsoft.com/office/drawing/2014/main" xmlns="" val="3280410594"/>
                  </a:ext>
                </a:extLst>
              </a:tr>
              <a:tr h="531423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Produkcja rolnicza na własny użytek (w tym także łowiectwo, rybołówstwo, zbieranie owoców runa leśnego)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3 454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extLst>
                  <a:ext uri="{0D108BD9-81ED-4DB2-BD59-A6C34878D82A}">
                    <a16:rowId xmlns:a16="http://schemas.microsoft.com/office/drawing/2014/main" xmlns="" val="2153558300"/>
                  </a:ext>
                </a:extLst>
              </a:tr>
              <a:tr h="2657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Podatki na produkcję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934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extLst>
                  <a:ext uri="{0D108BD9-81ED-4DB2-BD59-A6C34878D82A}">
                    <a16:rowId xmlns:a16="http://schemas.microsoft.com/office/drawing/2014/main" xmlns="" val="264445807"/>
                  </a:ext>
                </a:extLst>
              </a:tr>
              <a:tr h="26571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Dotacje na produkcję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-8 248*</a:t>
                      </a: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-21 574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-29 822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541858093"/>
                  </a:ext>
                </a:extLst>
              </a:tr>
              <a:tr h="394344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0" dirty="0">
                          <a:effectLst/>
                        </a:rPr>
                        <a:t>Rachunki bieżące</a:t>
                      </a:r>
                      <a:endParaRPr lang="pl-PL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Rachunek tworzenia dochodów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Wartość dodana netto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602 770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259708375"/>
                  </a:ext>
                </a:extLst>
              </a:tr>
              <a:tr h="5314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Konsumpcja kapitału trwałego (amortyzacja)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57 460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674242664"/>
                  </a:ext>
                </a:extLst>
              </a:tr>
              <a:tr h="3943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Rachunek produkcji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Wartość dodana brutto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b="1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452 354</a:t>
                      </a:r>
                      <a:endParaRPr lang="pl-PL" sz="1600" b="1" dirty="0">
                        <a:latin typeface="+mn-lt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660 229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1 112 583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3988029153"/>
                  </a:ext>
                </a:extLst>
              </a:tr>
              <a:tr h="3943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>
                          <a:effectLst/>
                        </a:rPr>
                        <a:t>Konsumpcja pośrednia</a:t>
                      </a:r>
                      <a:endParaRPr lang="pl-P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256 708</a:t>
                      </a: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effectLst/>
                        </a:rPr>
                        <a:t>164 869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421 577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4056600314"/>
                  </a:ext>
                </a:extLst>
              </a:tr>
              <a:tr h="394344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Produkcja domowa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709 062</a:t>
                      </a: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effectLst/>
                        </a:rPr>
                        <a:t>825 098</a:t>
                      </a:r>
                      <a:endParaRPr lang="pl-PL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952" marR="31952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1 534 160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xmlns="" val="121955224"/>
                  </a:ext>
                </a:extLst>
              </a:tr>
            </a:tbl>
          </a:graphicData>
        </a:graphic>
      </p:graphicFrame>
      <p:sp>
        <p:nvSpPr>
          <p:cNvPr id="5" name="Rectangle 223">
            <a:extLst>
              <a:ext uri="{FF2B5EF4-FFF2-40B4-BE49-F238E27FC236}">
                <a16:creationId xmlns:a16="http://schemas.microsoft.com/office/drawing/2014/main" xmlns="" id="{1F3B4225-095B-4B8F-B20D-AD51150F9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957" y="6571097"/>
            <a:ext cx="22054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altLang="pl-PL" sz="14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D61B4501-DADF-4C6F-A768-0B60C7182B24}"/>
              </a:ext>
            </a:extLst>
          </p:cNvPr>
          <p:cNvSpPr/>
          <p:nvPr/>
        </p:nvSpPr>
        <p:spPr>
          <a:xfrm>
            <a:off x="738957" y="0"/>
            <a:ext cx="1010870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l-PL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Tablica 2. </a:t>
            </a:r>
            <a:r>
              <a:rPr lang="pl-PL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Sekwencja rachunku produkcji domowej w Polsce w 2013 r. (w mln zł)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xmlns="" id="{380F4557-66C5-412A-8459-552420B5D3A5}"/>
              </a:ext>
            </a:extLst>
          </p:cNvPr>
          <p:cNvSpPr/>
          <p:nvPr/>
        </p:nvSpPr>
        <p:spPr>
          <a:xfrm>
            <a:off x="6010275" y="6596390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latin typeface="+mj-lt"/>
              </a:rPr>
              <a:t>* pozostałe podatki związane z produkcją pomniejszone o pozostałe dotacje związane z produkcją</a:t>
            </a:r>
          </a:p>
        </p:txBody>
      </p:sp>
    </p:spTree>
    <p:extLst>
      <p:ext uri="{BB962C8B-B14F-4D97-AF65-F5344CB8AC3E}">
        <p14:creationId xmlns:p14="http://schemas.microsoft.com/office/powerpoint/2010/main" val="2800990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>
            <a:extLst>
              <a:ext uri="{FF2B5EF4-FFF2-40B4-BE49-F238E27FC236}">
                <a16:creationId xmlns:a16="http://schemas.microsoft.com/office/drawing/2014/main" xmlns="" id="{D2E90FF3-F6CC-4784-A70C-A7A4F6760832}"/>
              </a:ext>
            </a:extLst>
          </p:cNvPr>
          <p:cNvSpPr/>
          <p:nvPr/>
        </p:nvSpPr>
        <p:spPr>
          <a:xfrm>
            <a:off x="161924" y="0"/>
            <a:ext cx="11963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1600" b="1" dirty="0"/>
              <a:t>Schemat 3. </a:t>
            </a:r>
            <a:r>
              <a:rPr lang="pl-PL" altLang="pl-PL" sz="1600" dirty="0"/>
              <a:t>Produkcja gospodarstw domowych w Polsce w 2013 r. (w mld zł) oraz struktura udziału produkcji domowej w relacji do PKB (w %)</a:t>
            </a:r>
            <a:endParaRPr lang="pl-PL" sz="1600" dirty="0"/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xmlns="" id="{F3F1D673-264C-4356-A10E-221BA092FD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4220433"/>
              </p:ext>
            </p:extLst>
          </p:nvPr>
        </p:nvGraphicFramePr>
        <p:xfrm>
          <a:off x="1323975" y="457200"/>
          <a:ext cx="9102054" cy="5624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34018">
                  <a:extLst>
                    <a:ext uri="{9D8B030D-6E8A-4147-A177-3AD203B41FA5}">
                      <a16:colId xmlns:a16="http://schemas.microsoft.com/office/drawing/2014/main" xmlns="" val="3464215510"/>
                    </a:ext>
                  </a:extLst>
                </a:gridCol>
                <a:gridCol w="3034018">
                  <a:extLst>
                    <a:ext uri="{9D8B030D-6E8A-4147-A177-3AD203B41FA5}">
                      <a16:colId xmlns:a16="http://schemas.microsoft.com/office/drawing/2014/main" xmlns="" val="939905742"/>
                    </a:ext>
                  </a:extLst>
                </a:gridCol>
                <a:gridCol w="3034018">
                  <a:extLst>
                    <a:ext uri="{9D8B030D-6E8A-4147-A177-3AD203B41FA5}">
                      <a16:colId xmlns:a16="http://schemas.microsoft.com/office/drawing/2014/main" xmlns="" val="2051585559"/>
                    </a:ext>
                  </a:extLst>
                </a:gridCol>
              </a:tblGrid>
              <a:tr h="33196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PKB (w mln zł)</a:t>
                      </a:r>
                      <a:endParaRPr lang="pl-PL" sz="18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493508"/>
                  </a:ext>
                </a:extLst>
              </a:tr>
              <a:tr h="34145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1 662 678</a:t>
                      </a:r>
                      <a:endParaRPr lang="pl-PL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83864529"/>
                  </a:ext>
                </a:extLst>
              </a:tr>
              <a:tr h="331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>
                          <a:effectLst/>
                        </a:rPr>
                        <a:t>PKB</a:t>
                      </a:r>
                      <a:endParaRPr lang="pl-PL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Wartość dodana brutto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Wartość dodana brutto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xmlns="" val="1377596267"/>
                  </a:ext>
                </a:extLst>
              </a:tr>
              <a:tr h="663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0" u="none" strike="noStrike" dirty="0">
                          <a:effectLst/>
                        </a:rPr>
                        <a:t>(z wyłączeniem produkcji gospodarstw domowych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rynkowa produkcja domowa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nierynkowa produkcja domowa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xmlns="" val="795063841"/>
                  </a:ext>
                </a:extLst>
              </a:tr>
              <a:tr h="3319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 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(SNA)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(non-SNA)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xmlns="" val="3588572172"/>
                  </a:ext>
                </a:extLst>
              </a:tr>
              <a:tr h="3319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 dirty="0">
                          <a:effectLst/>
                        </a:rPr>
                        <a:t>1 210 324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452 354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660 229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xmlns="" val="1487161594"/>
                  </a:ext>
                </a:extLst>
              </a:tr>
              <a:tr h="341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72,8%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27,2%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39,7%</a:t>
                      </a:r>
                      <a:endParaRPr lang="pl-P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xmlns="" val="1030796434"/>
                  </a:ext>
                </a:extLst>
              </a:tr>
              <a:tr h="34145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>
                          <a:effectLst/>
                        </a:rPr>
                        <a:t>100,0%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+ 39,7%</a:t>
                      </a:r>
                      <a:endParaRPr lang="pl-PL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extLst>
                  <a:ext uri="{0D108BD9-81ED-4DB2-BD59-A6C34878D82A}">
                    <a16:rowId xmlns:a16="http://schemas.microsoft.com/office/drawing/2014/main" xmlns="" val="2038506659"/>
                  </a:ext>
                </a:extLst>
              </a:tr>
              <a:tr h="34145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 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5879319"/>
                  </a:ext>
                </a:extLst>
              </a:tr>
              <a:tr h="331969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Rozszerzony PKB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335942"/>
                  </a:ext>
                </a:extLst>
              </a:tr>
              <a:tr h="341454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2 322 907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7088177"/>
                  </a:ext>
                </a:extLst>
              </a:tr>
              <a:tr h="92003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Produkcja rynkowa</a:t>
                      </a:r>
                      <a:br>
                        <a:rPr lang="pl-PL" sz="1800" b="1" u="none" strike="noStrike" dirty="0">
                          <a:effectLst/>
                        </a:rPr>
                      </a:br>
                      <a:r>
                        <a:rPr lang="pl-PL" sz="1800" u="none" strike="noStrike" dirty="0">
                          <a:effectLst/>
                        </a:rPr>
                        <a:t>(z wyłączeniem sektora gospodarstw domowych)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Produkcja domowa </a:t>
                      </a:r>
                    </a:p>
                    <a:p>
                      <a:pPr algn="ctr" rtl="0" fontAlgn="ctr"/>
                      <a:r>
                        <a:rPr lang="pl-PL" sz="1800" u="none" strike="noStrike" dirty="0">
                          <a:effectLst/>
                        </a:rPr>
                        <a:t>(wytworzona w gospodarstwach domowych)</a:t>
                      </a:r>
                      <a:br>
                        <a:rPr lang="pl-PL" sz="1800" u="none" strike="noStrike" dirty="0">
                          <a:effectLst/>
                        </a:rPr>
                      </a:br>
                      <a:r>
                        <a:rPr lang="pl-PL" sz="1800" u="none" strike="noStrike" dirty="0">
                          <a:effectLst/>
                        </a:rPr>
                        <a:t>= rynkowa + nierynkowa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8498"/>
                  </a:ext>
                </a:extLst>
              </a:tr>
              <a:tr h="33196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1 210 324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l-PL" sz="1800" u="none" strike="noStrike">
                          <a:effectLst/>
                        </a:rPr>
                        <a:t>1 112 583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103231"/>
                  </a:ext>
                </a:extLst>
              </a:tr>
              <a:tr h="341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52,1%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800" b="1" u="none" strike="noStrike" dirty="0">
                          <a:effectLst/>
                        </a:rPr>
                        <a:t>47,9%</a:t>
                      </a:r>
                      <a:endParaRPr lang="pl-PL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338" marR="7338" marT="7338" marB="0"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89786"/>
                  </a:ext>
                </a:extLst>
              </a:tr>
            </a:tbl>
          </a:graphicData>
        </a:graphic>
      </p:graphicFrame>
      <p:sp>
        <p:nvSpPr>
          <p:cNvPr id="8" name="Rectangle 223">
            <a:extLst>
              <a:ext uri="{FF2B5EF4-FFF2-40B4-BE49-F238E27FC236}">
                <a16:creationId xmlns:a16="http://schemas.microsoft.com/office/drawing/2014/main" xmlns="" id="{87DC8566-3C8A-405E-8DBE-DCC2FCBD5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975" y="6200354"/>
            <a:ext cx="19170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2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altLang="pl-PL" sz="12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2908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C5388F82-1942-4D6A-9037-E224C51B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(Nie)znana przyszłość…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E63A4187-ED9D-4A9A-BC76-165B9EB4EC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5426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357E940-DEB4-4D1B-86AD-7FAD6664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800" dirty="0"/>
              <a:t>Narodowe Rachunki Transferów Czasu (NTTA)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EFCCFA6-7770-4EA2-A7AD-BBA9B9099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65638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pl-PL" sz="3200" i="1" dirty="0" err="1">
                <a:solidFill>
                  <a:schemeClr val="tx1"/>
                </a:solidFill>
              </a:rPr>
              <a:t>National</a:t>
            </a:r>
            <a:r>
              <a:rPr lang="pl-PL" sz="3200" i="1" dirty="0">
                <a:solidFill>
                  <a:schemeClr val="tx1"/>
                </a:solidFill>
              </a:rPr>
              <a:t> Time Transfer </a:t>
            </a:r>
            <a:r>
              <a:rPr lang="pl-PL" sz="3200" i="1" dirty="0" err="1">
                <a:solidFill>
                  <a:schemeClr val="tx1"/>
                </a:solidFill>
              </a:rPr>
              <a:t>Accounts</a:t>
            </a:r>
            <a:endParaRPr lang="pl-PL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3139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:\Users\sgh\AppData\Local\Microsoft\Windows\INetCache\Content.Word\checknttatime.png">
            <a:extLst>
              <a:ext uri="{FF2B5EF4-FFF2-40B4-BE49-F238E27FC236}">
                <a16:creationId xmlns:a16="http://schemas.microsoft.com/office/drawing/2014/main" xmlns="" id="{07C23FD6-E046-456E-B720-203CE5E1796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087" y="876299"/>
            <a:ext cx="6181725" cy="444420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23">
            <a:extLst>
              <a:ext uri="{FF2B5EF4-FFF2-40B4-BE49-F238E27FC236}">
                <a16:creationId xmlns:a16="http://schemas.microsoft.com/office/drawing/2014/main" xmlns="" id="{3EA3FF3E-AA78-458E-AD9C-F699F51A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90" y="5644357"/>
            <a:ext cx="2500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altLang="pl-PL" sz="16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30C6CDD-2F86-4F80-9AAE-9FC935989791}"/>
              </a:ext>
            </a:extLst>
          </p:cNvPr>
          <p:cNvSpPr/>
          <p:nvPr/>
        </p:nvSpPr>
        <p:spPr>
          <a:xfrm>
            <a:off x="2215881" y="324349"/>
            <a:ext cx="653134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1. </a:t>
            </a: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Transfery czasu ludności w Polsce w 2013 r. (w godz./</a:t>
            </a:r>
            <a:r>
              <a:rPr lang="pl-PL" dirty="0" err="1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tydz</a:t>
            </a: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8578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23">
            <a:extLst>
              <a:ext uri="{FF2B5EF4-FFF2-40B4-BE49-F238E27FC236}">
                <a16:creationId xmlns:a16="http://schemas.microsoft.com/office/drawing/2014/main" xmlns="" id="{3EA3FF3E-AA78-458E-AD9C-F699F51AC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7290" y="5644357"/>
            <a:ext cx="2500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</a:t>
            </a:r>
            <a:endParaRPr lang="pl-PL" altLang="pl-PL" sz="1600" dirty="0"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B30C6CDD-2F86-4F80-9AAE-9FC935989791}"/>
              </a:ext>
            </a:extLst>
          </p:cNvPr>
          <p:cNvSpPr/>
          <p:nvPr/>
        </p:nvSpPr>
        <p:spPr>
          <a:xfrm>
            <a:off x="2241565" y="286546"/>
            <a:ext cx="8100801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Wykres 2. </a:t>
            </a:r>
            <a:r>
              <a:rPr lang="pl-PL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Przeciętna r</a:t>
            </a:r>
            <a:r>
              <a:rPr lang="pl-PL" dirty="0">
                <a:latin typeface="+mj-lt"/>
              </a:rPr>
              <a:t>oczna wartość transferów czasu w Polsce w 2013 r. (w zł)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6" descr="C:\Users\sgh\AppData\Local\Microsoft\Windows\INetCache\Content.Word\checknttamoney.png">
            <a:extLst>
              <a:ext uri="{FF2B5EF4-FFF2-40B4-BE49-F238E27FC236}">
                <a16:creationId xmlns:a16="http://schemas.microsoft.com/office/drawing/2014/main" xmlns="" id="{481E4315-FDC3-43F0-9966-D8D13F724FC5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37" y="885825"/>
            <a:ext cx="5794563" cy="4619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839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xmlns="" id="{E02A02FD-665C-49E2-84A7-9710B663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942" y="239127"/>
            <a:ext cx="11816177" cy="1325562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alibri Light" panose="020F0302020204030204" pitchFamily="34" charset="0"/>
              </a:rPr>
              <a:t>Ogólnopolskie badania budżetów czasu – rys historyczny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xmlns="" id="{16C3E36A-949E-4AD7-BDB7-E90BD1DF4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955693"/>
              </p:ext>
            </p:extLst>
          </p:nvPr>
        </p:nvGraphicFramePr>
        <p:xfrm>
          <a:off x="2094020" y="1669942"/>
          <a:ext cx="7932938" cy="34080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66469">
                  <a:extLst>
                    <a:ext uri="{9D8B030D-6E8A-4147-A177-3AD203B41FA5}">
                      <a16:colId xmlns:a16="http://schemas.microsoft.com/office/drawing/2014/main" xmlns="" val="4077302350"/>
                    </a:ext>
                  </a:extLst>
                </a:gridCol>
                <a:gridCol w="3966469">
                  <a:extLst>
                    <a:ext uri="{9D8B030D-6E8A-4147-A177-3AD203B41FA5}">
                      <a16:colId xmlns:a16="http://schemas.microsoft.com/office/drawing/2014/main" xmlns="" val="1644070302"/>
                    </a:ext>
                  </a:extLst>
                </a:gridCol>
              </a:tblGrid>
              <a:tr h="568014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alibri Light" panose="020F0302020204030204" pitchFamily="34" charset="0"/>
                        </a:rPr>
                        <a:t>Rok badania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alibri Light" panose="020F0302020204030204" pitchFamily="34" charset="0"/>
                        </a:rPr>
                        <a:t>Liczba osób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1397317"/>
                  </a:ext>
                </a:extLst>
              </a:tr>
              <a:tr h="568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1968/1969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10 238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7188624"/>
                  </a:ext>
                </a:extLst>
              </a:tr>
              <a:tr h="568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1975/1976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21 819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2414876"/>
                  </a:ext>
                </a:extLst>
              </a:tr>
              <a:tr h="568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45 087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3703555"/>
                  </a:ext>
                </a:extLst>
              </a:tr>
              <a:tr h="568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2003/2004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20 264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2223827"/>
                  </a:ext>
                </a:extLst>
              </a:tr>
              <a:tr h="568014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altLang="pl-PL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40 000</a:t>
                      </a:r>
                      <a:endParaRPr lang="pl-PL" sz="2400" dirty="0">
                        <a:latin typeface="Calibri Light" panose="020F03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3949929"/>
                  </a:ext>
                </a:extLst>
              </a:tr>
            </a:tbl>
          </a:graphicData>
        </a:graphic>
      </p:graphicFrame>
      <p:sp>
        <p:nvSpPr>
          <p:cNvPr id="7" name="Prostokąt 6">
            <a:extLst>
              <a:ext uri="{FF2B5EF4-FFF2-40B4-BE49-F238E27FC236}">
                <a16:creationId xmlns:a16="http://schemas.microsoft.com/office/drawing/2014/main" xmlns="" id="{9CFC8FF9-49EE-466D-89F0-29C7F4287377}"/>
              </a:ext>
            </a:extLst>
          </p:cNvPr>
          <p:cNvSpPr/>
          <p:nvPr/>
        </p:nvSpPr>
        <p:spPr>
          <a:xfrm>
            <a:off x="2025461" y="5330587"/>
            <a:ext cx="6343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pl-PL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pl-PL" alt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1996 – badanie pilotażowe (2484 respondentów)</a:t>
            </a:r>
          </a:p>
        </p:txBody>
      </p:sp>
    </p:spTree>
    <p:extLst>
      <p:ext uri="{BB962C8B-B14F-4D97-AF65-F5344CB8AC3E}">
        <p14:creationId xmlns:p14="http://schemas.microsoft.com/office/powerpoint/2010/main" val="42565083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xmlns="" id="{B32D66C4-71C8-4F84-8BF2-B0702A95E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Dziękujemy</a:t>
            </a:r>
          </a:p>
        </p:txBody>
      </p:sp>
      <p:sp>
        <p:nvSpPr>
          <p:cNvPr id="7" name="Podtytuł 6">
            <a:extLst>
              <a:ext uri="{FF2B5EF4-FFF2-40B4-BE49-F238E27FC236}">
                <a16:creationId xmlns:a16="http://schemas.microsoft.com/office/drawing/2014/main" xmlns="" id="{9FF64C4A-E391-416E-8CE7-21404F265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9225" y="4849813"/>
            <a:ext cx="10115550" cy="165576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l-PL" b="1" dirty="0"/>
              <a:t>Kontakt</a:t>
            </a:r>
            <a:r>
              <a:rPr lang="pl-PL" dirty="0"/>
              <a:t>:</a:t>
            </a:r>
          </a:p>
          <a:p>
            <a:pPr algn="l"/>
            <a:r>
              <a:rPr lang="pl-PL" dirty="0"/>
              <a:t>dr hab. Ilona Błaszczak-</a:t>
            </a:r>
            <a:r>
              <a:rPr lang="pl-PL" dirty="0" err="1"/>
              <a:t>Przybycińska</a:t>
            </a:r>
            <a:r>
              <a:rPr lang="pl-PL" dirty="0"/>
              <a:t>, prof. SGH: </a:t>
            </a:r>
            <a:r>
              <a:rPr lang="pl-PL" dirty="0">
                <a:hlinkClick r:id="rId2"/>
              </a:rPr>
              <a:t>iblasz@sgh.waw.pl</a:t>
            </a:r>
            <a:endParaRPr lang="pl-PL" dirty="0"/>
          </a:p>
          <a:p>
            <a:pPr algn="l"/>
            <a:r>
              <a:rPr lang="pl-PL" dirty="0"/>
              <a:t>dr Marta Marszałek: </a:t>
            </a:r>
            <a:r>
              <a:rPr lang="pl-PL" dirty="0">
                <a:hlinkClick r:id="rId3"/>
              </a:rPr>
              <a:t>mmars1@sgh.waw.pl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999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4">
            <a:extLst>
              <a:ext uri="{FF2B5EF4-FFF2-40B4-BE49-F238E27FC236}">
                <a16:creationId xmlns:a16="http://schemas.microsoft.com/office/drawing/2014/main" xmlns="" id="{E7B75963-E734-42DD-B061-891C6B15A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51" y="165786"/>
            <a:ext cx="10830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Tablica 1. </a:t>
            </a:r>
            <a:r>
              <a:rPr lang="pl-PL" altLang="pl-PL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Średni czas trwania i wykonywania czynności na podstawie badania budżetu czasu z lat 2013 oraz 2003/2004 dla osób w wieku 15 lat i więcej (w godz. min.)</a:t>
            </a:r>
          </a:p>
        </p:txBody>
      </p:sp>
      <p:graphicFrame>
        <p:nvGraphicFramePr>
          <p:cNvPr id="117825" name="Group 65">
            <a:extLst>
              <a:ext uri="{FF2B5EF4-FFF2-40B4-BE49-F238E27FC236}">
                <a16:creationId xmlns:a16="http://schemas.microsoft.com/office/drawing/2014/main" xmlns="" id="{9110B9EE-D30B-4F70-B118-11F13C4BBD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476314"/>
              </p:ext>
            </p:extLst>
          </p:nvPr>
        </p:nvGraphicFramePr>
        <p:xfrm>
          <a:off x="1224410" y="903598"/>
          <a:ext cx="9634090" cy="4601852"/>
        </p:xfrm>
        <a:graphic>
          <a:graphicData uri="http://schemas.openxmlformats.org/drawingml/2006/table">
            <a:tbl>
              <a:tblPr/>
              <a:tblGrid>
                <a:gridCol w="530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783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096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12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5736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4854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421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8391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602399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Lp.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Grupa czynności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Średni czas trwania czynności (godz. min.), 2013*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Średni czas trwania czynności (godz. min.), 2003/2004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3429"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ogółem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kobiety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mężczyźni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ogółem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kobiety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mężczyźni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64602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2.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3.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4.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5.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6.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7.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8.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9.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Potrzeby fizjologiczne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Praca zawodowa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Nauka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Zajęcia i prace domowe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Dobrowolna praca w organizacjach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 i poza nimi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Życie towarzyskie i rozrywki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Uczestnictwo w sporcie i rekreacji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Zamiłowania osobiste – hobby, gry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Korzystanie ze środków masowego przekazu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Dojazdy i dojścia oraz inne nie wymienione czynności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11.10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2.53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3.26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1.06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2.36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1.03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11.21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2.04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4.24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1.06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2.29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1.00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10.58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3.46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 Light" panose="020F0302020204030204" pitchFamily="34" charset="0"/>
                        </a:rPr>
                        <a:t>2.23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1.07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0.45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2.45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1.06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11.03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2.34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0.33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3.21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0.16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2.50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1.22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11.12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1.53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0.32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4.22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0.30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2.39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1.13</a:t>
                      </a: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10.53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3.19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0.34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2.13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0.22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3.03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itchFamily="18" charset="0"/>
                        </a:rPr>
                        <a:t>1.32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05861" name="Rectangle 141">
            <a:extLst>
              <a:ext uri="{FF2B5EF4-FFF2-40B4-BE49-F238E27FC236}">
                <a16:creationId xmlns:a16="http://schemas.microsoft.com/office/drawing/2014/main" xmlns="" id="{935472CC-6B1F-4607-980C-5CC2C09B3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409" y="5575762"/>
            <a:ext cx="954420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l-PL" altLang="pl-PL" sz="1400" i="1" dirty="0">
                <a:latin typeface="+mj-lt"/>
                <a:cs typeface="Times New Roman" panose="02020603050405020304" pitchFamily="18" charset="0"/>
              </a:rPr>
              <a:t>*/ w przeliczeniu na jedną osobę biorącą udział w badaniu.</a:t>
            </a:r>
            <a:endParaRPr lang="pl-PL" altLang="pl-PL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pl-PL" altLang="pl-PL" sz="1400" i="1" dirty="0">
                <a:latin typeface="+mj-lt"/>
                <a:cs typeface="Times New Roman" panose="02020603050405020304" pitchFamily="18" charset="0"/>
              </a:rPr>
              <a:t>Źródło:</a:t>
            </a:r>
            <a:r>
              <a:rPr lang="pl-PL" altLang="pl-PL" sz="1400" dirty="0">
                <a:latin typeface="+mj-lt"/>
                <a:cs typeface="Times New Roman" panose="02020603050405020304" pitchFamily="18" charset="0"/>
              </a:rPr>
              <a:t> na podstawie: </a:t>
            </a:r>
            <a:r>
              <a:rPr lang="pl-PL" altLang="pl-PL" sz="1400" i="1" dirty="0">
                <a:latin typeface="+mj-lt"/>
                <a:cs typeface="Times New Roman" panose="02020603050405020304" pitchFamily="18" charset="0"/>
              </a:rPr>
              <a:t>Budżet czasu ludności 1 VI 2003 – 31 V 2004,</a:t>
            </a:r>
            <a:r>
              <a:rPr lang="pl-PL" altLang="pl-PL" sz="1400" dirty="0">
                <a:latin typeface="+mj-lt"/>
                <a:cs typeface="Times New Roman" panose="02020603050405020304" pitchFamily="18" charset="0"/>
              </a:rPr>
              <a:t> Studia i Analizy Statystyczne, GUS, Warszawa 2005, </a:t>
            </a:r>
            <a:r>
              <a:rPr lang="pl-PL" altLang="pl-PL" sz="1400" i="1" dirty="0">
                <a:latin typeface="+mj-lt"/>
                <a:cs typeface="Times New Roman" panose="02020603050405020304" pitchFamily="18" charset="0"/>
              </a:rPr>
              <a:t>Budżet czasu ludności 2013,</a:t>
            </a:r>
            <a:r>
              <a:rPr lang="pl-PL" altLang="pl-PL" sz="1400" dirty="0">
                <a:latin typeface="+mj-lt"/>
                <a:cs typeface="Times New Roman" panose="02020603050405020304" pitchFamily="18" charset="0"/>
              </a:rPr>
              <a:t> Studia i Analizy Statystyczne, GUS, Warszawa 2015.</a:t>
            </a:r>
            <a:endParaRPr lang="pl-PL" altLang="pl-PL" sz="14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endParaRPr lang="pl-PL" altLang="pl-PL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4909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xmlns="" id="{D7009C6E-363E-46A2-87B3-944D15094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992" y="126786"/>
            <a:ext cx="1194934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Tablica 2. </a:t>
            </a:r>
            <a:r>
              <a:rPr lang="pl-PL" altLang="pl-PL" dirty="0">
                <a:latin typeface="Calibri Light" panose="020F0302020204030204" pitchFamily="34" charset="0"/>
                <a:cs typeface="Times New Roman" panose="02020603050405020304" pitchFamily="18" charset="0"/>
              </a:rPr>
              <a:t>Odsetek osób wykonujących czynności w ramach grupy czynności obejmującej prace na rzecz gospodarstwa domowego i średni czas poświęcany na te czynności w ciągu doby dla osób w wieku 18 lat i więcej.</a:t>
            </a:r>
          </a:p>
        </p:txBody>
      </p:sp>
      <p:graphicFrame>
        <p:nvGraphicFramePr>
          <p:cNvPr id="16446" name="Group 62">
            <a:extLst>
              <a:ext uri="{FF2B5EF4-FFF2-40B4-BE49-F238E27FC236}">
                <a16:creationId xmlns:a16="http://schemas.microsoft.com/office/drawing/2014/main" xmlns="" id="{EA1D4ADE-19F0-435B-8743-FA6FD2BA5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60849"/>
              </p:ext>
            </p:extLst>
          </p:nvPr>
        </p:nvGraphicFramePr>
        <p:xfrm>
          <a:off x="1162976" y="905522"/>
          <a:ext cx="9721050" cy="4065163"/>
        </p:xfrm>
        <a:graphic>
          <a:graphicData uri="http://schemas.openxmlformats.org/drawingml/2006/table">
            <a:tbl>
              <a:tblPr/>
              <a:tblGrid>
                <a:gridCol w="1216024">
                  <a:extLst>
                    <a:ext uri="{9D8B030D-6E8A-4147-A177-3AD203B41FA5}">
                      <a16:colId xmlns:a16="http://schemas.microsoft.com/office/drawing/2014/main" xmlns="" val="3125091949"/>
                    </a:ext>
                  </a:extLst>
                </a:gridCol>
                <a:gridCol w="2139202">
                  <a:extLst>
                    <a:ext uri="{9D8B030D-6E8A-4147-A177-3AD203B41FA5}">
                      <a16:colId xmlns:a16="http://schemas.microsoft.com/office/drawing/2014/main" xmlns="" val="741092867"/>
                    </a:ext>
                  </a:extLst>
                </a:gridCol>
                <a:gridCol w="957106">
                  <a:extLst>
                    <a:ext uri="{9D8B030D-6E8A-4147-A177-3AD203B41FA5}">
                      <a16:colId xmlns:a16="http://schemas.microsoft.com/office/drawing/2014/main" xmlns="" val="1978872654"/>
                    </a:ext>
                  </a:extLst>
                </a:gridCol>
                <a:gridCol w="894608">
                  <a:extLst>
                    <a:ext uri="{9D8B030D-6E8A-4147-A177-3AD203B41FA5}">
                      <a16:colId xmlns:a16="http://schemas.microsoft.com/office/drawing/2014/main" xmlns="" val="887982780"/>
                    </a:ext>
                  </a:extLst>
                </a:gridCol>
                <a:gridCol w="1214239">
                  <a:extLst>
                    <a:ext uri="{9D8B030D-6E8A-4147-A177-3AD203B41FA5}">
                      <a16:colId xmlns:a16="http://schemas.microsoft.com/office/drawing/2014/main" xmlns="" val="4079926242"/>
                    </a:ext>
                  </a:extLst>
                </a:gridCol>
                <a:gridCol w="1128527">
                  <a:extLst>
                    <a:ext uri="{9D8B030D-6E8A-4147-A177-3AD203B41FA5}">
                      <a16:colId xmlns:a16="http://schemas.microsoft.com/office/drawing/2014/main" xmlns="" val="771975082"/>
                    </a:ext>
                  </a:extLst>
                </a:gridCol>
                <a:gridCol w="919608">
                  <a:extLst>
                    <a:ext uri="{9D8B030D-6E8A-4147-A177-3AD203B41FA5}">
                      <a16:colId xmlns:a16="http://schemas.microsoft.com/office/drawing/2014/main" xmlns="" val="3344739835"/>
                    </a:ext>
                  </a:extLst>
                </a:gridCol>
                <a:gridCol w="1251736">
                  <a:extLst>
                    <a:ext uri="{9D8B030D-6E8A-4147-A177-3AD203B41FA5}">
                      <a16:colId xmlns:a16="http://schemas.microsoft.com/office/drawing/2014/main" xmlns="" val="3158877343"/>
                    </a:ext>
                  </a:extLst>
                </a:gridCol>
              </a:tblGrid>
              <a:tr h="9690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Rok badania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Grupa czynności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Średni czas wykonywania czynności (w godz. min.)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Odsetek osób wykonujących czynności (w %)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2447354"/>
                  </a:ext>
                </a:extLst>
              </a:tr>
              <a:tr h="53085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kobiety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mężczyźni</a:t>
                      </a:r>
                      <a:endParaRPr kumimoji="0" lang="pl-PL" altLang="pl-PL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ogółem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kobiety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mężczyźni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14921550"/>
                  </a:ext>
                </a:extLst>
              </a:tr>
              <a:tr h="256522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1969*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1976**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1984**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2003/2004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Czas obowiązku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- dla pracujących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- dla niepracujących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Zajęcia domowe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Zajęcia domowe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Zajęcia i prace domowe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Zajęcia i prace domowe</a:t>
                      </a:r>
                      <a:endParaRPr kumimoji="0" lang="pl-PL" altLang="pl-PL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4.06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4.07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3.45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3.25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5.59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5.00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5.09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4.38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4.33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1.25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2.40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2.48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78,5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81,9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92.3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95,5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94,8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95,2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96,6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97,6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58,0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60,5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56,8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63,7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86,4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cs typeface="Times New Roman" panose="02020603050405020304" pitchFamily="18" charset="0"/>
                        </a:rPr>
                        <a:t>85,2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718627"/>
                  </a:ext>
                </a:extLst>
              </a:tr>
            </a:tbl>
          </a:graphicData>
        </a:graphic>
      </p:graphicFrame>
      <p:sp>
        <p:nvSpPr>
          <p:cNvPr id="16422" name="Rectangle 141">
            <a:extLst>
              <a:ext uri="{FF2B5EF4-FFF2-40B4-BE49-F238E27FC236}">
                <a16:creationId xmlns:a16="http://schemas.microsoft.com/office/drawing/2014/main" xmlns="" id="{03C4B8DE-6C51-498F-8B0F-23A93F2FE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833" y="4995368"/>
            <a:ext cx="978319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pl-PL" altLang="pl-PL" sz="14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*/ w grupie „czas obowiązku” oprócz prac na rzecz gospodarstwa domowego uwzględnione są czynności: </a:t>
            </a:r>
            <a:r>
              <a:rPr lang="pl-PL" altLang="pl-PL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"dokształcanie się i kształcenie" i "praca społeczno-polityczna";</a:t>
            </a:r>
            <a:endParaRPr lang="pl-PL" altLang="pl-PL" sz="1400" dirty="0">
              <a:latin typeface="Calibri Light" panose="020F0302020204030204" pitchFamily="34" charset="0"/>
            </a:endParaRPr>
          </a:p>
          <a:p>
            <a:pPr algn="just"/>
            <a:r>
              <a:rPr lang="pl-PL" altLang="pl-PL" sz="14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**/ w grupie „zajęcia domowe” nie uwzględniono czynności związanych z prowadzeniem gospodarstwa domowego wykonywanych poza domem.</a:t>
            </a:r>
          </a:p>
          <a:p>
            <a:pPr algn="just"/>
            <a:endParaRPr lang="pl-PL" altLang="pl-PL" sz="1400" dirty="0">
              <a:latin typeface="Calibri Light" panose="020F0302020204030204" pitchFamily="34" charset="0"/>
            </a:endParaRPr>
          </a:p>
          <a:p>
            <a:pPr algn="just"/>
            <a:r>
              <a:rPr lang="pl-PL" altLang="pl-PL" sz="1400" dirty="0">
                <a:latin typeface="Calibri Light" panose="020F0302020204030204" pitchFamily="34" charset="0"/>
                <a:cs typeface="Times New Roman" panose="02020603050405020304" pitchFamily="18" charset="0"/>
              </a:rPr>
              <a:t>Źródło: opracowanie własne na podstawie badań budżetów czasu GUS</a:t>
            </a:r>
            <a:endParaRPr lang="pl-PL" altLang="pl-PL" sz="1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276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xmlns="" id="{F4FE8C66-0389-4978-9B0E-E74C291EA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562" y="0"/>
            <a:ext cx="119256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l-PL" altLang="pl-PL" b="1" dirty="0">
                <a:latin typeface="Calibri Light" panose="020F0302020204030204" pitchFamily="34" charset="0"/>
                <a:cs typeface="Times New Roman" panose="02020603050405020304" pitchFamily="18" charset="0"/>
              </a:rPr>
              <a:t>Tablica 3. </a:t>
            </a:r>
            <a:r>
              <a:rPr lang="pl-PL" altLang="pl-PL" dirty="0">
                <a:latin typeface="Calibri Light" panose="020F0302020204030204" pitchFamily="34" charset="0"/>
                <a:cs typeface="Times New Roman" panose="02020603050405020304" pitchFamily="18" charset="0"/>
              </a:rPr>
              <a:t>Klasyfikacja czynności na potrzeby wyceny wartości pracy domowej metodą stawek rynkowych w 2004 r. oraz w 2013 r.</a:t>
            </a:r>
          </a:p>
          <a:p>
            <a:endParaRPr lang="pl-PL" altLang="pl-PL" sz="1600" b="1" dirty="0">
              <a:latin typeface="Calibri Light" panose="020F0302020204030204" pitchFamily="34" charset="0"/>
            </a:endParaRPr>
          </a:p>
        </p:txBody>
      </p:sp>
      <p:graphicFrame>
        <p:nvGraphicFramePr>
          <p:cNvPr id="18448" name="Group 16">
            <a:extLst>
              <a:ext uri="{FF2B5EF4-FFF2-40B4-BE49-F238E27FC236}">
                <a16:creationId xmlns:a16="http://schemas.microsoft.com/office/drawing/2014/main" xmlns="" id="{B764AFD5-1799-4CD4-A2B7-7FC9ED9756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75272"/>
              </p:ext>
            </p:extLst>
          </p:nvPr>
        </p:nvGraphicFramePr>
        <p:xfrm>
          <a:off x="594803" y="406582"/>
          <a:ext cx="11017189" cy="6370320"/>
        </p:xfrm>
        <a:graphic>
          <a:graphicData uri="http://schemas.openxmlformats.org/drawingml/2006/table">
            <a:tbl>
              <a:tblPr/>
              <a:tblGrid>
                <a:gridCol w="5510635">
                  <a:extLst>
                    <a:ext uri="{9D8B030D-6E8A-4147-A177-3AD203B41FA5}">
                      <a16:colId xmlns:a16="http://schemas.microsoft.com/office/drawing/2014/main" xmlns="" val="445368978"/>
                    </a:ext>
                  </a:extLst>
                </a:gridCol>
                <a:gridCol w="5506554">
                  <a:extLst>
                    <a:ext uri="{9D8B030D-6E8A-4147-A177-3AD203B41FA5}">
                      <a16:colId xmlns:a16="http://schemas.microsoft.com/office/drawing/2014/main" xmlns="" val="843932325"/>
                    </a:ext>
                  </a:extLst>
                </a:gridCol>
              </a:tblGrid>
              <a:tr h="30335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Utrzymanie mieszkania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budowa domu, przebudowa, remonty kapitalne,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naprawy, drobne remonty w mieszkaniu,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produkowanie, naprawianie i konserwowanie sprzętu gospodarstwa domowego,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inne czynności budowlane,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czynności związane z ogrzewaniem i zaopatrywaniem w wodę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sprzątanie mieszkania,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sprzątanie podwórza, chodnika koło domu, usuwanie śniegu,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inne czynności porządkowe,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dojazdy (dojścia) związane z prowadzeniem gospodarstwa domowego,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remonty, konserwacja pojazdów,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czynności porządkowe i organizacyjne związane z gospodarstwem domowym.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Utrzymanie odzieży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rękodzieło i produkcję odzieży,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usługi handlowe i administracyjne,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inne czynności związane z zakupami i usługami,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inne czynności związane z utrzymaniem odzieży,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pranie,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prasowanie, maglowanie.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702617"/>
                  </a:ext>
                </a:extLst>
              </a:tr>
              <a:tr h="30318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Zapewnienie wyżywienia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przygotowanie posiłków, przekąsek i napojów,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pieczenie,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robienie przetworów,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inne czynności dotyczące wyżywienia,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zakupy,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ogrodnictwo,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hodowlę zwierząt domowych,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zmywanie naczyń,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dojazdy (dojścia) związane z zakupami i usługami.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286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28600" algn="l"/>
                        </a:tabLst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Opieka nad dziećmi i dorosłymi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pielęgnacja i pilnowanie dzieci,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nauka z dziećmi,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czytanie, zabawa i rozmowy z dziećmi,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wyjścia z dziećmi,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inne czynności związane z opieką nad dziećmi,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opieka nad dorosłymi członkami gospodarstwa domowego,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opieka nad domowymi ulubieńcami,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spacery z psem i innymi domowymi ulubieńcami,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inne czynności związane z ogrodnictwem i opieką nad zwierzętami domowymi,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dojazdy (dojścia) z dzieckiem,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dojazdy (dojścia) z dorosłym członkiem gospodarstwa domowego nie związane z zakupami i usługami,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kumimoji="0" lang="pl-PL" altLang="pl-PL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  <a:ea typeface="Courier" pitchFamily="49" charset="0"/>
                          <a:cs typeface="Times New Roman" panose="02020603050405020304" pitchFamily="18" charset="0"/>
                        </a:rPr>
                        <a:t> zarządzanie gospodarstwem domowym.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3489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25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: zaokrąglone rogi 5">
            <a:extLst>
              <a:ext uri="{FF2B5EF4-FFF2-40B4-BE49-F238E27FC236}">
                <a16:creationId xmlns:a16="http://schemas.microsoft.com/office/drawing/2014/main" xmlns="" id="{ABC66773-06B3-4B86-B027-80832D325510}"/>
              </a:ext>
            </a:extLst>
          </p:cNvPr>
          <p:cNvSpPr/>
          <p:nvPr/>
        </p:nvSpPr>
        <p:spPr>
          <a:xfrm>
            <a:off x="6019800" y="1600200"/>
            <a:ext cx="5654336" cy="45720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atin typeface="Calibri Light" panose="020F0302020204030204" pitchFamily="34" charset="0"/>
            </a:endParaRPr>
          </a:p>
        </p:txBody>
      </p:sp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xmlns="" id="{509D4F6D-59D9-4E4C-9908-6D6B78F536E7}"/>
              </a:ext>
            </a:extLst>
          </p:cNvPr>
          <p:cNvSpPr/>
          <p:nvPr/>
        </p:nvSpPr>
        <p:spPr>
          <a:xfrm>
            <a:off x="393577" y="1600200"/>
            <a:ext cx="5217110" cy="4572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latin typeface="Calibri Light" panose="020F0302020204030204" pitchFamily="34" charset="0"/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E6380D0-B52D-4E42-9911-E12AD7D61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244" y="164307"/>
            <a:ext cx="11317177" cy="1578768"/>
          </a:xfrm>
        </p:spPr>
        <p:txBody>
          <a:bodyPr>
            <a:normAutofit/>
          </a:bodyPr>
          <a:lstStyle/>
          <a:p>
            <a:pPr algn="ctr"/>
            <a:r>
              <a:rPr lang="pl-PL" altLang="pl-PL" sz="3600" dirty="0">
                <a:latin typeface="Calibri Light" panose="020F0302020204030204" pitchFamily="34" charset="0"/>
                <a:cs typeface="Arial" panose="020B0604020202020204" pitchFamily="34" charset="0"/>
              </a:rPr>
              <a:t>Źródła danych do wyceny pracy w gospodarstwie domowym</a:t>
            </a:r>
            <a:endParaRPr lang="pl-PL" sz="3600" dirty="0">
              <a:latin typeface="Calibri Light" panose="020F030202020403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94A9C41-1F95-43E8-910D-05D83CB8E8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1244" y="1820862"/>
            <a:ext cx="5333999" cy="4351337"/>
          </a:xfrm>
        </p:spPr>
        <p:txBody>
          <a:bodyPr>
            <a:normAutofit/>
          </a:bodyPr>
          <a:lstStyle/>
          <a:p>
            <a:r>
              <a:rPr lang="pl-PL" altLang="pl-PL" sz="2600" b="1" i="1" dirty="0">
                <a:latin typeface="Calibri Light" panose="020F0302020204030204" pitchFamily="34" charset="0"/>
                <a:cs typeface="Arial" panose="020B0604020202020204" pitchFamily="34" charset="0"/>
              </a:rPr>
              <a:t>Badanie</a:t>
            </a:r>
            <a:r>
              <a:rPr lang="pl-PL" altLang="pl-PL" sz="2600" i="1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600" b="1" i="1" dirty="0">
                <a:latin typeface="Calibri Light" panose="020F0302020204030204" pitchFamily="34" charset="0"/>
                <a:cs typeface="Arial" panose="020B0604020202020204" pitchFamily="34" charset="0"/>
              </a:rPr>
              <a:t>budżetu czasu 2003/2004; 2013</a:t>
            </a:r>
            <a:endParaRPr lang="pl-PL" altLang="pl-PL" sz="26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2600" dirty="0">
                <a:latin typeface="Calibri Light" panose="020F0302020204030204" pitchFamily="34" charset="0"/>
                <a:cs typeface="Arial" panose="020B0604020202020204" pitchFamily="34" charset="0"/>
              </a:rPr>
              <a:t>badanie reprezentacyjne, </a:t>
            </a:r>
          </a:p>
          <a:p>
            <a:pPr marL="0" indent="0">
              <a:buNone/>
            </a:pPr>
            <a:r>
              <a:rPr lang="pl-PL" altLang="pl-PL" sz="2600" dirty="0">
                <a:latin typeface="Calibri Light" panose="020F0302020204030204" pitchFamily="34" charset="0"/>
                <a:cs typeface="Arial" panose="020B0604020202020204" pitchFamily="34" charset="0"/>
              </a:rPr>
              <a:t>liczebność próby ponad 20-40 tys. osób.</a:t>
            </a:r>
          </a:p>
          <a:p>
            <a:endParaRPr lang="pl-PL" altLang="pl-PL" sz="2600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Calibri Light" panose="020F0302020204030204" pitchFamily="34" charset="0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ED26648-E331-4FA3-8B1D-6AE68F6B7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0863"/>
            <a:ext cx="5626223" cy="4351337"/>
          </a:xfrm>
        </p:spPr>
        <p:txBody>
          <a:bodyPr>
            <a:normAutofit/>
          </a:bodyPr>
          <a:lstStyle/>
          <a:p>
            <a:r>
              <a:rPr lang="pl-PL" altLang="pl-PL" sz="2600" b="1" i="1" dirty="0">
                <a:latin typeface="Calibri Light" panose="020F0302020204030204" pitchFamily="34" charset="0"/>
                <a:cs typeface="Arial" panose="020B0604020202020204" pitchFamily="34" charset="0"/>
              </a:rPr>
              <a:t>Badanie wynagrodzeń według zawodów, październik 2002;  październik 2012</a:t>
            </a:r>
            <a:endParaRPr lang="pl-PL" altLang="pl-PL" sz="2600" b="1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altLang="pl-PL" sz="2600" dirty="0">
                <a:latin typeface="Calibri Light" panose="020F0302020204030204" pitchFamily="34" charset="0"/>
                <a:cs typeface="Arial" panose="020B0604020202020204" pitchFamily="34" charset="0"/>
              </a:rPr>
              <a:t>badanie reprezentacyjne, liczebność próby ok. 700 tys. pełnozatrudnionych osób, którzy przepracowali co najmniej 1 miesiąc.</a:t>
            </a:r>
            <a:endParaRPr lang="pl-PL" altLang="pl-PL" sz="2600" i="1" dirty="0">
              <a:latin typeface="Calibri Light" panose="020F0302020204030204" pitchFamily="34" charset="0"/>
              <a:cs typeface="Arial" panose="020B0604020202020204" pitchFamily="34" charset="0"/>
            </a:endParaRPr>
          </a:p>
          <a:p>
            <a:endParaRPr lang="pl-PL" sz="2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08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: zaokrąglone rogi 15">
            <a:extLst>
              <a:ext uri="{FF2B5EF4-FFF2-40B4-BE49-F238E27FC236}">
                <a16:creationId xmlns:a16="http://schemas.microsoft.com/office/drawing/2014/main" xmlns="" id="{5B8F37C5-5588-43B9-8056-A5C05AB1A7F7}"/>
              </a:ext>
            </a:extLst>
          </p:cNvPr>
          <p:cNvSpPr/>
          <p:nvPr/>
        </p:nvSpPr>
        <p:spPr>
          <a:xfrm>
            <a:off x="944531" y="1341439"/>
            <a:ext cx="10541579" cy="27374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203778" name="Object 5">
            <a:extLst>
              <a:ext uri="{FF2B5EF4-FFF2-40B4-BE49-F238E27FC236}">
                <a16:creationId xmlns:a16="http://schemas.microsoft.com/office/drawing/2014/main" xmlns="" id="{9AB2FDEB-07A4-4D44-9F6A-29A1114E18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5550" y="1341439"/>
          <a:ext cx="170973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" name="Równanie" r:id="rId4" imgW="1117600" imgH="673100" progId="Equation.3">
                  <p:embed/>
                </p:oleObj>
              </mc:Choice>
              <mc:Fallback>
                <p:oleObj name="Równanie" r:id="rId4" imgW="1117600" imgH="673100" progId="Equation.3">
                  <p:embed/>
                  <p:pic>
                    <p:nvPicPr>
                      <p:cNvPr id="203778" name="Object 5">
                        <a:extLst>
                          <a:ext uri="{FF2B5EF4-FFF2-40B4-BE49-F238E27FC236}">
                            <a16:creationId xmlns:a16="http://schemas.microsoft.com/office/drawing/2014/main" xmlns="" id="{9AB2FDEB-07A4-4D44-9F6A-29A1114E18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341439"/>
                        <a:ext cx="1709738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79" name="Object 4">
            <a:extLst>
              <a:ext uri="{FF2B5EF4-FFF2-40B4-BE49-F238E27FC236}">
                <a16:creationId xmlns:a16="http://schemas.microsoft.com/office/drawing/2014/main" xmlns="" id="{B15C1C02-666F-4B2B-84F6-A9A24E0DF8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4" y="1341439"/>
          <a:ext cx="1730375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" name="Równanie" r:id="rId6" imgW="1104840" imgH="660240" progId="Equation.3">
                  <p:embed/>
                </p:oleObj>
              </mc:Choice>
              <mc:Fallback>
                <p:oleObj name="Równanie" r:id="rId6" imgW="1104840" imgH="660240" progId="Equation.3">
                  <p:embed/>
                  <p:pic>
                    <p:nvPicPr>
                      <p:cNvPr id="203779" name="Object 4">
                        <a:extLst>
                          <a:ext uri="{FF2B5EF4-FFF2-40B4-BE49-F238E27FC236}">
                            <a16:creationId xmlns:a16="http://schemas.microsoft.com/office/drawing/2014/main" xmlns="" id="{B15C1C02-666F-4B2B-84F6-A9A24E0DF8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1341439"/>
                        <a:ext cx="1730375" cy="1036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2" name="Rectangle 8">
            <a:extLst>
              <a:ext uri="{FF2B5EF4-FFF2-40B4-BE49-F238E27FC236}">
                <a16:creationId xmlns:a16="http://schemas.microsoft.com/office/drawing/2014/main" xmlns="" id="{696F88C7-44F1-4D77-8867-080BF5BB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57" y="3923573"/>
            <a:ext cx="1092841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							</a:t>
            </a:r>
          </a:p>
          <a:p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gdzie:</a:t>
            </a:r>
          </a:p>
          <a:p>
            <a:r>
              <a:rPr lang="pl-PL" altLang="pl-PL" sz="1600" i="1" baseline="-30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K</a:t>
            </a:r>
            <a:r>
              <a:rPr lang="pl-PL" altLang="pl-PL" sz="1600" i="1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t</a:t>
            </a:r>
            <a:r>
              <a:rPr lang="pl-PL" altLang="pl-PL" sz="1600" i="1" baseline="30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z</a:t>
            </a:r>
            <a:r>
              <a:rPr lang="pl-PL" altLang="pl-PL" sz="1600" i="1" baseline="-30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ilaj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– czas wykonywania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a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-tej czynności domowej w ramach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j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-tej grupy dla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-tej kobiety z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l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-tej klasy w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z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-tym dniu tygodnia,</a:t>
            </a:r>
          </a:p>
          <a:p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n</a:t>
            </a:r>
            <a:r>
              <a:rPr lang="pl-PL" altLang="pl-PL" sz="1600" i="1" baseline="-30000" dirty="0">
                <a:latin typeface="Calibri Light" panose="020F0302020204030204" pitchFamily="34" charset="0"/>
                <a:cs typeface="Times New Roman" panose="02020603050405020304" pitchFamily="18" charset="0"/>
              </a:rPr>
              <a:t>1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 – liczba kobiet w </a:t>
            </a:r>
            <a:r>
              <a:rPr lang="pl-PL" altLang="pl-PL" sz="16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podpróbie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altLang="pl-PL" sz="1600" i="1" baseline="-30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M</a:t>
            </a:r>
            <a:r>
              <a:rPr lang="pl-PL" altLang="pl-PL" sz="1600" i="1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t</a:t>
            </a:r>
            <a:r>
              <a:rPr lang="pl-PL" altLang="pl-PL" sz="1600" i="1" baseline="30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z</a:t>
            </a:r>
            <a:r>
              <a:rPr lang="pl-PL" altLang="pl-PL" sz="1600" i="1" baseline="-30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ilaj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 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– czas wykonywania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a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-tej czynności domowej w ramach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j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-tej grupy dla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i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-tego mężczyzny z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l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-tej klasy w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z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-tym dniu tygodnia,</a:t>
            </a:r>
          </a:p>
          <a:p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n</a:t>
            </a:r>
            <a:r>
              <a:rPr lang="pl-PL" altLang="pl-PL" sz="1600" i="1" baseline="-30000" dirty="0">
                <a:latin typeface="Calibri Light" panose="020F0302020204030204" pitchFamily="34" charset="0"/>
                <a:cs typeface="Times New Roman" panose="02020603050405020304" pitchFamily="18" charset="0"/>
              </a:rPr>
              <a:t>2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 – liczba mężczyzn w </a:t>
            </a:r>
            <a:r>
              <a:rPr lang="pl-PL" altLang="pl-PL" sz="16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podpróbie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,</a:t>
            </a:r>
          </a:p>
          <a:p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 z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 – dzień tygodnia;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z 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= 1,2,3, gdzie: 1 – dzień powszedni, 2 – sobota, 3 – niedziela,</a:t>
            </a:r>
          </a:p>
          <a:p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 j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 – grupa czynności domowych, </a:t>
            </a:r>
            <a:r>
              <a:rPr lang="pl-PL" altLang="pl-PL" sz="1600" i="1" dirty="0">
                <a:latin typeface="Calibri Light" panose="020F0302020204030204" pitchFamily="34" charset="0"/>
                <a:cs typeface="Times New Roman" panose="02020603050405020304" pitchFamily="18" charset="0"/>
              </a:rPr>
              <a:t>j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 = 1,2,3,4,</a:t>
            </a:r>
          </a:p>
          <a:p>
            <a:r>
              <a:rPr lang="pl-PL" altLang="pl-PL" sz="1600" baseline="-25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K</a:t>
            </a:r>
            <a:r>
              <a:rPr lang="pl-PL" altLang="pl-PL" sz="16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H</a:t>
            </a:r>
            <a:r>
              <a:rPr lang="pl-PL" altLang="pl-PL" sz="1600" baseline="-25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l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 -miesięczna wartość pracy domowej kobiet zaliczonych do l-tej klasy,</a:t>
            </a:r>
          </a:p>
          <a:p>
            <a:r>
              <a:rPr lang="pl-PL" altLang="pl-PL" sz="1600" baseline="-25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M</a:t>
            </a:r>
            <a:r>
              <a:rPr lang="pl-PL" altLang="pl-PL" sz="16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H</a:t>
            </a:r>
            <a:r>
              <a:rPr lang="pl-PL" altLang="pl-PL" sz="1600" baseline="-25000" dirty="0" err="1">
                <a:latin typeface="Calibri Light" panose="020F0302020204030204" pitchFamily="34" charset="0"/>
                <a:cs typeface="Times New Roman" panose="02020603050405020304" pitchFamily="18" charset="0"/>
              </a:rPr>
              <a:t>l</a:t>
            </a:r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> -miesięczna wartość pracy domowej mężczyzn zaliczonych do l-tej klasy.</a:t>
            </a:r>
          </a:p>
          <a:p>
            <a:pPr algn="ctr" eaLnBrk="1" hangingPunct="1"/>
            <a: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  <a:t/>
            </a:r>
            <a:br>
              <a:rPr lang="pl-PL" altLang="pl-PL" sz="1600" dirty="0">
                <a:latin typeface="Calibri Light" panose="020F0302020204030204" pitchFamily="34" charset="0"/>
                <a:cs typeface="Times New Roman" panose="02020603050405020304" pitchFamily="18" charset="0"/>
              </a:rPr>
            </a:br>
            <a:endParaRPr lang="pl-PL" altLang="pl-PL" sz="16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3783" name="Object 13">
            <a:extLst>
              <a:ext uri="{FF2B5EF4-FFF2-40B4-BE49-F238E27FC236}">
                <a16:creationId xmlns:a16="http://schemas.microsoft.com/office/drawing/2014/main" xmlns="" id="{F5B2344E-5EDD-4BD1-95E7-ED11C70861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4113" y="2420939"/>
          <a:ext cx="286861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" name="Równanie" r:id="rId8" imgW="1688760" imgH="393480" progId="Equation.3">
                  <p:embed/>
                </p:oleObj>
              </mc:Choice>
              <mc:Fallback>
                <p:oleObj name="Równanie" r:id="rId8" imgW="1688760" imgH="393480" progId="Equation.3">
                  <p:embed/>
                  <p:pic>
                    <p:nvPicPr>
                      <p:cNvPr id="203783" name="Object 13">
                        <a:extLst>
                          <a:ext uri="{FF2B5EF4-FFF2-40B4-BE49-F238E27FC236}">
                            <a16:creationId xmlns:a16="http://schemas.microsoft.com/office/drawing/2014/main" xmlns="" id="{F5B2344E-5EDD-4BD1-95E7-ED11C70861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2420939"/>
                        <a:ext cx="2868612" cy="661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4" name="Object 12">
            <a:extLst>
              <a:ext uri="{FF2B5EF4-FFF2-40B4-BE49-F238E27FC236}">
                <a16:creationId xmlns:a16="http://schemas.microsoft.com/office/drawing/2014/main" xmlns="" id="{3B38DF78-1833-4604-B9CC-7BE9F83D75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3" y="2420939"/>
          <a:ext cx="31623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" name="Równanie" r:id="rId10" imgW="1765080" imgH="393480" progId="Equation.3">
                  <p:embed/>
                </p:oleObj>
              </mc:Choice>
              <mc:Fallback>
                <p:oleObj name="Równanie" r:id="rId10" imgW="1765080" imgH="393480" progId="Equation.3">
                  <p:embed/>
                  <p:pic>
                    <p:nvPicPr>
                      <p:cNvPr id="203784" name="Object 12">
                        <a:extLst>
                          <a:ext uri="{FF2B5EF4-FFF2-40B4-BE49-F238E27FC236}">
                            <a16:creationId xmlns:a16="http://schemas.microsoft.com/office/drawing/2014/main" xmlns="" id="{3B38DF78-1833-4604-B9CC-7BE9F83D75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2420939"/>
                        <a:ext cx="3162300" cy="701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5" name="Object 6">
            <a:extLst>
              <a:ext uri="{FF2B5EF4-FFF2-40B4-BE49-F238E27FC236}">
                <a16:creationId xmlns:a16="http://schemas.microsoft.com/office/drawing/2014/main" xmlns="" id="{E34DBC44-43F8-4564-BC8B-CFEF47C8FD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4113" y="3141663"/>
          <a:ext cx="2735262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" name="Równanie" r:id="rId12" imgW="1447800" imgH="469900" progId="Equation.3">
                  <p:embed/>
                </p:oleObj>
              </mc:Choice>
              <mc:Fallback>
                <p:oleObj name="Równanie" r:id="rId12" imgW="1447800" imgH="469900" progId="Equation.3">
                  <p:embed/>
                  <p:pic>
                    <p:nvPicPr>
                      <p:cNvPr id="203785" name="Object 6">
                        <a:extLst>
                          <a:ext uri="{FF2B5EF4-FFF2-40B4-BE49-F238E27FC236}">
                            <a16:creationId xmlns:a16="http://schemas.microsoft.com/office/drawing/2014/main" xmlns="" id="{E34DBC44-43F8-4564-BC8B-CFEF47C8FD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3141663"/>
                        <a:ext cx="2735262" cy="882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786" name="Object 4">
            <a:extLst>
              <a:ext uri="{FF2B5EF4-FFF2-40B4-BE49-F238E27FC236}">
                <a16:creationId xmlns:a16="http://schemas.microsoft.com/office/drawing/2014/main" xmlns="" id="{9318A494-0670-4727-ABC2-E861327277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4" y="3141663"/>
          <a:ext cx="2663825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" name="Równanie" r:id="rId14" imgW="1434960" imgH="457200" progId="Equation.3">
                  <p:embed/>
                </p:oleObj>
              </mc:Choice>
              <mc:Fallback>
                <p:oleObj name="Równanie" r:id="rId14" imgW="1434960" imgH="457200" progId="Equation.3">
                  <p:embed/>
                  <p:pic>
                    <p:nvPicPr>
                      <p:cNvPr id="203786" name="Object 4">
                        <a:extLst>
                          <a:ext uri="{FF2B5EF4-FFF2-40B4-BE49-F238E27FC236}">
                            <a16:creationId xmlns:a16="http://schemas.microsoft.com/office/drawing/2014/main" xmlns="" id="{9318A494-0670-4727-ABC2-E861327277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3141663"/>
                        <a:ext cx="2663825" cy="844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3787" name="Text Box 11">
            <a:extLst>
              <a:ext uri="{FF2B5EF4-FFF2-40B4-BE49-F238E27FC236}">
                <a16:creationId xmlns:a16="http://schemas.microsoft.com/office/drawing/2014/main" xmlns="" id="{0F2F6E68-CB42-4BAF-BB29-02A5EED08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0913" y="2636838"/>
            <a:ext cx="5762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pl-PL" altLang="pl-PL" dirty="0"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dirty="0">
                <a:latin typeface="Calibri Light" panose="020F0302020204030204" pitchFamily="34" charset="0"/>
                <a:cs typeface="Times New Roman" panose="02020603050405020304" pitchFamily="18" charset="0"/>
              </a:rPr>
              <a:t>(2)</a:t>
            </a:r>
          </a:p>
        </p:txBody>
      </p:sp>
      <p:sp>
        <p:nvSpPr>
          <p:cNvPr id="203788" name="Text Box 12">
            <a:extLst>
              <a:ext uri="{FF2B5EF4-FFF2-40B4-BE49-F238E27FC236}">
                <a16:creationId xmlns:a16="http://schemas.microsoft.com/office/drawing/2014/main" xmlns="" id="{77D28109-ADC9-4CBF-8B7E-6D7218C62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2350" y="3357563"/>
            <a:ext cx="453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l-PL" altLang="pl-PL" dirty="0">
                <a:latin typeface="Calibri Light" panose="020F0302020204030204" pitchFamily="34" charset="0"/>
                <a:cs typeface="Times New Roman" panose="02020603050405020304" pitchFamily="18" charset="0"/>
              </a:rPr>
              <a:t>(3)</a:t>
            </a:r>
          </a:p>
        </p:txBody>
      </p:sp>
      <p:sp>
        <p:nvSpPr>
          <p:cNvPr id="13" name="Tytuł 4">
            <a:extLst>
              <a:ext uri="{FF2B5EF4-FFF2-40B4-BE49-F238E27FC236}">
                <a16:creationId xmlns:a16="http://schemas.microsoft.com/office/drawing/2014/main" xmlns="" id="{1EBD6584-AEA8-4718-810B-6C9538F6ED7E}"/>
              </a:ext>
            </a:extLst>
          </p:cNvPr>
          <p:cNvSpPr txBox="1">
            <a:spLocks/>
          </p:cNvSpPr>
          <p:nvPr/>
        </p:nvSpPr>
        <p:spPr>
          <a:xfrm>
            <a:off x="703979" y="99199"/>
            <a:ext cx="10853152" cy="13255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>
                <a:latin typeface="Calibri Light" panose="020F0302020204030204" pitchFamily="34" charset="0"/>
                <a:cs typeface="Times New Roman" panose="02020603050405020304" pitchFamily="18" charset="0"/>
              </a:rPr>
              <a:t>Wycena wartości pracy domowej metodą stawek za usługi</a:t>
            </a:r>
          </a:p>
        </p:txBody>
      </p:sp>
      <p:sp>
        <p:nvSpPr>
          <p:cNvPr id="14" name="Symbol zastępczy zawartości 5">
            <a:extLst>
              <a:ext uri="{FF2B5EF4-FFF2-40B4-BE49-F238E27FC236}">
                <a16:creationId xmlns:a16="http://schemas.microsoft.com/office/drawing/2014/main" xmlns="" id="{413D3D55-FC56-404B-8033-492937E2FF4C}"/>
              </a:ext>
            </a:extLst>
          </p:cNvPr>
          <p:cNvSpPr txBox="1">
            <a:spLocks/>
          </p:cNvSpPr>
          <p:nvPr/>
        </p:nvSpPr>
        <p:spPr>
          <a:xfrm>
            <a:off x="1163946" y="689682"/>
            <a:ext cx="10465463" cy="70927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pl-PL" altLang="pl-PL" sz="1800" dirty="0">
                <a:latin typeface="Calibri Light" panose="020F0302020204030204" pitchFamily="34" charset="0"/>
                <a:cs typeface="Times New Roman" panose="02020603050405020304" pitchFamily="18" charset="0"/>
              </a:rPr>
              <a:t>Wyznaczenie średniego czasu trwania a-tej czynności domowej w ramach j-tej grupy czynności dla poszczególnych dni tygodnia, średniej ważonej czasu wg dni tygodnia, średniej tygodniowej wartości, średniej miesięcznej wartości</a:t>
            </a:r>
            <a:endParaRPr lang="pl-PL" sz="1800" dirty="0"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xmlns="" id="{C5F6ACB3-E882-4602-B2F8-F6C894493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77305" y="1708685"/>
            <a:ext cx="576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l-PL" altLang="pl-PL" dirty="0">
                <a:latin typeface="Calibri Light" panose="020F0302020204030204" pitchFamily="34" charset="0"/>
                <a:cs typeface="Times New Roman" panose="02020603050405020304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162168804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Pakiet Office">
      <a:dk1>
        <a:sysClr val="windowText" lastClr="000000"/>
      </a:dk1>
      <a:lt1>
        <a:sysClr val="window" lastClr="FFFFFF"/>
      </a:lt1>
      <a:dk2>
        <a:srgbClr val="6E747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85296"/>
      </a:hlink>
      <a:folHlink>
        <a:srgbClr val="993366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TM02836342[[fn=Jon]]</Template>
  <TotalTime>3987</TotalTime>
  <Words>2526</Words>
  <Application>Microsoft Office PowerPoint</Application>
  <PresentationFormat>Panoramiczny</PresentationFormat>
  <Paragraphs>688</Paragraphs>
  <Slides>40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50" baseType="lpstr">
      <vt:lpstr>Arial</vt:lpstr>
      <vt:lpstr>Arial CE</vt:lpstr>
      <vt:lpstr>Calibri</vt:lpstr>
      <vt:lpstr>Calibri Light</vt:lpstr>
      <vt:lpstr>Courier</vt:lpstr>
      <vt:lpstr>Times New Roman</vt:lpstr>
      <vt:lpstr>Wingdings</vt:lpstr>
      <vt:lpstr>Blank</vt:lpstr>
      <vt:lpstr>Office Theme</vt:lpstr>
      <vt:lpstr>Równanie</vt:lpstr>
      <vt:lpstr>Rachunek produkcji domowej  w systemie statystyki społecznej</vt:lpstr>
      <vt:lpstr>Plan</vt:lpstr>
      <vt:lpstr>Wycena nieodpłatnej pracy domowej</vt:lpstr>
      <vt:lpstr>Ogólnopolskie badania budżetów czasu – rys historyczny</vt:lpstr>
      <vt:lpstr>Prezentacja programu PowerPoint</vt:lpstr>
      <vt:lpstr>Prezentacja programu PowerPoint</vt:lpstr>
      <vt:lpstr>Prezentacja programu PowerPoint</vt:lpstr>
      <vt:lpstr>Źródła danych do wyceny pracy w gospodarstwie domowym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Ile jest warta?</vt:lpstr>
      <vt:lpstr>Rachunek produkcji domowej</vt:lpstr>
      <vt:lpstr>Koncepcja rachunków satelitarnych</vt:lpstr>
      <vt:lpstr>Geneza  (na przykładzie sektora gospodarstw domowych)</vt:lpstr>
      <vt:lpstr>Rachunki satelitarne</vt:lpstr>
      <vt:lpstr>Założenia rachunku produkcji domowej</vt:lpstr>
      <vt:lpstr>Produkcja (nie)rynkowa gospodarstw domowych</vt:lpstr>
      <vt:lpstr>Podstawy metodologiczne</vt:lpstr>
      <vt:lpstr>Produkcja domowa – przykład „przygotowanie obiadu”</vt:lpstr>
      <vt:lpstr>Metoda wyceny</vt:lpstr>
      <vt:lpstr>Praca domowa</vt:lpstr>
      <vt:lpstr>Konsumpcja pośrednia</vt:lpstr>
      <vt:lpstr>Prezentacja programu PowerPoint</vt:lpstr>
      <vt:lpstr>Kapitał</vt:lpstr>
      <vt:lpstr>Wyniki</vt:lpstr>
      <vt:lpstr>Prezentacja programu PowerPoint</vt:lpstr>
      <vt:lpstr>Prezentacja programu PowerPoint</vt:lpstr>
      <vt:lpstr>(Nie)znana przyszłość…</vt:lpstr>
      <vt:lpstr>Narodowe Rachunki Transferów Czasu (NTTA)</vt:lpstr>
      <vt:lpstr>Prezentacja programu PowerPoint</vt:lpstr>
      <vt:lpstr>Prezentacja programu PowerPoint</vt:lpstr>
      <vt:lpstr>Dziękujemy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Marszałek</dc:creator>
  <cp:lastModifiedBy>NeedIT.pl</cp:lastModifiedBy>
  <cp:revision>103</cp:revision>
  <dcterms:created xsi:type="dcterms:W3CDTF">2018-07-01T14:10:56Z</dcterms:created>
  <dcterms:modified xsi:type="dcterms:W3CDTF">2018-07-12T12:01:45Z</dcterms:modified>
</cp:coreProperties>
</file>