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6" r:id="rId3"/>
    <p:sldId id="270" r:id="rId4"/>
    <p:sldId id="287" r:id="rId5"/>
    <p:sldId id="288" r:id="rId6"/>
    <p:sldId id="291" r:id="rId7"/>
    <p:sldId id="317" r:id="rId8"/>
    <p:sldId id="293" r:id="rId9"/>
    <p:sldId id="297" r:id="rId10"/>
    <p:sldId id="299" r:id="rId11"/>
    <p:sldId id="300" r:id="rId12"/>
    <p:sldId id="302" r:id="rId13"/>
    <p:sldId id="304" r:id="rId14"/>
    <p:sldId id="306" r:id="rId15"/>
    <p:sldId id="307" r:id="rId16"/>
    <p:sldId id="308" r:id="rId17"/>
    <p:sldId id="311" r:id="rId18"/>
    <p:sldId id="312" r:id="rId19"/>
    <p:sldId id="320" r:id="rId20"/>
    <p:sldId id="313" r:id="rId21"/>
    <p:sldId id="318" r:id="rId22"/>
    <p:sldId id="314" r:id="rId23"/>
    <p:sldId id="315" r:id="rId24"/>
    <p:sldId id="316" r:id="rId25"/>
    <p:sldId id="26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7"/>
    <a:srgbClr val="173583"/>
    <a:srgbClr val="000000"/>
    <a:srgbClr val="492D6C"/>
    <a:srgbClr val="CCCDE4"/>
    <a:srgbClr val="5223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33C87-0EEA-4982-B659-C04A32CBA5AF}" type="datetimeFigureOut">
              <a:rPr lang="pl-PL" smtClean="0"/>
              <a:pPr/>
              <a:t>2018-07-11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A5001-A468-4CD4-BD49-545474F0C2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860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1D127-428D-4402-B9CB-95764DE8483E}" type="datetimeFigureOut">
              <a:rPr lang="pl-PL" smtClean="0"/>
              <a:pPr/>
              <a:t>2018-07-11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E07A2-7EC3-4DAE-B99F-02024260ADB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796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dirty="0" err="1" smtClean="0"/>
              <a:t>r</a:t>
            </a:r>
            <a:endParaRPr lang="pl-P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786" y="6449785"/>
            <a:ext cx="391886" cy="23676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018C56DE-7780-4814-8AD1-536AB5A045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34734" y="985612"/>
            <a:ext cx="8474529" cy="196169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tytuł 30-36 pkt.</a:t>
            </a:r>
            <a:endParaRPr lang="en-US" dirty="0"/>
          </a:p>
        </p:txBody>
      </p:sp>
      <p:sp>
        <p:nvSpPr>
          <p:cNvPr id="2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34733" y="3105038"/>
            <a:ext cx="8474529" cy="147512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podtytuł 22-26 pkt.</a:t>
            </a:r>
            <a:endParaRPr lang="pl-PL" dirty="0"/>
          </a:p>
        </p:txBody>
      </p:sp>
      <p:sp>
        <p:nvSpPr>
          <p:cNvPr id="30" name="Symbol zastępczy tekstu 2"/>
          <p:cNvSpPr>
            <a:spLocks noGrp="1"/>
          </p:cNvSpPr>
          <p:nvPr>
            <p:ph type="body" idx="13" hasCustomPrompt="1"/>
          </p:nvPr>
        </p:nvSpPr>
        <p:spPr>
          <a:xfrm>
            <a:off x="334732" y="4737896"/>
            <a:ext cx="8474529" cy="1466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dane autora 18-20 pkt.</a:t>
            </a:r>
          </a:p>
        </p:txBody>
      </p:sp>
      <p:sp>
        <p:nvSpPr>
          <p:cNvPr id="32" name="Symbol zastępczy tekstu 2"/>
          <p:cNvSpPr>
            <a:spLocks noGrp="1"/>
          </p:cNvSpPr>
          <p:nvPr>
            <p:ph type="body" idx="14" hasCustomPrompt="1"/>
          </p:nvPr>
        </p:nvSpPr>
        <p:spPr>
          <a:xfrm>
            <a:off x="334732" y="6441620"/>
            <a:ext cx="8156125" cy="2367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dodatkowe informacje 12-14 pkt.</a:t>
            </a:r>
          </a:p>
        </p:txBody>
      </p:sp>
    </p:spTree>
    <p:extLst>
      <p:ext uri="{BB962C8B-B14F-4D97-AF65-F5344CB8AC3E}">
        <p14:creationId xmlns="" xmlns:p14="http://schemas.microsoft.com/office/powerpoint/2010/main" val="279062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8752114" y="6449785"/>
            <a:ext cx="391886" cy="236765"/>
          </a:xfrm>
        </p:spPr>
        <p:txBody>
          <a:bodyPr/>
          <a:lstStyle/>
          <a:p>
            <a:fld id="{018C56DE-7780-4814-8AD1-536AB5A045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4734" y="985612"/>
            <a:ext cx="8474529" cy="196169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Pusty lub kliknij, aby edytować dodatkowe informacje</a:t>
            </a:r>
            <a:endParaRPr lang="en-US" dirty="0"/>
          </a:p>
        </p:txBody>
      </p:sp>
      <p:sp>
        <p:nvSpPr>
          <p:cNvPr id="5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34733" y="3105038"/>
            <a:ext cx="8474529" cy="147512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Pusty lub kliknij, aby edytować dodatkowe informacje</a:t>
            </a:r>
            <a:endParaRPr lang="pl-PL" dirty="0"/>
          </a:p>
        </p:txBody>
      </p:sp>
      <p:sp>
        <p:nvSpPr>
          <p:cNvPr id="6" name="Symbol zastępczy tekstu 2"/>
          <p:cNvSpPr>
            <a:spLocks noGrp="1"/>
          </p:cNvSpPr>
          <p:nvPr>
            <p:ph type="body" idx="13" hasCustomPrompt="1"/>
          </p:nvPr>
        </p:nvSpPr>
        <p:spPr>
          <a:xfrm>
            <a:off x="334732" y="4737896"/>
            <a:ext cx="8474529" cy="1466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dane autora 18-24 pkt.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idx="14" hasCustomPrompt="1"/>
          </p:nvPr>
        </p:nvSpPr>
        <p:spPr>
          <a:xfrm>
            <a:off x="334732" y="6441620"/>
            <a:ext cx="8156125" cy="2367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dodatkowe informacje 12-14 pkt.</a:t>
            </a:r>
          </a:p>
        </p:txBody>
      </p:sp>
    </p:spTree>
    <p:extLst>
      <p:ext uri="{BB962C8B-B14F-4D97-AF65-F5344CB8AC3E}">
        <p14:creationId xmlns="" xmlns:p14="http://schemas.microsoft.com/office/powerpoint/2010/main" val="86997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6571" y="169184"/>
            <a:ext cx="8490857" cy="64724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2200" b="1">
                <a:solidFill>
                  <a:srgbClr val="001D77"/>
                </a:solidFill>
              </a:defRPr>
            </a:lvl1pPr>
          </a:lstStyle>
          <a:p>
            <a:r>
              <a:rPr lang="pl-PL" dirty="0" smtClean="0"/>
              <a:t>Kliknij, aby edytować tytuł 22-26 pkt.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6570" y="985613"/>
            <a:ext cx="8490857" cy="5055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/>
            </a:lvl1pPr>
            <a:lvl2pPr marL="432000" indent="-216000">
              <a:lnSpc>
                <a:spcPct val="100000"/>
              </a:lnSpc>
              <a:spcBef>
                <a:spcPts val="300"/>
              </a:spcBef>
              <a:buClr>
                <a:srgbClr val="492D6C"/>
              </a:buClr>
              <a:buSzPct val="120000"/>
              <a:buFont typeface="Arial" panose="020B0604020202020204" pitchFamily="34" charset="0"/>
              <a:buChar char="•"/>
              <a:defRPr sz="2200"/>
            </a:lvl2pPr>
            <a:lvl3pPr marL="648000" indent="-216000">
              <a:lnSpc>
                <a:spcPct val="100000"/>
              </a:lnSpc>
              <a:spcBef>
                <a:spcPts val="300"/>
              </a:spcBef>
              <a:buClr>
                <a:srgbClr val="492D6C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864000" indent="-216000">
              <a:lnSpc>
                <a:spcPct val="100000"/>
              </a:lnSpc>
              <a:spcBef>
                <a:spcPts val="300"/>
              </a:spcBef>
              <a:buClr>
                <a:srgbClr val="492D6C"/>
              </a:buClr>
              <a:buSzPct val="100000"/>
              <a:buFont typeface="Arial" panose="020B0604020202020204" pitchFamily="34" charset="0"/>
              <a:buChar char="•"/>
              <a:defRPr sz="2200"/>
            </a:lvl4pPr>
            <a:lvl5pPr marL="1080000" indent="-216000">
              <a:lnSpc>
                <a:spcPct val="100000"/>
              </a:lnSpc>
              <a:spcBef>
                <a:spcPts val="300"/>
              </a:spcBef>
              <a:buClr>
                <a:srgbClr val="492D6C"/>
              </a:buClr>
              <a:buSzPct val="100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pl-PL" dirty="0" smtClean="0"/>
              <a:t>Kliknij, aby edytować style tekstu 22-26 pkt.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114" y="6449785"/>
            <a:ext cx="391886" cy="23676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018C56DE-7780-4814-8AD1-536AB5A045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4" hasCustomPrompt="1"/>
          </p:nvPr>
        </p:nvSpPr>
        <p:spPr>
          <a:xfrm>
            <a:off x="3249385" y="6210754"/>
            <a:ext cx="5241471" cy="467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dolną stopkę 12-14 pkt.</a:t>
            </a:r>
          </a:p>
        </p:txBody>
      </p:sp>
    </p:spTree>
    <p:extLst>
      <p:ext uri="{BB962C8B-B14F-4D97-AF65-F5344CB8AC3E}">
        <p14:creationId xmlns="" xmlns:p14="http://schemas.microsoft.com/office/powerpoint/2010/main" val="194998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114" y="6449785"/>
            <a:ext cx="391886" cy="23676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018C56DE-7780-4814-8AD1-536AB5A045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4" hasCustomPrompt="1"/>
          </p:nvPr>
        </p:nvSpPr>
        <p:spPr>
          <a:xfrm>
            <a:off x="3249385" y="6210754"/>
            <a:ext cx="5241471" cy="467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dolną stopkę 12-14 pkt.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6571" y="169184"/>
            <a:ext cx="8490857" cy="64724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2200" b="1">
                <a:solidFill>
                  <a:srgbClr val="001D77"/>
                </a:solidFill>
              </a:defRPr>
            </a:lvl1pPr>
          </a:lstStyle>
          <a:p>
            <a:r>
              <a:rPr lang="pl-PL" dirty="0" smtClean="0"/>
              <a:t>Kliknij, aby edytować tytuł 22-26 pkt.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7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2114" y="6449785"/>
            <a:ext cx="391886" cy="23676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018C56DE-7780-4814-8AD1-536AB5A045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2"/>
          <p:cNvSpPr>
            <a:spLocks noGrp="1"/>
          </p:cNvSpPr>
          <p:nvPr>
            <p:ph type="body" idx="14" hasCustomPrompt="1"/>
          </p:nvPr>
        </p:nvSpPr>
        <p:spPr>
          <a:xfrm>
            <a:off x="3249385" y="6210754"/>
            <a:ext cx="5241471" cy="467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dolną stopkę 12-14 pkt.</a:t>
            </a:r>
          </a:p>
        </p:txBody>
      </p:sp>
    </p:spTree>
    <p:extLst>
      <p:ext uri="{BB962C8B-B14F-4D97-AF65-F5344CB8AC3E}">
        <p14:creationId xmlns="" xmlns:p14="http://schemas.microsoft.com/office/powerpoint/2010/main" val="127850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990600" y="39624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953000" y="18288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CBAE-91FF-4521-A542-AD634E89123C}" type="datetime10">
              <a:rPr lang="pl-PL" smtClean="0"/>
              <a:pPr>
                <a:defRPr/>
              </a:pPr>
              <a:t>14:38</a:t>
            </a:fld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48DE-13E5-4440-9611-B21A18F1B2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2114" y="6457949"/>
            <a:ext cx="391886" cy="23676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018C56DE-7780-4814-8AD1-536AB5A0450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1733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6" r:id="rId4"/>
    <p:sldLayoutId id="2147483667" r:id="rId5"/>
    <p:sldLayoutId id="21474836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32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40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14.emf"/><Relationship Id="rId10" Type="http://schemas.openxmlformats.org/officeDocument/2006/relationships/image" Target="../media/image25.emf"/><Relationship Id="rId4" Type="http://schemas.openxmlformats.org/officeDocument/2006/relationships/image" Target="../media/image13.emf"/><Relationship Id="rId9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stat.gov.pl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5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3.emf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56DE-7780-4814-8AD1-536AB5A0450F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5529" y="1721225"/>
            <a:ext cx="8474529" cy="2259524"/>
          </a:xfrm>
        </p:spPr>
        <p:txBody>
          <a:bodyPr/>
          <a:lstStyle/>
          <a:p>
            <a:r>
              <a:rPr lang="pl-PL" sz="3200" dirty="0">
                <a:latin typeface="Fira Sans" panose="020B0503050000020004" pitchFamily="34" charset="0"/>
                <a:ea typeface="Fira Sans" panose="020B0503050000020004" pitchFamily="34" charset="0"/>
              </a:rPr>
              <a:t>PRZESTRZENNE </a:t>
            </a:r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ZRÓŻNICOWANIE</a:t>
            </a:r>
            <a:r>
              <a:rPr lang="pl-PL" sz="32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PRZEMIAN </a:t>
            </a:r>
            <a:r>
              <a:rPr lang="pl-PL" sz="3200" dirty="0">
                <a:latin typeface="Fira Sans" panose="020B0503050000020004" pitchFamily="34" charset="0"/>
                <a:ea typeface="Fira Sans" panose="020B0503050000020004" pitchFamily="34" charset="0"/>
              </a:rPr>
              <a:t>LUDNOŚCIOWYCH </a:t>
            </a:r>
            <a: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ORAZ </a:t>
            </a:r>
            <a:r>
              <a:rPr lang="pl-PL" sz="3200" dirty="0">
                <a:latin typeface="Fira Sans" panose="020B0503050000020004" pitchFamily="34" charset="0"/>
                <a:ea typeface="Fira Sans" panose="020B0503050000020004" pitchFamily="34" charset="0"/>
              </a:rPr>
              <a:t>SPADKU PŁODNOŚCI KOBIET </a:t>
            </a:r>
            <a: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 </a:t>
            </a:r>
            <a:r>
              <a:rPr lang="pl-PL" sz="3200" dirty="0">
                <a:latin typeface="Fira Sans" panose="020B0503050000020004" pitchFamily="34" charset="0"/>
                <a:ea typeface="Fira Sans" panose="020B0503050000020004" pitchFamily="34" charset="0"/>
              </a:rPr>
              <a:t>POLSCE MIĘDZYWOJENNEJ </a:t>
            </a:r>
            <a: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3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 </a:t>
            </a:r>
            <a:r>
              <a:rPr lang="pl-PL" sz="3200" dirty="0">
                <a:latin typeface="Fira Sans" panose="020B0503050000020004" pitchFamily="34" charset="0"/>
                <a:ea typeface="Fira Sans" panose="020B0503050000020004" pitchFamily="34" charset="0"/>
              </a:rPr>
              <a:t>ŚWIETLE BADAŃ GUS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l-PL" b="1" dirty="0">
                <a:latin typeface="Fira Sans" panose="020B0503050000020004" pitchFamily="34" charset="0"/>
                <a:ea typeface="Fira Sans" panose="020B0503050000020004" pitchFamily="34" charset="0"/>
              </a:rPr>
              <a:t>Dolnośląski Ośrodek Badań Regionalnych</a:t>
            </a:r>
          </a:p>
          <a:p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Elżbieta Stańczyk</a:t>
            </a:r>
            <a:endParaRPr lang="pl-PL" b="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4"/>
          </p:nvPr>
        </p:nvSpPr>
        <p:spPr>
          <a:xfrm>
            <a:off x="334732" y="6345218"/>
            <a:ext cx="8156125" cy="451236"/>
          </a:xfrm>
        </p:spPr>
        <p:txBody>
          <a:bodyPr/>
          <a:lstStyle/>
          <a:p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II Kongres Statystyki Polskiej</a:t>
            </a:r>
            <a:endParaRPr lang="pl-PL" sz="1400" i="1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Warszawa, 10-12 lipca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2018 r.</a:t>
            </a:r>
          </a:p>
        </p:txBody>
      </p:sp>
    </p:spTree>
    <p:extLst>
      <p:ext uri="{BB962C8B-B14F-4D97-AF65-F5344CB8AC3E}">
        <p14:creationId xmlns="" xmlns:p14="http://schemas.microsoft.com/office/powerpoint/2010/main" val="4854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643314"/>
            <a:ext cx="716623" cy="67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23" y="261410"/>
            <a:ext cx="8643998" cy="454278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RUCH NATURALNY LUDNOŚCI W LATACH 1895-2011</a:t>
            </a:r>
            <a:endParaRPr lang="pl-PL" sz="2600" b="1" dirty="0" smtClean="0">
              <a:solidFill>
                <a:srgbClr val="001D77"/>
              </a:solidFill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4014" y="3625426"/>
            <a:ext cx="805550" cy="8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886" y="3643314"/>
            <a:ext cx="805550" cy="8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329798" y="3643314"/>
            <a:ext cx="914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i="1" dirty="0" smtClean="0"/>
              <a:t>Wg </a:t>
            </a:r>
            <a:r>
              <a:rPr lang="pl-PL" sz="1100" i="1" dirty="0" err="1" smtClean="0"/>
              <a:t>S.Szulc</a:t>
            </a:r>
            <a:endParaRPr lang="pl-PL" sz="11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4549676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 Bezpośrednio przed I wojną światową, jak i również we wszystkich okresach dwudziestolecia międzywojenne-go, Polska na tle innych krajów europejskich odznaczała się wysokim poziomem współczynnika przyrostu naturalnego . Przeciętna roczna z lat 1909-1912 wartość współczynnika wynosiła dla Polski 16,4‰, dla lat 1909-1912  wobec 12,1‰ dla Europy ogółem.</a:t>
            </a:r>
          </a:p>
          <a:p>
            <a:r>
              <a:rPr lang="pl-PL" sz="1600" dirty="0" smtClean="0"/>
              <a:t>Pomimo znacznego zmniejszenia przyrostu naturalnego (lata 1925-1938) wartości współczynnika j były w Polsce nadal, relatywnie wysokie. na tle większości krajów europejskich</a:t>
            </a:r>
          </a:p>
        </p:txBody>
      </p:sp>
      <p:sp>
        <p:nvSpPr>
          <p:cNvPr id="15" name="pole tekstowe 16"/>
          <p:cNvSpPr txBox="1">
            <a:spLocks noChangeArrowheads="1"/>
          </p:cNvSpPr>
          <p:nvPr/>
        </p:nvSpPr>
        <p:spPr bwMode="auto">
          <a:xfrm>
            <a:off x="5669235" y="3786190"/>
            <a:ext cx="2143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750" i="1" dirty="0" err="1" smtClean="0"/>
              <a:t>Source</a:t>
            </a:r>
            <a:r>
              <a:rPr lang="pl-PL" sz="750" i="1" dirty="0" smtClean="0"/>
              <a:t>. Mały Rocznik Statystyczny 1939, Warszawa, Szulc, (1936</a:t>
            </a:r>
            <a:r>
              <a:rPr lang="pl-PL" sz="750" i="1" dirty="0"/>
              <a:t>), </a:t>
            </a:r>
            <a:r>
              <a:rPr lang="pl-PL" sz="750" i="1" dirty="0" err="1"/>
              <a:t>S.Bartosiewicz</a:t>
            </a:r>
            <a:r>
              <a:rPr lang="pl-PL" sz="750" i="1" dirty="0"/>
              <a:t>, </a:t>
            </a:r>
            <a:r>
              <a:rPr lang="pl-PL" sz="750" i="1" dirty="0" err="1"/>
              <a:t>E.Stanczyk</a:t>
            </a:r>
            <a:r>
              <a:rPr lang="pl-PL" sz="750" i="1" dirty="0"/>
              <a:t>, „Niektóre aspekty </a:t>
            </a:r>
            <a:r>
              <a:rPr lang="pl-PL" sz="750" i="1" dirty="0" smtClean="0"/>
              <a:t>…2012,</a:t>
            </a:r>
          </a:p>
          <a:p>
            <a:r>
              <a:rPr lang="pl-PL" sz="750" i="1" dirty="0" smtClean="0"/>
              <a:t>http://www.stat.gov.pl</a:t>
            </a:r>
            <a:endParaRPr lang="pl-PL" sz="750" i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988" y="648074"/>
            <a:ext cx="621823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35" y="189511"/>
            <a:ext cx="8643998" cy="36004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001D77"/>
                </a:solidFill>
                <a:cs typeface="Arial" pitchFamily="34" charset="0"/>
              </a:rPr>
              <a:t>PRZEMIANY RODNOŚCI. POLSKA OGÓŁEM</a:t>
            </a:r>
            <a:endParaRPr lang="pl-PL" sz="2600" b="1" dirty="0" smtClean="0">
              <a:solidFill>
                <a:srgbClr val="001D77"/>
              </a:solidFill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857884" y="692696"/>
            <a:ext cx="31066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Na podstawie danych </a:t>
            </a:r>
            <a:r>
              <a:rPr lang="pl-PL" sz="1600" dirty="0" err="1" smtClean="0"/>
              <a:t>empi-rycznych</a:t>
            </a:r>
            <a:r>
              <a:rPr lang="pl-PL" sz="1600" dirty="0" smtClean="0"/>
              <a:t> </a:t>
            </a:r>
            <a:r>
              <a:rPr lang="pl-PL" sz="1600" dirty="0" smtClean="0"/>
              <a:t>(liczby urodzeń z lat 1895-1911 oraz 1925- 1938)  oszacowano parametry funkcji </a:t>
            </a:r>
            <a:r>
              <a:rPr lang="pl-PL" sz="1600" dirty="0" err="1" smtClean="0"/>
              <a:t>antylogistycznej</a:t>
            </a:r>
            <a:r>
              <a:rPr lang="pl-PL" sz="1600" dirty="0" smtClean="0"/>
              <a:t> najlepiej </a:t>
            </a:r>
            <a:r>
              <a:rPr lang="pl-PL" sz="1600" dirty="0" smtClean="0"/>
              <a:t>dopasowanej </a:t>
            </a:r>
            <a:r>
              <a:rPr lang="pl-PL" sz="1600" dirty="0" smtClean="0"/>
              <a:t>do danych (R</a:t>
            </a:r>
            <a:r>
              <a:rPr lang="pl-PL" sz="1600" baseline="30000" dirty="0" smtClean="0"/>
              <a:t>2</a:t>
            </a:r>
            <a:r>
              <a:rPr lang="pl-PL" sz="1600" dirty="0" smtClean="0"/>
              <a:t>=0,977).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Korzystając </a:t>
            </a:r>
            <a:r>
              <a:rPr lang="pl-PL" sz="1600" dirty="0" smtClean="0"/>
              <a:t>z </a:t>
            </a:r>
            <a:r>
              <a:rPr lang="pl-PL" sz="1600" dirty="0" err="1" smtClean="0"/>
              <a:t>zapropono-wanego</a:t>
            </a:r>
            <a:r>
              <a:rPr lang="pl-PL" sz="1600" dirty="0" smtClean="0"/>
              <a:t> </a:t>
            </a:r>
            <a:r>
              <a:rPr lang="pl-PL" sz="1600" dirty="0" smtClean="0"/>
              <a:t>przez B. Radzikowską (1988) metody postępowania – połączenia aproksymacji funkcją </a:t>
            </a:r>
            <a:r>
              <a:rPr lang="pl-PL" sz="1600" dirty="0" err="1" smtClean="0"/>
              <a:t>antylogistyczną</a:t>
            </a:r>
            <a:r>
              <a:rPr lang="pl-PL" sz="1600" dirty="0" smtClean="0"/>
              <a:t> </a:t>
            </a:r>
            <a:r>
              <a:rPr lang="pl-PL" sz="1600" dirty="0" smtClean="0"/>
              <a:t>oraz </a:t>
            </a:r>
            <a:r>
              <a:rPr lang="pl-PL" sz="1600" dirty="0" smtClean="0"/>
              <a:t>metody substytucji prostej, można określić</a:t>
            </a:r>
          </a:p>
          <a:p>
            <a:r>
              <a:rPr lang="pl-PL" sz="1600" dirty="0" smtClean="0"/>
              <a:t> </a:t>
            </a:r>
            <a:r>
              <a:rPr lang="pl-PL" sz="1600" b="1" dirty="0" smtClean="0"/>
              <a:t>początek fazy III - T</a:t>
            </a:r>
            <a:r>
              <a:rPr lang="pl-PL" sz="1600" b="1" baseline="-25000" dirty="0" smtClean="0"/>
              <a:t>1urodz</a:t>
            </a:r>
            <a:r>
              <a:rPr lang="pl-PL" sz="1600" b="1" dirty="0" smtClean="0"/>
              <a:t> </a:t>
            </a:r>
            <a:r>
              <a:rPr lang="pl-PL" sz="1600" dirty="0" smtClean="0"/>
              <a:t>oraz </a:t>
            </a:r>
            <a:r>
              <a:rPr lang="pl-PL" sz="1600" b="1" dirty="0" smtClean="0"/>
              <a:t>początek IV- T</a:t>
            </a:r>
            <a:r>
              <a:rPr lang="pl-PL" sz="1600" b="1" baseline="-25000" dirty="0" smtClean="0"/>
              <a:t>2urodz</a:t>
            </a:r>
            <a:r>
              <a:rPr lang="pl-PL" sz="1600" b="1" dirty="0" smtClean="0"/>
              <a:t>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5572140"/>
            <a:ext cx="8929718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Otrzymano zatem:  </a:t>
            </a:r>
            <a:r>
              <a:rPr lang="pl-PL" sz="1500" b="1" dirty="0" smtClean="0"/>
              <a:t>a = 46,14; b =15,06; c = 46,8,  d = 0,06  oraz T1_urodz=1903 i </a:t>
            </a:r>
            <a:r>
              <a:rPr lang="pl-PL" sz="1500" dirty="0" smtClean="0"/>
              <a:t>T</a:t>
            </a:r>
            <a:r>
              <a:rPr lang="pl-PL" sz="1500" baseline="-25000" dirty="0" smtClean="0"/>
              <a:t>2_urodz</a:t>
            </a:r>
            <a:r>
              <a:rPr lang="pl-PL" sz="1500" dirty="0" smtClean="0"/>
              <a:t> = 1977. Funkcja ta ma </a:t>
            </a:r>
            <a:r>
              <a:rPr lang="pl-PL" sz="1500" b="1" dirty="0" smtClean="0"/>
              <a:t>punkt przegięcia (zmiana wypukłości) dla Tp_urodz=1940</a:t>
            </a:r>
            <a:r>
              <a:rPr lang="pl-PL" sz="1500" dirty="0" smtClean="0"/>
              <a:t>, czyli po 1903 roku nastąpił znaczący spadek </a:t>
            </a:r>
            <a:r>
              <a:rPr lang="pl-PL" sz="1600" dirty="0" smtClean="0"/>
              <a:t>rodności</a:t>
            </a:r>
            <a:r>
              <a:rPr lang="pl-PL" sz="1500" dirty="0" smtClean="0"/>
              <a:t> – do  1940 roku rodność maleje coraz szybciej, a po 1940 – maleje coraz wolniej, aż nastąpi stabilizacja rodności . </a:t>
            </a:r>
            <a:endParaRPr lang="en-US" sz="15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3807"/>
            <a:ext cx="5855230" cy="41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4" y="943807"/>
            <a:ext cx="5855230" cy="414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ole tekstowe 13"/>
          <p:cNvSpPr txBox="1"/>
          <p:nvPr/>
        </p:nvSpPr>
        <p:spPr>
          <a:xfrm>
            <a:off x="0" y="744959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Fazy </a:t>
            </a:r>
            <a:r>
              <a:rPr lang="pl-PL" sz="1400" b="1" dirty="0" smtClean="0"/>
              <a:t>przejścia demograficznego w zakresie rodności</a:t>
            </a:r>
            <a:endParaRPr lang="pl-PL" sz="1400" b="1" dirty="0"/>
          </a:p>
        </p:txBody>
      </p:sp>
      <p:sp>
        <p:nvSpPr>
          <p:cNvPr id="9" name="pole tekstowe 16"/>
          <p:cNvSpPr txBox="1">
            <a:spLocks noChangeArrowheads="1"/>
          </p:cNvSpPr>
          <p:nvPr/>
        </p:nvSpPr>
        <p:spPr bwMode="auto">
          <a:xfrm>
            <a:off x="785786" y="5072074"/>
            <a:ext cx="500066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700" i="1" dirty="0" err="1" smtClean="0"/>
              <a:t>Source</a:t>
            </a:r>
            <a:r>
              <a:rPr lang="pl-PL" sz="700" i="1" dirty="0" smtClean="0"/>
              <a:t>. </a:t>
            </a:r>
            <a:r>
              <a:rPr lang="pl-PL" sz="700" i="1" dirty="0" err="1" smtClean="0"/>
              <a:t>Own</a:t>
            </a:r>
            <a:r>
              <a:rPr lang="pl-PL" sz="700" i="1" dirty="0" smtClean="0"/>
              <a:t> </a:t>
            </a:r>
            <a:r>
              <a:rPr lang="pl-PL" sz="700" i="1" dirty="0" err="1" smtClean="0"/>
              <a:t>work</a:t>
            </a:r>
            <a:r>
              <a:rPr lang="pl-PL" sz="700" i="1" dirty="0" smtClean="0"/>
              <a:t> </a:t>
            </a:r>
            <a:r>
              <a:rPr lang="pl-PL" sz="700" i="1" dirty="0" err="1" smtClean="0"/>
              <a:t>based</a:t>
            </a:r>
            <a:r>
              <a:rPr lang="pl-PL" sz="700" i="1" dirty="0" smtClean="0"/>
              <a:t>  Wiadomości Statystyczne  1931,1939,GUS, Warszawa, Szulc S. (1936), „Ruch naturalny ludności w Polsce w latach </a:t>
            </a:r>
            <a:r>
              <a:rPr lang="pl-PL" sz="700" i="1" dirty="0"/>
              <a:t>1895—1935”, </a:t>
            </a:r>
            <a:r>
              <a:rPr lang="pl-PL" sz="700" i="1" dirty="0" err="1" smtClean="0"/>
              <a:t>E.Stańczyk</a:t>
            </a:r>
            <a:r>
              <a:rPr lang="pl-PL" sz="700" i="1" dirty="0" smtClean="0"/>
              <a:t>, „Rodność </a:t>
            </a:r>
            <a:r>
              <a:rPr lang="pl-PL" sz="700" i="1" dirty="0"/>
              <a:t>i umieralność na ziemiach polskich w kontekście teorii przejścia </a:t>
            </a:r>
            <a:r>
              <a:rPr lang="pl-PL" sz="700" i="1" dirty="0" smtClean="0"/>
              <a:t>demograficznego”, </a:t>
            </a:r>
            <a:r>
              <a:rPr lang="pl-PL" sz="700" i="1" dirty="0"/>
              <a:t>Wiadomości Statystyczne  </a:t>
            </a:r>
            <a:r>
              <a:rPr lang="pl-PL" sz="700" i="1" dirty="0" smtClean="0"/>
              <a:t>GUS</a:t>
            </a:r>
            <a:r>
              <a:rPr lang="pl-PL" sz="700" i="1" dirty="0"/>
              <a:t>, </a:t>
            </a:r>
            <a:r>
              <a:rPr lang="pl-PL" sz="700" i="1" dirty="0" smtClean="0"/>
              <a:t>Warszawa</a:t>
            </a:r>
            <a:r>
              <a:rPr lang="pl-PL" sz="700" i="1" smtClean="0"/>
              <a:t>, 2009</a:t>
            </a:r>
            <a:endParaRPr lang="pl-PL" sz="700" i="1" dirty="0" smtClean="0"/>
          </a:p>
        </p:txBody>
      </p:sp>
      <p:sp>
        <p:nvSpPr>
          <p:cNvPr id="4" name="Prostokąt 3"/>
          <p:cNvSpPr/>
          <p:nvPr/>
        </p:nvSpPr>
        <p:spPr>
          <a:xfrm>
            <a:off x="4145667" y="1340768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857884" y="779022"/>
            <a:ext cx="32861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Na podstawie danych empirycznych  – współczynników zgonów z lat 1895-1911 oraz 1925-1938 (pominięto dane z lat bezpośrednio po I wojnie światowej) oszacowano parametry funkcji </a:t>
            </a:r>
            <a:r>
              <a:rPr lang="pl-PL" sz="1500" dirty="0" err="1" smtClean="0"/>
              <a:t>antylogistycznej</a:t>
            </a:r>
            <a:r>
              <a:rPr lang="pl-PL" sz="1500" dirty="0" smtClean="0"/>
              <a:t> najlepiej </a:t>
            </a:r>
            <a:r>
              <a:rPr lang="pl-PL" sz="1500" dirty="0" smtClean="0"/>
              <a:t>dopasowanej </a:t>
            </a:r>
            <a:r>
              <a:rPr lang="pl-PL" sz="1500" dirty="0" smtClean="0"/>
              <a:t>do danych (R</a:t>
            </a:r>
            <a:r>
              <a:rPr lang="pl-PL" sz="1500" baseline="30000" dirty="0" smtClean="0"/>
              <a:t>2</a:t>
            </a:r>
            <a:r>
              <a:rPr lang="pl-PL" sz="1500" dirty="0" smtClean="0"/>
              <a:t>=0,986). Następnie określono  </a:t>
            </a:r>
          </a:p>
          <a:p>
            <a:r>
              <a:rPr lang="pl-PL" sz="1500" dirty="0" smtClean="0"/>
              <a:t>początek fazy II – </a:t>
            </a:r>
            <a:r>
              <a:rPr lang="pl-PL" sz="1500" b="1" dirty="0" smtClean="0"/>
              <a:t>punkt T</a:t>
            </a:r>
            <a:r>
              <a:rPr lang="pl-PL" sz="1500" b="1" baseline="-25000" dirty="0" smtClean="0"/>
              <a:t>1_zgony </a:t>
            </a:r>
            <a:r>
              <a:rPr lang="pl-PL" sz="1500" b="1" dirty="0" smtClean="0"/>
              <a:t>(spadek umieralności wyprzedza spadek rodności) oraz</a:t>
            </a:r>
          </a:p>
          <a:p>
            <a:r>
              <a:rPr lang="pl-PL" sz="1500" b="1" dirty="0" smtClean="0"/>
              <a:t> punkt T</a:t>
            </a:r>
            <a:r>
              <a:rPr lang="pl-PL" sz="1500" b="1" baseline="-25000" dirty="0" smtClean="0"/>
              <a:t>2_zgony</a:t>
            </a:r>
            <a:r>
              <a:rPr lang="pl-PL" sz="1500" b="1" dirty="0" smtClean="0"/>
              <a:t>– moment stabilizacji umieralności.  </a:t>
            </a:r>
            <a:r>
              <a:rPr lang="pl-PL" sz="1500" dirty="0" smtClean="0"/>
              <a:t>Ponieważ stabilizacja poziomu współczynników zgonu następuje przy dalszym spadku (wolniejszym) rodności, stąd początek fazy IV stanowi punkt T</a:t>
            </a:r>
            <a:r>
              <a:rPr lang="pl-PL" sz="1500" baseline="-25000" dirty="0" smtClean="0"/>
              <a:t>2_urodz</a:t>
            </a:r>
            <a:r>
              <a:rPr lang="pl-PL" sz="1500" dirty="0" smtClean="0"/>
              <a:t> – ale odczytany z oszacowanej dla rodności funkcji </a:t>
            </a:r>
            <a:r>
              <a:rPr lang="pl-PL" sz="1500" dirty="0" err="1" smtClean="0"/>
              <a:t>antylogistycznej</a:t>
            </a:r>
            <a:r>
              <a:rPr lang="pl-PL" sz="1500" dirty="0" smtClean="0"/>
              <a:t>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5617035"/>
            <a:ext cx="892971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Otrzymano zatem</a:t>
            </a:r>
            <a:r>
              <a:rPr lang="pl-PL" sz="1400" b="1" dirty="0" smtClean="0"/>
              <a:t>:  a = 22,16; b =4,70; c = 30,65, d = 0,06 </a:t>
            </a:r>
            <a:r>
              <a:rPr lang="pl-PL" sz="1400" dirty="0" smtClean="0"/>
              <a:t>oraz </a:t>
            </a:r>
            <a:r>
              <a:rPr lang="pl-PL" sz="1400" b="1" dirty="0" smtClean="0"/>
              <a:t>T1_zgony=1885 i T2_zgony = 1959</a:t>
            </a:r>
            <a:r>
              <a:rPr lang="pl-PL" sz="1400" dirty="0" smtClean="0"/>
              <a:t>. Funkcja ta ma punkt przegięcia dla Tp=1920, czyli po 1885 roku nastąpił znaczący spadek umieralności i do  1920 roku </a:t>
            </a:r>
            <a:r>
              <a:rPr lang="pl-PL" sz="1400" dirty="0" err="1" smtClean="0"/>
              <a:t>umie-ralność</a:t>
            </a:r>
            <a:r>
              <a:rPr lang="pl-PL" sz="1400" dirty="0" smtClean="0"/>
              <a:t> </a:t>
            </a:r>
            <a:r>
              <a:rPr lang="pl-PL" sz="1400" dirty="0" smtClean="0"/>
              <a:t>maleje coraz szybciej  a po 1920 – maleje coraz wolniej, aż nastąpi stabilizacja (1959) –   m.in. wartości funkcji  w okresie 1880-1890 uległy zmniejszeniu o 1,3‰ oraz  w okresie 1910-1920 o 3,4‰, podczas, gdy w okresie 1930-1920 o 3,3‰ oraz następnie w latach 1940-1930 już o 2,7‰ </a:t>
            </a:r>
            <a:endParaRPr lang="pl-PL" sz="1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79512" y="582706"/>
            <a:ext cx="66247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smtClean="0"/>
              <a:t>Fazy przejścia demograficznego w zakresie umieralności</a:t>
            </a:r>
            <a:endParaRPr lang="pl-PL" sz="1500" b="1" dirty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2" y="907703"/>
            <a:ext cx="59361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6" y="909290"/>
            <a:ext cx="592927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4217675" y="908720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289683" y="1253168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 flipH="1">
            <a:off x="4293116" y="1484784"/>
            <a:ext cx="27888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00835" y="189511"/>
            <a:ext cx="8643998" cy="3600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PRZEMIANY 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UMIERAL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NOŚCI. POLSKA OGÓŁEM</a:t>
            </a:r>
            <a:endParaRPr kumimoji="0" lang="pl-PL" sz="2600" b="1" i="0" u="none" strike="noStrike" kern="1200" cap="none" spc="0" normalizeH="0" baseline="0" noProof="0" dirty="0" smtClean="0">
              <a:ln>
                <a:noFill/>
              </a:ln>
              <a:solidFill>
                <a:srgbClr val="001D77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153"/>
            <a:ext cx="8715436" cy="860612"/>
          </a:xfr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algn="ctr"/>
            <a:r>
              <a:rPr lang="pl-PL" sz="2600" b="1" dirty="0" smtClean="0">
                <a:solidFill>
                  <a:srgbClr val="001D77"/>
                </a:solidFill>
              </a:rPr>
              <a:t>WSPÓŁCZYNNIKI URODZEŃ WEDŁUG DZIELNIC. FAZY PRZEJŚCIA DEMOGRAFICZNEGO</a:t>
            </a:r>
            <a:endParaRPr lang="pl-PL" sz="2600" b="1" dirty="0">
              <a:solidFill>
                <a:srgbClr val="001D77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921802" cy="10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643050"/>
            <a:ext cx="921802" cy="10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788032"/>
            <a:ext cx="921802" cy="10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634118"/>
            <a:ext cx="921802" cy="10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ole tekstowe 14"/>
          <p:cNvSpPr txBox="1"/>
          <p:nvPr/>
        </p:nvSpPr>
        <p:spPr>
          <a:xfrm>
            <a:off x="857794" y="449145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West</a:t>
            </a:r>
            <a:endParaRPr lang="pl-PL" sz="14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000629" y="457200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/>
              <a:t>South</a:t>
            </a:r>
            <a:endParaRPr lang="pl-PL" sz="14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073206" y="156990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East</a:t>
            </a:r>
            <a:endParaRPr lang="pl-PL" sz="1400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13779" y="149903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Central</a:t>
            </a:r>
            <a:endParaRPr lang="pl-PL" sz="1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" y="920750"/>
            <a:ext cx="9059863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20750"/>
            <a:ext cx="9059863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845840"/>
            <a:ext cx="8907463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812820"/>
            <a:ext cx="8907463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3707904" y="371703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West</a:t>
            </a:r>
            <a:endParaRPr lang="pl-PL" sz="1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956376" y="37890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/>
              <a:t>South</a:t>
            </a:r>
            <a:endParaRPr lang="pl-PL" sz="1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491880" y="98072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Central</a:t>
            </a:r>
            <a:endParaRPr lang="pl-PL" sz="1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028384" y="9087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East</a:t>
            </a:r>
            <a:endParaRPr lang="pl-PL" sz="1400" b="1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24" y="0"/>
            <a:ext cx="8643998" cy="75955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001D77"/>
                </a:solidFill>
                <a:cs typeface="Arial" pitchFamily="34" charset="0"/>
              </a:rPr>
              <a:t>WSPÓŁCZYNNIKI ZGONÓW WEDŁUG DZIELNIC. </a:t>
            </a:r>
            <a:r>
              <a:rPr lang="pl-PL" sz="2400" b="1" dirty="0" smtClean="0">
                <a:solidFill>
                  <a:srgbClr val="001D77"/>
                </a:solidFill>
                <a:cs typeface="Arial" pitchFamily="34" charset="0"/>
              </a:rPr>
              <a:t/>
            </a:r>
            <a:br>
              <a:rPr lang="pl-PL" sz="2400" b="1" dirty="0" smtClean="0">
                <a:solidFill>
                  <a:srgbClr val="001D77"/>
                </a:solidFill>
                <a:cs typeface="Arial" pitchFamily="34" charset="0"/>
              </a:rPr>
            </a:br>
            <a:r>
              <a:rPr lang="pl-PL" sz="2400" b="1" dirty="0" smtClean="0">
                <a:solidFill>
                  <a:srgbClr val="001D77"/>
                </a:solidFill>
                <a:cs typeface="Arial" pitchFamily="34" charset="0"/>
              </a:rPr>
              <a:t>FAZY </a:t>
            </a:r>
            <a:r>
              <a:rPr lang="pl-PL" sz="2400" b="1" dirty="0" smtClean="0">
                <a:solidFill>
                  <a:srgbClr val="001D77"/>
                </a:solidFill>
                <a:cs typeface="Arial" pitchFamily="34" charset="0"/>
              </a:rPr>
              <a:t>PRZEJŚCIA DEMOGRAFICZNEGO</a:t>
            </a:r>
            <a:endParaRPr lang="pl-PL" sz="2400" b="1" dirty="0" smtClean="0">
              <a:solidFill>
                <a:srgbClr val="001D77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43998" cy="760144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FAZY PRZEJŚCIA DEMOGRAFICZNEGO WEDŁUG DZIELNIC POLSKI </a:t>
            </a: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. WYNIKI ESTYMACJI</a:t>
            </a:r>
            <a:endParaRPr lang="pl-PL" sz="2600" b="1" dirty="0" smtClean="0">
              <a:solidFill>
                <a:srgbClr val="001D77"/>
              </a:solidFill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19" y="1070955"/>
            <a:ext cx="2643206" cy="172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0" y="785794"/>
            <a:ext cx="464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0000"/>
                </a:solidFill>
              </a:rPr>
              <a:t>Wyniki estymacji</a:t>
            </a:r>
            <a:endParaRPr lang="pl-PL" sz="135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-1" y="2825560"/>
            <a:ext cx="8982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Z oszacowanych funkcji teoretycznych wynika, że  najwcześniej wyraźne załamanie trendu umieralności wystąpiło na ziemiach zachodnich i południowych – </a:t>
            </a:r>
            <a:r>
              <a:rPr lang="pl-PL" sz="1600" b="1" dirty="0" smtClean="0"/>
              <a:t>odpowiednio ok. 1871 i </a:t>
            </a:r>
            <a:r>
              <a:rPr lang="pl-PL" sz="1600" b="1" dirty="0" smtClean="0"/>
              <a:t>1875 r. </a:t>
            </a:r>
            <a:r>
              <a:rPr lang="pl-PL" sz="1600" dirty="0" smtClean="0"/>
              <a:t>Od </a:t>
            </a:r>
            <a:r>
              <a:rPr lang="pl-PL" sz="1600" dirty="0" smtClean="0"/>
              <a:t>tego momentu na ziemiach tych dokonało się „właściwe” przejście demograficzne.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 smtClean="0"/>
              <a:t>związku ze zdecydowanym spadkiem wartości współczynników zgonów (współczynnik rodności utrzymywał  się jeszcze na poziomie porównywalnym z fazy I) następuje silny wzrost współczynnika przyrostu naturalnego (eksplozja demograficzna. </a:t>
            </a:r>
            <a:endParaRPr lang="pl-PL" sz="1600" dirty="0" smtClean="0"/>
          </a:p>
          <a:p>
            <a:r>
              <a:rPr lang="pl-PL" sz="1600" dirty="0" smtClean="0"/>
              <a:t> </a:t>
            </a:r>
            <a:r>
              <a:rPr lang="pl-PL" sz="1600" dirty="0" smtClean="0"/>
              <a:t>Najwyższe wartości współczynnika przyrostu naturalnego wystąpiły w dzielnicy zachodniej, centralnej i południowej na przełomie XIX i XX w. (w zachodniej – w 1898 r.). </a:t>
            </a:r>
          </a:p>
          <a:p>
            <a:r>
              <a:rPr lang="pl-PL" sz="1600" dirty="0" smtClean="0"/>
              <a:t>Jedynie w przypadku dzielnicy wschodniej silniejszy wzrost przyrostu naturalnego (eksplozja demograficzna) przypadał w okresie II Rzeczypospolitej (ok. 1926 roku)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21405"/>
            <a:ext cx="8643998" cy="571504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FAZY PRZEJŚCIA DEMOGRAFICZNEGO WEDŁUG DZIELNIC POLSKI . WYNIKI ESTYMACJI</a:t>
            </a:r>
            <a:endParaRPr lang="pl-PL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01" y="2214554"/>
            <a:ext cx="5494931" cy="44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ole tekstowe 11"/>
          <p:cNvSpPr txBox="1"/>
          <p:nvPr/>
        </p:nvSpPr>
        <p:spPr>
          <a:xfrm>
            <a:off x="214282" y="1032045"/>
            <a:ext cx="8929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Próba określenia opóźnienia </a:t>
            </a:r>
            <a:r>
              <a:rPr lang="pl-PL" sz="1500" dirty="0" smtClean="0"/>
              <a:t>modernizacji demograficznej na wschodnich ziemiach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w </a:t>
            </a:r>
            <a:r>
              <a:rPr lang="pl-PL" sz="1500" dirty="0" smtClean="0"/>
              <a:t>porównaniu do </a:t>
            </a:r>
            <a:r>
              <a:rPr lang="pl-PL" sz="1500" dirty="0" smtClean="0"/>
              <a:t>zachodnich</a:t>
            </a:r>
            <a:endParaRPr lang="en-US" sz="1500" dirty="0" smtClean="0"/>
          </a:p>
        </p:txBody>
      </p:sp>
      <p:sp>
        <p:nvSpPr>
          <p:cNvPr id="13" name="pole tekstowe 12"/>
          <p:cNvSpPr txBox="1"/>
          <p:nvPr/>
        </p:nvSpPr>
        <p:spPr>
          <a:xfrm>
            <a:off x="5500694" y="1928802"/>
            <a:ext cx="3286148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pl-PL" sz="1600" dirty="0" smtClean="0"/>
              <a:t>Najwyższą wartość wspomnianego współczynnika korelacji uzyskano,</a:t>
            </a:r>
          </a:p>
          <a:p>
            <a:pPr marL="93663" indent="-93663">
              <a:lnSpc>
                <a:spcPts val="1900"/>
              </a:lnSpc>
            </a:pPr>
            <a:r>
              <a:rPr lang="pl-PL" sz="1600" dirty="0" smtClean="0"/>
              <a:t>• jeżeli </a:t>
            </a:r>
            <a:r>
              <a:rPr lang="pl-PL" sz="1600" dirty="0" smtClean="0"/>
              <a:t>funkcję ilustrującą trend natężenia urodzeń na ziemiach wschodnich przesunięto o 15 lat ,</a:t>
            </a:r>
          </a:p>
          <a:p>
            <a:pPr marL="93663" indent="-93663">
              <a:lnSpc>
                <a:spcPts val="1900"/>
              </a:lnSpc>
            </a:pPr>
            <a:r>
              <a:rPr lang="pl-PL" sz="1600" dirty="0" smtClean="0"/>
              <a:t>• jeżeli </a:t>
            </a:r>
            <a:r>
              <a:rPr lang="pl-PL" sz="1600" dirty="0" smtClean="0"/>
              <a:t>funkcję ilustrującą trend natężenia zgonów na ziemiach wschodnich przesunięto o 20 lat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69878"/>
            <a:ext cx="5572100" cy="43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pole tekstowe 15"/>
          <p:cNvSpPr txBox="1"/>
          <p:nvPr/>
        </p:nvSpPr>
        <p:spPr>
          <a:xfrm>
            <a:off x="336176" y="1768043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Oszacowane funkcje </a:t>
            </a:r>
            <a:r>
              <a:rPr lang="pl-PL" sz="1600" b="1" dirty="0" err="1" smtClean="0"/>
              <a:t>antylogistyczne</a:t>
            </a:r>
            <a:r>
              <a:rPr lang="pl-PL" sz="1600" b="1" dirty="0" smtClean="0"/>
              <a:t> dla dzielnicy wschodniej i zachodniej (1875-1938</a:t>
            </a:r>
            <a:r>
              <a:rPr lang="pl-PL" sz="1600" b="1" dirty="0" smtClean="0"/>
              <a:t>)</a:t>
            </a:r>
            <a:endParaRPr lang="pl-PL" sz="1600" b="1" dirty="0"/>
          </a:p>
        </p:txBody>
      </p:sp>
      <p:sp>
        <p:nvSpPr>
          <p:cNvPr id="8" name="pole tekstowe 16"/>
          <p:cNvSpPr txBox="1">
            <a:spLocks noChangeArrowheads="1"/>
          </p:cNvSpPr>
          <p:nvPr/>
        </p:nvSpPr>
        <p:spPr bwMode="auto">
          <a:xfrm>
            <a:off x="3857620" y="6286520"/>
            <a:ext cx="3214678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750" i="1" dirty="0" err="1" smtClean="0"/>
              <a:t>Source</a:t>
            </a:r>
            <a:r>
              <a:rPr lang="pl-PL" sz="750" i="1" dirty="0" smtClean="0"/>
              <a:t>. </a:t>
            </a:r>
            <a:r>
              <a:rPr lang="pl-PL" sz="750" i="1" dirty="0" err="1" smtClean="0"/>
              <a:t>Own</a:t>
            </a:r>
            <a:r>
              <a:rPr lang="pl-PL" sz="750" i="1" dirty="0" smtClean="0"/>
              <a:t> </a:t>
            </a:r>
            <a:r>
              <a:rPr lang="pl-PL" sz="750" i="1" dirty="0" err="1" smtClean="0"/>
              <a:t>work</a:t>
            </a:r>
            <a:r>
              <a:rPr lang="pl-PL" sz="750" i="1" dirty="0" smtClean="0"/>
              <a:t> </a:t>
            </a:r>
            <a:r>
              <a:rPr lang="pl-PL" sz="750" i="1" dirty="0" err="1" smtClean="0"/>
              <a:t>based</a:t>
            </a:r>
            <a:r>
              <a:rPr lang="pl-PL" sz="750" i="1" dirty="0" smtClean="0"/>
              <a:t>  </a:t>
            </a:r>
            <a:r>
              <a:rPr lang="pl-PL" sz="700" i="1" dirty="0" smtClean="0"/>
              <a:t>Wiadomości Statystyczne  1931,1939,GUS, Warszawa, Szulc S. (1936), „Ruch naturalny ludności w Polsce w latach 1895—1935”</a:t>
            </a:r>
            <a:endParaRPr lang="pl-PL" sz="75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" y="94129"/>
            <a:ext cx="8715436" cy="571504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  <a:t>REPRODUKCJA LUDNOŚCI  POLSKI</a:t>
            </a:r>
            <a:r>
              <a:rPr lang="pl-PL" sz="2600" b="1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600" b="1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</a:br>
            <a:r>
              <a:rPr lang="pl-PL" sz="2600" b="1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  <a:t>DYNAMIKA DEMOGRAFICZNA</a:t>
            </a:r>
            <a:endParaRPr lang="pl-PL" sz="2600" b="1" dirty="0" smtClean="0">
              <a:solidFill>
                <a:srgbClr val="001D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5333"/>
          <a:stretch>
            <a:fillRect/>
          </a:stretch>
        </p:blipFill>
        <p:spPr bwMode="auto">
          <a:xfrm>
            <a:off x="71406" y="1142984"/>
            <a:ext cx="4857784" cy="28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897573"/>
            <a:ext cx="687144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500" b="1" dirty="0" smtClean="0"/>
              <a:t>Współczynnik dynamiki demograficznej w Polsce w latach 1895-2011 </a:t>
            </a:r>
            <a:endParaRPr lang="pl-PL" sz="15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8385" y="4069474"/>
            <a:ext cx="458737" cy="4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515662" cy="5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9856" y="4000504"/>
            <a:ext cx="515662" cy="5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olny kształt 11"/>
          <p:cNvSpPr/>
          <p:nvPr/>
        </p:nvSpPr>
        <p:spPr>
          <a:xfrm>
            <a:off x="428596" y="3251200"/>
            <a:ext cx="4862066" cy="45719"/>
          </a:xfrm>
          <a:custGeom>
            <a:avLst/>
            <a:gdLst>
              <a:gd name="connsiteX0" fmla="*/ 0 w 4397828"/>
              <a:gd name="connsiteY0" fmla="*/ 0 h 43543"/>
              <a:gd name="connsiteX1" fmla="*/ 4397828 w 4397828"/>
              <a:gd name="connsiteY1" fmla="*/ 43543 h 43543"/>
              <a:gd name="connsiteX2" fmla="*/ 4397828 w 4397828"/>
              <a:gd name="connsiteY2" fmla="*/ 43543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 h="43543">
                <a:moveTo>
                  <a:pt x="0" y="0"/>
                </a:moveTo>
                <a:lnTo>
                  <a:pt x="4397828" y="43543"/>
                </a:lnTo>
                <a:lnTo>
                  <a:pt x="4397828" y="43543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4214810" y="2857496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accent2">
                    <a:lumMod val="50000"/>
                  </a:schemeClr>
                </a:solidFill>
              </a:rPr>
              <a:t>1,03</a:t>
            </a:r>
            <a:endParaRPr lang="pl-PL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Strzałka w prawo 15"/>
          <p:cNvSpPr/>
          <p:nvPr/>
        </p:nvSpPr>
        <p:spPr>
          <a:xfrm rot="1857127">
            <a:off x="2435165" y="2769194"/>
            <a:ext cx="1357322" cy="12253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 rot="1857127">
            <a:off x="1404587" y="2225528"/>
            <a:ext cx="619785" cy="7772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2941" y="2168424"/>
            <a:ext cx="4286248" cy="28064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489608"/>
            <a:ext cx="576126" cy="6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2489476"/>
            <a:ext cx="576126" cy="6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2489476"/>
            <a:ext cx="576126" cy="6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275294"/>
            <a:ext cx="576126" cy="6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pole tekstowe 24"/>
          <p:cNvSpPr txBox="1"/>
          <p:nvPr/>
        </p:nvSpPr>
        <p:spPr>
          <a:xfrm>
            <a:off x="5643570" y="3775360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 smtClean="0"/>
              <a:t>RD</a:t>
            </a:r>
            <a:r>
              <a:rPr lang="pl-PL" sz="1100" baseline="-25000" dirty="0" err="1" smtClean="0"/>
              <a:t>WEST</a:t>
            </a:r>
            <a:r>
              <a:rPr lang="pl-PL" sz="1100" dirty="0" err="1" smtClean="0"/>
              <a:t>&gt;RD</a:t>
            </a:r>
            <a:r>
              <a:rPr lang="pl-PL" sz="1100" baseline="-25000" dirty="0" err="1" smtClean="0"/>
              <a:t>EAST</a:t>
            </a:r>
            <a:endParaRPr lang="pl-PL" sz="1100" baseline="-250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7715240" y="3846798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 smtClean="0"/>
              <a:t>RD</a:t>
            </a:r>
            <a:r>
              <a:rPr lang="pl-PL" sz="1100" baseline="-25000" dirty="0" err="1" smtClean="0"/>
              <a:t>EAST</a:t>
            </a:r>
            <a:r>
              <a:rPr lang="pl-PL" sz="1100" dirty="0" err="1" smtClean="0"/>
              <a:t>&gt;RD</a:t>
            </a:r>
            <a:r>
              <a:rPr lang="pl-PL" sz="1100" baseline="-25000" dirty="0" err="1" smtClean="0"/>
              <a:t>WEST</a:t>
            </a:r>
            <a:endParaRPr lang="pl-PL" sz="1100" baseline="-250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5217460" y="1400200"/>
            <a:ext cx="39265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 smtClean="0"/>
              <a:t>Współczynnik dynamiki demograficznej w </a:t>
            </a:r>
            <a:r>
              <a:rPr lang="pl-PL" sz="1500" b="1" dirty="0" smtClean="0"/>
              <a:t>dzielnicy zachodniej i wschodniej </a:t>
            </a:r>
            <a:br>
              <a:rPr lang="pl-PL" sz="1500" b="1" dirty="0" smtClean="0"/>
            </a:br>
            <a:r>
              <a:rPr lang="pl-PL" sz="1500" b="1" dirty="0" smtClean="0"/>
              <a:t>w Polsce w latach 1885-1939</a:t>
            </a:r>
            <a:endParaRPr lang="pl-PL" sz="15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0" y="486916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Na ziemiach polskich, zarówno w okresie przed I wojną światową, jak i w latach 1919-1938  występowała </a:t>
            </a:r>
            <a:r>
              <a:rPr lang="pl-PL" sz="1500" dirty="0" smtClean="0"/>
              <a:t>rozszerzona </a:t>
            </a:r>
            <a:r>
              <a:rPr lang="pl-PL" sz="1500" dirty="0" smtClean="0"/>
              <a:t>reprodukcja ludności. W latach 1896-1911 współczynniki dynamiki demograficznej  nie ulegały </a:t>
            </a:r>
            <a:r>
              <a:rPr lang="pl-PL" sz="1500" dirty="0" smtClean="0"/>
              <a:t>większym </a:t>
            </a:r>
            <a:r>
              <a:rPr lang="pl-PL" sz="1500" dirty="0" smtClean="0"/>
              <a:t>wahaniom - na każde 100 zmarłych osób przypadało od 160 do </a:t>
            </a:r>
            <a:r>
              <a:rPr lang="pl-PL" sz="1500" dirty="0" smtClean="0"/>
              <a:t>174 </a:t>
            </a:r>
            <a:r>
              <a:rPr lang="pl-PL" sz="1500" dirty="0" smtClean="0"/>
              <a:t>osób nowo </a:t>
            </a:r>
            <a:r>
              <a:rPr lang="pl-PL" sz="1500" dirty="0" smtClean="0"/>
              <a:t>narodzonych. W  </a:t>
            </a:r>
            <a:r>
              <a:rPr lang="pl-PL" sz="1500" dirty="0" smtClean="0"/>
              <a:t>1919-1923 wystąpiła  się silna tendencja wzrostową współczynników dynamiki demograficznej, natomiast w  latach 1924-1938</a:t>
            </a:r>
            <a:r>
              <a:rPr lang="pl-PL" sz="1500" dirty="0" smtClean="0"/>
              <a:t>) -  </a:t>
            </a:r>
            <a:r>
              <a:rPr lang="pl-PL" sz="1500" dirty="0" smtClean="0"/>
              <a:t>z pewnymi wahaniami tendencja spadkowa.</a:t>
            </a:r>
          </a:p>
          <a:p>
            <a:r>
              <a:rPr lang="en-US" sz="1500" dirty="0" smtClean="0"/>
              <a:t>.</a:t>
            </a:r>
            <a:endParaRPr lang="pl-PL" sz="1500" dirty="0"/>
          </a:p>
        </p:txBody>
      </p:sp>
      <p:sp>
        <p:nvSpPr>
          <p:cNvPr id="29" name="pole tekstowe 16"/>
          <p:cNvSpPr txBox="1">
            <a:spLocks noChangeArrowheads="1"/>
          </p:cNvSpPr>
          <p:nvPr/>
        </p:nvSpPr>
        <p:spPr bwMode="auto">
          <a:xfrm>
            <a:off x="214282" y="4572008"/>
            <a:ext cx="414337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750" i="1" dirty="0" err="1" smtClean="0"/>
              <a:t>Source</a:t>
            </a:r>
            <a:r>
              <a:rPr lang="pl-PL" sz="750" i="1" dirty="0" smtClean="0"/>
              <a:t>. </a:t>
            </a:r>
            <a:r>
              <a:rPr lang="pl-PL" sz="750" i="1" dirty="0" err="1" smtClean="0"/>
              <a:t>Own</a:t>
            </a:r>
            <a:r>
              <a:rPr lang="pl-PL" sz="750" i="1" dirty="0" smtClean="0"/>
              <a:t> </a:t>
            </a:r>
            <a:r>
              <a:rPr lang="pl-PL" sz="750" i="1" dirty="0" err="1" smtClean="0"/>
              <a:t>work</a:t>
            </a:r>
            <a:r>
              <a:rPr lang="pl-PL" sz="750" i="1" dirty="0" smtClean="0"/>
              <a:t> </a:t>
            </a:r>
            <a:r>
              <a:rPr lang="pl-PL" sz="750" i="1" dirty="0" err="1" smtClean="0"/>
              <a:t>based</a:t>
            </a:r>
            <a:r>
              <a:rPr lang="pl-PL" sz="750" i="1" dirty="0" smtClean="0"/>
              <a:t>  </a:t>
            </a:r>
            <a:r>
              <a:rPr lang="pl-PL" sz="700" i="1" dirty="0" smtClean="0"/>
              <a:t>Wiadomości Statystyczne  1931,1939,GUS, Warszawa, Szulc S. (1936), „Ruch naturalny ludności w Polsce w latach 1895—1935”</a:t>
            </a:r>
            <a:endParaRPr lang="pl-PL" sz="75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639" y="3685684"/>
            <a:ext cx="628340" cy="5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1132" y="1806127"/>
            <a:ext cx="515662" cy="5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16928"/>
            <a:ext cx="4213228" cy="146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323528" y="848826"/>
            <a:ext cx="3034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smtClean="0"/>
              <a:t>Współczynnik dzietności ogólnej </a:t>
            </a:r>
            <a:endParaRPr lang="pl-PL" sz="1400" dirty="0"/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4589766" y="1849797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5325034" y="1441827"/>
            <a:ext cx="34795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W okresie II Rzeczypospolitej w porównaniu do lat przedwojennych nastąpił znaczący spadek dzietności </a:t>
            </a:r>
            <a:endParaRPr lang="pl-PL" sz="15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3998" cy="571504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indent="987425" algn="ctr">
              <a:defRPr/>
            </a:pPr>
            <a:r>
              <a:rPr lang="pl-PL" sz="2600" dirty="0" smtClean="0">
                <a:cs typeface="Arial" pitchFamily="34" charset="0"/>
              </a:rPr>
              <a:t> </a:t>
            </a: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REPRODUKCJA LUDNOŚCI  POLSKI</a:t>
            </a:r>
            <a:r>
              <a:rPr lang="pl-PL" sz="26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r>
              <a:rPr lang="pl-PL" sz="2600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pl-PL" sz="26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pl-PL" sz="2600" dirty="0" smtClean="0">
                <a:solidFill>
                  <a:srgbClr val="000000"/>
                </a:solidFill>
                <a:cs typeface="Arial" pitchFamily="34" charset="0"/>
              </a:rPr>
              <a:t>     </a:t>
            </a: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WSPÓŁCZYNNIK DZIETNOŚCI OGÓLNEJ</a:t>
            </a:r>
            <a:endParaRPr lang="pl-PL" sz="2600" b="1" dirty="0" smtClean="0">
              <a:solidFill>
                <a:srgbClr val="001D77"/>
              </a:solidFill>
              <a:cs typeface="Arial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28600" y="5662042"/>
            <a:ext cx="3500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50" dirty="0" err="1" smtClean="0"/>
              <a:t>Source</a:t>
            </a:r>
            <a:r>
              <a:rPr lang="pl-PL" sz="750" dirty="0" smtClean="0"/>
              <a:t>: </a:t>
            </a:r>
            <a:r>
              <a:rPr lang="pl-PL" sz="750" dirty="0" err="1" smtClean="0"/>
              <a:t>dates</a:t>
            </a:r>
            <a:r>
              <a:rPr lang="pl-PL" sz="750" dirty="0" smtClean="0"/>
              <a:t> and </a:t>
            </a:r>
            <a:r>
              <a:rPr lang="pl-PL" sz="750" dirty="0" err="1" smtClean="0"/>
              <a:t>own</a:t>
            </a:r>
            <a:r>
              <a:rPr lang="pl-PL" sz="750" dirty="0" smtClean="0"/>
              <a:t> </a:t>
            </a:r>
            <a:r>
              <a:rPr lang="pl-PL" sz="750" dirty="0" err="1" smtClean="0"/>
              <a:t>work</a:t>
            </a:r>
            <a:r>
              <a:rPr lang="pl-PL" sz="750" dirty="0" smtClean="0"/>
              <a:t> </a:t>
            </a:r>
            <a:r>
              <a:rPr lang="pl-PL" sz="750" dirty="0" err="1" smtClean="0"/>
              <a:t>based</a:t>
            </a:r>
            <a:r>
              <a:rPr lang="pl-PL" sz="750" dirty="0" smtClean="0"/>
              <a:t> „Statystyka Polski „ A, t.27, C, z.41, C. z.45, z. 102, GUS, Warszawa,  </a:t>
            </a:r>
            <a:endParaRPr lang="pl-PL" sz="75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647" y="2803151"/>
            <a:ext cx="1802081" cy="215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Łącznik prosty 25"/>
          <p:cNvCxnSpPr>
            <a:stCxn id="14337" idx="0"/>
            <a:endCxn id="14337" idx="2"/>
          </p:cNvCxnSpPr>
          <p:nvPr/>
        </p:nvCxnSpPr>
        <p:spPr>
          <a:xfrm>
            <a:off x="1371688" y="2803151"/>
            <a:ext cx="0" cy="215132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721" y="4613530"/>
            <a:ext cx="585413" cy="55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532" y="4495538"/>
            <a:ext cx="515662" cy="5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952" y="4541523"/>
            <a:ext cx="612541" cy="6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ole tekstowe 10"/>
          <p:cNvSpPr txBox="1"/>
          <p:nvPr/>
        </p:nvSpPr>
        <p:spPr>
          <a:xfrm>
            <a:off x="249382" y="5220638"/>
            <a:ext cx="88946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Na przełomie wieków XIX i XX przeciętnie jedna kobieta przez cały okres rozrodczy urodziłaby  ponad 3 córki (przy założeniu stałości cząstkowych współczynników płodności), czyli generacja matek zostałaby zastąpiona przez ponad trzykrotnie liczniejszą populację córek. Natomiast 20 lat r. </a:t>
            </a:r>
            <a:r>
              <a:rPr lang="pl-PL" sz="1600" dirty="0" err="1" smtClean="0"/>
              <a:t>póżniej</a:t>
            </a:r>
            <a:r>
              <a:rPr lang="pl-PL" sz="1600" dirty="0" smtClean="0"/>
              <a:t> – przez ponad dwukrotnie </a:t>
            </a:r>
            <a:r>
              <a:rPr lang="pl-PL" sz="1600" dirty="0" smtClean="0"/>
              <a:t>liczniejszą </a:t>
            </a:r>
            <a:r>
              <a:rPr lang="pl-PL" sz="1600" dirty="0" smtClean="0"/>
              <a:t>populację córek. W okresie dwudziestolecia międzywojennego występowała reprodukcja rozszerzona (współczynniki brutto gwarantował prostą zastępowalność pokoleń) </a:t>
            </a:r>
            <a:endParaRPr lang="pl-PL" sz="1600" dirty="0"/>
          </a:p>
        </p:txBody>
      </p:sp>
      <p:sp>
        <p:nvSpPr>
          <p:cNvPr id="12" name="Prostokąt 11"/>
          <p:cNvSpPr/>
          <p:nvPr/>
        </p:nvSpPr>
        <p:spPr>
          <a:xfrm>
            <a:off x="186689" y="833537"/>
            <a:ext cx="50022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b="1" dirty="0" smtClean="0"/>
              <a:t>Współczynnik reprodukcji brutto w latach 1900-2011</a:t>
            </a:r>
            <a:r>
              <a:rPr lang="en-US" sz="1500" b="1" dirty="0" smtClean="0"/>
              <a:t> </a:t>
            </a:r>
            <a:endParaRPr lang="pl-PL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9437" y="1331258"/>
            <a:ext cx="3036304" cy="176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6260268" y="112739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1931-1932</a:t>
            </a:r>
            <a:endParaRPr lang="pl-PL" sz="12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150078" y="3465893"/>
            <a:ext cx="2993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Wg obliczeń dla 1927-28 i 1931-32 najwyższe wartości współczynnika reprodukcji brutto były najwyższe w dzielnicy wschodniej , a najniższe w zachodniej </a:t>
            </a:r>
            <a:endParaRPr lang="pl-PL" sz="14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3998" cy="571504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indent="987425" algn="ctr">
              <a:defRPr/>
            </a:pPr>
            <a:r>
              <a:rPr lang="pl-PL" sz="2800" dirty="0" smtClean="0">
                <a:cs typeface="Arial" pitchFamily="34" charset="0"/>
              </a:rPr>
              <a:t> </a:t>
            </a:r>
            <a:r>
              <a:rPr lang="pl-PL" sz="2800" b="1" dirty="0" smtClean="0">
                <a:solidFill>
                  <a:srgbClr val="001D77"/>
                </a:solidFill>
                <a:cs typeface="Arial" pitchFamily="34" charset="0"/>
              </a:rPr>
              <a:t>REPRODUKCJA LUDNOŚCI  POLSKI</a:t>
            </a:r>
            <a:r>
              <a:rPr lang="pl-PL" sz="28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r>
              <a:rPr lang="pl-PL" sz="2800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pl-PL" sz="28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pl-PL" sz="2800" dirty="0" smtClean="0">
                <a:solidFill>
                  <a:srgbClr val="000000"/>
                </a:solidFill>
                <a:cs typeface="Arial" pitchFamily="34" charset="0"/>
              </a:rPr>
              <a:t>     </a:t>
            </a:r>
            <a:r>
              <a:rPr lang="pl-PL" sz="2800" b="1" dirty="0" smtClean="0">
                <a:solidFill>
                  <a:srgbClr val="001D77"/>
                </a:solidFill>
                <a:cs typeface="Arial" pitchFamily="34" charset="0"/>
              </a:rPr>
              <a:t>WSPÓŁCZYNNIK REPRODUKCJI BRUTTO</a:t>
            </a:r>
            <a:endParaRPr lang="pl-PL" sz="2800" b="1" dirty="0" smtClean="0">
              <a:solidFill>
                <a:srgbClr val="001D77"/>
              </a:solidFill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951973" y="4680431"/>
            <a:ext cx="42148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50" dirty="0" err="1" smtClean="0"/>
              <a:t>Source</a:t>
            </a:r>
            <a:r>
              <a:rPr lang="pl-PL" sz="750" dirty="0" smtClean="0"/>
              <a:t>: </a:t>
            </a:r>
            <a:r>
              <a:rPr lang="pl-PL" sz="750" dirty="0" err="1" smtClean="0"/>
              <a:t>Dates</a:t>
            </a:r>
            <a:r>
              <a:rPr lang="pl-PL" sz="750" dirty="0" smtClean="0"/>
              <a:t> and </a:t>
            </a:r>
            <a:r>
              <a:rPr lang="pl-PL" sz="750" dirty="0" err="1" smtClean="0"/>
              <a:t>own</a:t>
            </a:r>
            <a:r>
              <a:rPr lang="pl-PL" sz="750" dirty="0" smtClean="0"/>
              <a:t> </a:t>
            </a:r>
            <a:r>
              <a:rPr lang="pl-PL" sz="750" dirty="0" err="1" smtClean="0"/>
              <a:t>work</a:t>
            </a:r>
            <a:r>
              <a:rPr lang="pl-PL" sz="750" dirty="0" smtClean="0"/>
              <a:t> </a:t>
            </a:r>
            <a:r>
              <a:rPr lang="pl-PL" sz="750" dirty="0" err="1" smtClean="0"/>
              <a:t>based</a:t>
            </a:r>
            <a:r>
              <a:rPr lang="pl-PL" sz="750" dirty="0" smtClean="0"/>
              <a:t> Szulc (S. 1936),  </a:t>
            </a:r>
            <a:r>
              <a:rPr lang="pl-PL" sz="750" dirty="0" err="1" smtClean="0"/>
              <a:t>E.Vielrose</a:t>
            </a:r>
            <a:r>
              <a:rPr lang="pl-PL" sz="750" dirty="0" smtClean="0"/>
              <a:t> E. (1962) ,</a:t>
            </a:r>
          </a:p>
          <a:p>
            <a:r>
              <a:rPr lang="pl-PL" sz="750" dirty="0" err="1" smtClean="0"/>
              <a:t>www.stat.gov.pl</a:t>
            </a:r>
            <a:endParaRPr lang="pl-PL" sz="750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312" y="1499068"/>
            <a:ext cx="6153503" cy="30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8715436" cy="500066"/>
          </a:xfrm>
          <a:noFill/>
          <a:ln>
            <a:noFill/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173583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PLAN PREZENTACJI</a:t>
            </a:r>
            <a:endParaRPr lang="pl-PL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Podtytuł 7"/>
          <p:cNvSpPr>
            <a:spLocks/>
          </p:cNvSpPr>
          <p:nvPr/>
        </p:nvSpPr>
        <p:spPr bwMode="auto">
          <a:xfrm>
            <a:off x="251521" y="1196752"/>
            <a:ext cx="657958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lvl="0" indent="-261938">
              <a:lnSpc>
                <a:spcPts val="2400"/>
              </a:lnSpc>
            </a:pPr>
            <a:r>
              <a:rPr lang="pl-PL" sz="1700" dirty="0" smtClean="0"/>
              <a:t>1.	Uwagi </a:t>
            </a:r>
            <a:r>
              <a:rPr lang="pl-PL" sz="1700" dirty="0" smtClean="0"/>
              <a:t>wstępne</a:t>
            </a:r>
          </a:p>
          <a:p>
            <a:pPr marL="363538" lvl="0" indent="-363538">
              <a:lnSpc>
                <a:spcPts val="2400"/>
              </a:lnSpc>
            </a:pPr>
            <a:r>
              <a:rPr lang="pl-PL" sz="1700" dirty="0" smtClean="0"/>
              <a:t>	Cele </a:t>
            </a:r>
            <a:r>
              <a:rPr lang="pl-PL" sz="1700" dirty="0" smtClean="0"/>
              <a:t>badań</a:t>
            </a:r>
            <a:endParaRPr lang="pl-PL" sz="1700" dirty="0" smtClean="0"/>
          </a:p>
          <a:p>
            <a:pPr marL="363538" lvl="0" indent="-363538">
              <a:lnSpc>
                <a:spcPts val="2400"/>
              </a:lnSpc>
            </a:pPr>
            <a:r>
              <a:rPr lang="pl-PL" sz="1700" dirty="0" smtClean="0"/>
              <a:t>	Źródła danych </a:t>
            </a:r>
            <a:r>
              <a:rPr lang="pl-PL" dirty="0" smtClean="0"/>
              <a:t>statystycznych</a:t>
            </a:r>
          </a:p>
          <a:p>
            <a:pPr marL="363538" lvl="0" indent="-363538">
              <a:lnSpc>
                <a:spcPts val="2400"/>
              </a:lnSpc>
            </a:pPr>
            <a:r>
              <a:rPr lang="pl-PL" sz="1700" dirty="0" smtClean="0"/>
              <a:t>	Metody </a:t>
            </a:r>
            <a:r>
              <a:rPr lang="pl-PL" sz="1700" dirty="0" smtClean="0"/>
              <a:t>analizy</a:t>
            </a:r>
            <a:endParaRPr lang="pl-PL" sz="1700" dirty="0" smtClean="0"/>
          </a:p>
          <a:p>
            <a:pPr lvl="0">
              <a:lnSpc>
                <a:spcPts val="2400"/>
              </a:lnSpc>
            </a:pPr>
            <a:r>
              <a:rPr lang="pl-PL" sz="1700" dirty="0" smtClean="0"/>
              <a:t>2. Zmiany </a:t>
            </a:r>
            <a:r>
              <a:rPr lang="pl-PL" sz="1700" dirty="0" smtClean="0"/>
              <a:t>w stanie i strukturze ludności</a:t>
            </a:r>
          </a:p>
          <a:p>
            <a:pPr marL="342900" lvl="0" indent="-342900">
              <a:lnSpc>
                <a:spcPts val="2400"/>
              </a:lnSpc>
              <a:buFont typeface="+mj-lt"/>
              <a:buAutoNum type="arabicPeriod" startAt="3"/>
            </a:pPr>
            <a:r>
              <a:rPr lang="pl-PL" sz="1700" dirty="0" smtClean="0"/>
              <a:t>Przemiany </a:t>
            </a:r>
            <a:r>
              <a:rPr lang="pl-PL" sz="1700" dirty="0" smtClean="0"/>
              <a:t>rodności </a:t>
            </a:r>
          </a:p>
          <a:p>
            <a:pPr marL="342900" lvl="0" indent="-342900">
              <a:lnSpc>
                <a:spcPts val="2400"/>
              </a:lnSpc>
              <a:buFont typeface="+mj-lt"/>
              <a:buAutoNum type="arabicPeriod" startAt="3"/>
            </a:pPr>
            <a:r>
              <a:rPr lang="pl-PL" sz="1700" dirty="0" smtClean="0"/>
              <a:t>Ruch </a:t>
            </a:r>
            <a:r>
              <a:rPr lang="pl-PL" sz="1700" dirty="0" smtClean="0"/>
              <a:t>naturalny. Reprodukcja ludności.</a:t>
            </a:r>
          </a:p>
          <a:p>
            <a:pPr marL="342900" lvl="0" indent="-342900">
              <a:lnSpc>
                <a:spcPts val="2400"/>
              </a:lnSpc>
              <a:buFont typeface="+mj-lt"/>
              <a:buAutoNum type="arabicPeriod" startAt="3"/>
            </a:pPr>
            <a:r>
              <a:rPr lang="pl-PL" sz="1700" dirty="0" smtClean="0"/>
              <a:t>Przestrzenne </a:t>
            </a:r>
            <a:r>
              <a:rPr lang="pl-PL" sz="1700" dirty="0" smtClean="0"/>
              <a:t>zróżnicowanie ruchu naturalnego.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Identyfikacja </a:t>
            </a:r>
            <a:r>
              <a:rPr lang="pl-PL" sz="1700" dirty="0" smtClean="0"/>
              <a:t>różnic </a:t>
            </a:r>
            <a:r>
              <a:rPr lang="pl-PL" sz="1700" dirty="0" smtClean="0"/>
              <a:t>między dzielnicami, powiatami</a:t>
            </a:r>
            <a:endParaRPr lang="pl-PL" sz="1700" dirty="0" smtClean="0"/>
          </a:p>
          <a:p>
            <a:pPr marL="342900" lvl="0" indent="-342900">
              <a:lnSpc>
                <a:spcPts val="2400"/>
              </a:lnSpc>
              <a:buFont typeface="+mj-lt"/>
              <a:buAutoNum type="arabicPeriod" startAt="3"/>
            </a:pPr>
            <a:r>
              <a:rPr lang="pl-PL" sz="1700" dirty="0" smtClean="0"/>
              <a:t>Przestrzenne </a:t>
            </a:r>
            <a:r>
              <a:rPr lang="pl-PL" sz="1700" dirty="0" smtClean="0"/>
              <a:t>zróżnicowanie płodności kobiet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według </a:t>
            </a:r>
            <a:r>
              <a:rPr lang="pl-PL" sz="1700" dirty="0" smtClean="0"/>
              <a:t>indeksów Princeton </a:t>
            </a:r>
            <a:r>
              <a:rPr lang="pl-PL" sz="1700" dirty="0" err="1" smtClean="0"/>
              <a:t>European</a:t>
            </a:r>
            <a:r>
              <a:rPr lang="pl-PL" sz="1700" dirty="0" smtClean="0"/>
              <a:t> </a:t>
            </a:r>
            <a:r>
              <a:rPr lang="pl-PL" sz="1700" dirty="0" err="1" smtClean="0"/>
              <a:t>Fertility</a:t>
            </a:r>
            <a:r>
              <a:rPr lang="pl-PL" sz="1700" dirty="0" smtClean="0"/>
              <a:t> Project,</a:t>
            </a:r>
          </a:p>
          <a:p>
            <a:pPr marL="342900" lvl="0" indent="-342900">
              <a:lnSpc>
                <a:spcPts val="2400"/>
              </a:lnSpc>
              <a:buFont typeface="+mj-lt"/>
              <a:buAutoNum type="arabicPeriod" startAt="3"/>
            </a:pPr>
            <a:r>
              <a:rPr lang="pl-PL" sz="1700" dirty="0" smtClean="0"/>
              <a:t>Wnioski </a:t>
            </a:r>
            <a:r>
              <a:rPr lang="pl-PL" sz="1700" dirty="0" smtClean="0"/>
              <a:t>końcowe</a:t>
            </a:r>
          </a:p>
          <a:p>
            <a:pPr marL="261938" lvl="0" indent="-261938">
              <a:buFont typeface="Wingdings" pitchFamily="2" charset="2"/>
              <a:buChar char="ü"/>
            </a:pPr>
            <a:endParaRPr lang="pl-PL" sz="1700" dirty="0" smtClean="0"/>
          </a:p>
        </p:txBody>
      </p:sp>
      <p:sp>
        <p:nvSpPr>
          <p:cNvPr id="10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735786" y="6449785"/>
            <a:ext cx="391886" cy="236765"/>
          </a:xfrm>
        </p:spPr>
        <p:txBody>
          <a:bodyPr/>
          <a:lstStyle/>
          <a:p>
            <a:fld id="{018C56DE-7780-4814-8AD1-536AB5A0450F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r="2274" b="15094"/>
          <a:stretch>
            <a:fillRect/>
          </a:stretch>
        </p:blipFill>
        <p:spPr bwMode="auto">
          <a:xfrm>
            <a:off x="5701553" y="415421"/>
            <a:ext cx="3039035" cy="254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4937"/>
          <a:stretch>
            <a:fillRect/>
          </a:stretch>
        </p:blipFill>
        <p:spPr bwMode="auto">
          <a:xfrm>
            <a:off x="107504" y="908720"/>
            <a:ext cx="345638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załka w prawo 6"/>
          <p:cNvSpPr/>
          <p:nvPr/>
        </p:nvSpPr>
        <p:spPr>
          <a:xfrm rot="2294773">
            <a:off x="1012540" y="2420442"/>
            <a:ext cx="487672" cy="687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 rot="2294773">
            <a:off x="508482" y="1844378"/>
            <a:ext cx="487672" cy="687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08920"/>
            <a:ext cx="458737" cy="4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515662" cy="5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636912"/>
            <a:ext cx="515662" cy="5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161365" y="3645024"/>
            <a:ext cx="6354851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pl-PL" sz="1500" dirty="0" smtClean="0"/>
              <a:t>Współczynniki </a:t>
            </a:r>
            <a:r>
              <a:rPr lang="pl-PL" sz="1500" dirty="0" smtClean="0"/>
              <a:t>płodności w II Rzeczypospolitej  należały </a:t>
            </a:r>
            <a:r>
              <a:rPr lang="pl-PL" sz="1500" dirty="0" smtClean="0"/>
              <a:t>do </a:t>
            </a:r>
            <a:r>
              <a:rPr lang="pl-PL" sz="1500" dirty="0" smtClean="0"/>
              <a:t>jednych z </a:t>
            </a:r>
            <a:r>
              <a:rPr lang="pl-PL" sz="1500" dirty="0" smtClean="0"/>
              <a:t>najwyższych spośród </a:t>
            </a:r>
            <a:r>
              <a:rPr lang="pl-PL" sz="1500" dirty="0" smtClean="0"/>
              <a:t>innych krajów europejskich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pl-PL" sz="1500" dirty="0" smtClean="0"/>
              <a:t>Lata 1921-1936 </a:t>
            </a:r>
            <a:r>
              <a:rPr lang="pl-PL" sz="1500" dirty="0" smtClean="0"/>
              <a:t>charakteryzują  się stopniowym </a:t>
            </a:r>
            <a:r>
              <a:rPr lang="pl-PL" sz="1500" dirty="0" smtClean="0"/>
              <a:t>spadkiem </a:t>
            </a:r>
            <a:r>
              <a:rPr lang="pl-PL" sz="1500" dirty="0" smtClean="0"/>
              <a:t>współczynników płodności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pl-PL" sz="1500" dirty="0" smtClean="0"/>
              <a:t>W przypadku </a:t>
            </a:r>
            <a:r>
              <a:rPr lang="pl-PL" sz="1500" dirty="0" smtClean="0"/>
              <a:t>każdej z grup województw w okresie </a:t>
            </a:r>
            <a:r>
              <a:rPr lang="pl-PL" sz="1500" dirty="0" smtClean="0"/>
              <a:t>międzywojennym </a:t>
            </a:r>
            <a:r>
              <a:rPr lang="pl-PL" sz="1500" dirty="0" smtClean="0"/>
              <a:t>wystąpił spadek współczynników płodności (najsilniej w dzielnicy zachodniej)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pl-PL" sz="1500" dirty="0" smtClean="0"/>
              <a:t>Istniały znaczne </a:t>
            </a:r>
            <a:r>
              <a:rPr lang="pl-PL" sz="1500" dirty="0" smtClean="0"/>
              <a:t>różnice w płodności małżeńskiej według wieku w zależności od dzielnicy </a:t>
            </a:r>
            <a:r>
              <a:rPr lang="pl-PL" sz="1500" dirty="0" smtClean="0"/>
              <a:t>szczególnie </a:t>
            </a:r>
            <a:r>
              <a:rPr lang="pl-PL" sz="1500" dirty="0" smtClean="0"/>
              <a:t>wysokie wartości współczynników płodności małżeńskiej otrzymano dla </a:t>
            </a:r>
            <a:r>
              <a:rPr lang="pl-PL" sz="1500" dirty="0" smtClean="0"/>
              <a:t>dzielnicy </a:t>
            </a:r>
            <a:r>
              <a:rPr lang="pl-PL" sz="1500" dirty="0" smtClean="0"/>
              <a:t>zachodniej 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pl-PL" sz="1500" dirty="0" smtClean="0"/>
              <a:t>województwa </a:t>
            </a:r>
            <a:r>
              <a:rPr lang="pl-PL" sz="1500" dirty="0" smtClean="0"/>
              <a:t>zachodnia odznaczały się również największą dysproporcją między płodnością ogólną a płodnością małżeńską</a:t>
            </a:r>
            <a:r>
              <a:rPr lang="pl-PL" sz="1500" dirty="0" smtClean="0"/>
              <a:t>.</a:t>
            </a:r>
          </a:p>
          <a:p>
            <a:pPr marL="87313" indent="-87313">
              <a:buFont typeface="Arial" pitchFamily="34" charset="0"/>
              <a:buChar char="•"/>
            </a:pPr>
            <a:endParaRPr lang="pl-PL" sz="1500" dirty="0" smtClean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836712"/>
            <a:ext cx="3017451" cy="232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060848"/>
            <a:ext cx="2543196" cy="21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775" y="4327143"/>
            <a:ext cx="2548124" cy="227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1844824"/>
            <a:ext cx="720158" cy="7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234" y="4080520"/>
            <a:ext cx="720158" cy="7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pole tekstowe 18"/>
          <p:cNvSpPr txBox="1"/>
          <p:nvPr/>
        </p:nvSpPr>
        <p:spPr>
          <a:xfrm>
            <a:off x="8028384" y="420134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Zach.</a:t>
            </a:r>
            <a:endParaRPr lang="pl-PL" sz="1400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8172400" y="2132856"/>
            <a:ext cx="7200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b="1" dirty="0" smtClean="0"/>
              <a:t>Wsch.</a:t>
            </a:r>
            <a:endParaRPr lang="pl-PL" sz="1350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804248" y="18448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b="1" dirty="0" smtClean="0"/>
              <a:t>1931</a:t>
            </a:r>
            <a:endParaRPr lang="pl-PL" sz="1350" b="1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51520" y="0"/>
            <a:ext cx="8643998" cy="5715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marL="0" marR="0" lvl="0" indent="987425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REPRODUKCJA LUDNOŚCI  POLSKI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    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WSPÓŁCZYNNIK PŁODNOŚCI KOBIET</a:t>
            </a:r>
          </a:p>
        </p:txBody>
      </p:sp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3792071" y="3128122"/>
          <a:ext cx="779930" cy="481853"/>
        </p:xfrm>
        <a:graphic>
          <a:graphicData uri="http://schemas.openxmlformats.org/drawingml/2006/table">
            <a:tbl>
              <a:tblPr/>
              <a:tblGrid>
                <a:gridCol w="389965"/>
                <a:gridCol w="389965"/>
              </a:tblGrid>
              <a:tr h="300878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latin typeface="Arial CE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latin typeface="Arial CE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latin typeface="Arial CE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latin typeface="Arial CE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" y="94129"/>
            <a:ext cx="8715436" cy="571504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  <a:t>REPRODUKCJA LUDNOŚCI  POLSKI</a:t>
            </a:r>
            <a:r>
              <a:rPr lang="pl-PL" sz="2600" b="1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600" b="1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</a:br>
            <a:r>
              <a:rPr lang="pl-PL" sz="2600" b="1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  <a:t>PŁODNOŚĆ KOBIET – wg powiatów</a:t>
            </a:r>
            <a:endParaRPr lang="pl-PL" sz="2600" b="1" dirty="0" smtClean="0">
              <a:solidFill>
                <a:srgbClr val="001D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82388" y="981635"/>
            <a:ext cx="847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Urodzenia żywe  na 1000 kobiet w wieku 15-49 lat  </a:t>
            </a:r>
            <a:endParaRPr lang="pl-PL" sz="1600" b="1" dirty="0" smtClean="0"/>
          </a:p>
          <a:p>
            <a:pPr algn="ctr"/>
            <a:r>
              <a:rPr lang="pl-PL" sz="1600" b="1" dirty="0" smtClean="0"/>
              <a:t>w </a:t>
            </a:r>
            <a:r>
              <a:rPr lang="pl-PL" sz="1600" b="1" dirty="0" smtClean="0"/>
              <a:t>powiatach </a:t>
            </a:r>
            <a:r>
              <a:rPr lang="pl-PL" sz="1600" b="1" dirty="0" smtClean="0"/>
              <a:t> II </a:t>
            </a:r>
            <a:r>
              <a:rPr lang="pl-PL" sz="1600" b="1" dirty="0" smtClean="0"/>
              <a:t>Rzeczypospolitej </a:t>
            </a:r>
            <a:r>
              <a:rPr lang="pl-PL" sz="1600" b="1" dirty="0" smtClean="0"/>
              <a:t>– </a:t>
            </a:r>
          </a:p>
          <a:p>
            <a:pPr algn="ctr"/>
            <a:r>
              <a:rPr lang="pl-PL" sz="1600" b="1" dirty="0" smtClean="0"/>
              <a:t>przeciętne </a:t>
            </a:r>
            <a:r>
              <a:rPr lang="pl-PL" sz="1600" b="1" dirty="0" smtClean="0"/>
              <a:t>roczne z okresu 1931-1932</a:t>
            </a:r>
            <a:endParaRPr lang="pl-PL" sz="1600" b="1" dirty="0"/>
          </a:p>
        </p:txBody>
      </p:sp>
      <p:pic>
        <p:nvPicPr>
          <p:cNvPr id="30" name="Obraz 29" descr="Powiaty32-płodność-zmi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4984" y="1156447"/>
            <a:ext cx="5027860" cy="5513294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3509680" y="5298140"/>
            <a:ext cx="9547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Poniżej 95</a:t>
            </a:r>
            <a:endParaRPr lang="pl-PL" sz="11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3567951" y="5531222"/>
            <a:ext cx="7620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[95-110)</a:t>
            </a:r>
            <a:endParaRPr lang="pl-PL" sz="11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3585880" y="5844987"/>
            <a:ext cx="865095" cy="25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[110-125)</a:t>
            </a:r>
            <a:endParaRPr lang="pl-PL" sz="11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3576916" y="6131858"/>
            <a:ext cx="865095" cy="25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[125-140)</a:t>
            </a:r>
            <a:endParaRPr lang="pl-PL" sz="11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3621739" y="6391835"/>
            <a:ext cx="11519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140 i więcej</a:t>
            </a:r>
            <a:endParaRPr lang="pl-PL" sz="1100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/>
        </p:nvGraphicFramePr>
        <p:xfrm>
          <a:off x="174944" y="2094652"/>
          <a:ext cx="2743067" cy="3100405"/>
        </p:xfrm>
        <a:graphic>
          <a:graphicData uri="http://schemas.openxmlformats.org/drawingml/2006/table">
            <a:tbl>
              <a:tblPr/>
              <a:tblGrid>
                <a:gridCol w="2304908"/>
                <a:gridCol w="438159"/>
              </a:tblGrid>
              <a:tr h="35654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Kamien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Koszyrski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(poleskie)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172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8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Kostopol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wolynskie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Stolin (poleskie)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Turka (lwowskie)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156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8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Kossow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(poleskie)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154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4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 dirty="0">
                        <a:latin typeface="Arial"/>
                      </a:endParaRP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latin typeface="Arial"/>
                      </a:endParaRP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4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latin typeface="Arial"/>
                      </a:endParaRP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latin typeface="Arial"/>
                      </a:endParaRP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Łódz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m. (łódzkie)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8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Lwow m. (lwowskie)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8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M.St.Warszawa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8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Krakow m. (krakowskie)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8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Bielsko m. (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Ślask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Cieszynski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8067" marR="8067" marT="8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" name="pole tekstowe 37"/>
          <p:cNvSpPr txBox="1"/>
          <p:nvPr/>
        </p:nvSpPr>
        <p:spPr>
          <a:xfrm>
            <a:off x="2407024" y="1882588"/>
            <a:ext cx="95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MAX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2088777" y="5168153"/>
            <a:ext cx="95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MIN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4608618"/>
            <a:ext cx="885828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Na podstawie oszacowanych wartości indeksów płodności ogólnej w latach 1923-1938 (przy stałej strukturze wiekowej kobiet –z 1931r.) wynika również, że w II Rzeczypospolitej nastąpił spadek indeksu płodności </a:t>
            </a:r>
            <a:r>
              <a:rPr lang="pl-PL" sz="1500" dirty="0" smtClean="0"/>
              <a:t>ogólnej</a:t>
            </a:r>
            <a:r>
              <a:rPr lang="pl-PL" sz="1500" dirty="0" smtClean="0"/>
              <a:t>. W 1923 r. płodność ogólna była na poziomie 34,0% płodności maksymalnej, a w 1938 r.– na poziomie 23,3% </a:t>
            </a:r>
            <a:r>
              <a:rPr lang="pl-PL" sz="1500" dirty="0" smtClean="0"/>
              <a:t>.</a:t>
            </a:r>
            <a:r>
              <a:rPr lang="pl-PL" sz="1500" dirty="0" smtClean="0"/>
              <a:t> najwyższą płodność w analizowanym okresie zarejestrowano na ziemiach wschodnich – w 1931 r. stanowiła ona 31,9% poziomu płodności maksymalnej , podczas gdy na ziemiach zachodnich – 25,9</a:t>
            </a:r>
            <a:r>
              <a:rPr lang="pl-PL" sz="1500" dirty="0" smtClean="0"/>
              <a:t>%. </a:t>
            </a:r>
            <a:r>
              <a:rPr lang="pl-PL" sz="1500" dirty="0" smtClean="0"/>
              <a:t>W latach 1900-1931 na obszarze ziem polskich następowało również obniżanie poziomów małżeńskości – w 1931 </a:t>
            </a:r>
            <a:r>
              <a:rPr lang="pl-PL" sz="1500" b="1" dirty="0" smtClean="0"/>
              <a:t>indeks I</a:t>
            </a:r>
            <a:r>
              <a:rPr lang="pl-PL" sz="1500" b="1" baseline="-25000" dirty="0" smtClean="0"/>
              <a:t>m</a:t>
            </a:r>
            <a:r>
              <a:rPr lang="pl-PL" sz="1500" b="1" dirty="0" smtClean="0"/>
              <a:t> </a:t>
            </a:r>
            <a:r>
              <a:rPr lang="pl-PL" sz="1500" dirty="0" smtClean="0"/>
              <a:t>wynosił  0,488. Mężatki urodziły w tym czasie ok. 49% dzieci, jakie mogłyby urodzić wszystkie mężatki, w miastach – 35%, a na wsi 54</a:t>
            </a:r>
            <a:r>
              <a:rPr lang="pl-PL" sz="1500" dirty="0" smtClean="0"/>
              <a:t>%.</a:t>
            </a:r>
            <a:endParaRPr lang="pl-PL" sz="1500" dirty="0" smtClean="0"/>
          </a:p>
          <a:p>
            <a:endParaRPr lang="pl-PL" sz="1500" dirty="0" smtClean="0"/>
          </a:p>
        </p:txBody>
      </p:sp>
      <p:sp>
        <p:nvSpPr>
          <p:cNvPr id="12" name="pole tekstowe 11"/>
          <p:cNvSpPr txBox="1"/>
          <p:nvPr/>
        </p:nvSpPr>
        <p:spPr>
          <a:xfrm>
            <a:off x="4442229" y="1284325"/>
            <a:ext cx="44059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Zastosowano </a:t>
            </a:r>
            <a:r>
              <a:rPr lang="pl-PL" sz="1500" dirty="0" smtClean="0"/>
              <a:t>standaryzację </a:t>
            </a:r>
            <a:r>
              <a:rPr lang="pl-PL" sz="1500" dirty="0" err="1" smtClean="0"/>
              <a:t>A.J.Coale’a</a:t>
            </a:r>
            <a:r>
              <a:rPr lang="pl-PL" sz="1500" dirty="0" smtClean="0"/>
              <a:t>, czyli </a:t>
            </a:r>
            <a:r>
              <a:rPr lang="pl-PL" sz="1500" dirty="0" smtClean="0"/>
              <a:t>indeksy </a:t>
            </a:r>
            <a:r>
              <a:rPr lang="pl-PL" sz="1500" dirty="0" smtClean="0"/>
              <a:t>płodności ogólnej (</a:t>
            </a:r>
            <a:r>
              <a:rPr lang="pl-PL" sz="1500" dirty="0" err="1" smtClean="0"/>
              <a:t>I</a:t>
            </a:r>
            <a:r>
              <a:rPr lang="pl-PL" sz="1500" baseline="-25000" dirty="0" err="1" smtClean="0"/>
              <a:t>f</a:t>
            </a:r>
            <a:r>
              <a:rPr lang="pl-PL" sz="1500" dirty="0" smtClean="0"/>
              <a:t>), indeks płodności małżeńskiej (I</a:t>
            </a:r>
            <a:r>
              <a:rPr lang="pl-PL" sz="1500" baseline="-25000" dirty="0" smtClean="0"/>
              <a:t>g</a:t>
            </a:r>
            <a:r>
              <a:rPr lang="pl-PL" sz="1500" dirty="0" smtClean="0"/>
              <a:t>) oraz indeks małżeńskości (I</a:t>
            </a:r>
            <a:r>
              <a:rPr lang="pl-PL" sz="1500" baseline="-25000" dirty="0" smtClean="0"/>
              <a:t>m</a:t>
            </a:r>
            <a:r>
              <a:rPr lang="pl-PL" sz="1500" dirty="0" smtClean="0"/>
              <a:t>).</a:t>
            </a:r>
            <a:r>
              <a:rPr lang="en-US" sz="1500" dirty="0" smtClean="0"/>
              <a:t>.</a:t>
            </a:r>
            <a:endParaRPr lang="pl-PL" sz="15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7581"/>
            <a:ext cx="408463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485763" y="127523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I</a:t>
            </a:r>
            <a:r>
              <a:rPr lang="pl-PL" baseline="-25000" dirty="0" err="1" smtClean="0"/>
              <a:t>f</a:t>
            </a:r>
            <a:endParaRPr lang="pl-PL" baseline="-25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2390"/>
            <a:ext cx="8712968" cy="71552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001D77"/>
                </a:solidFill>
                <a:cs typeface="Arial" pitchFamily="34" charset="0"/>
              </a:rPr>
              <a:t>STANDARYZACJA </a:t>
            </a: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1D77"/>
                </a:solidFill>
                <a:cs typeface="Arial" pitchFamily="34" charset="0"/>
              </a:rPr>
              <a:t>A.J.COALE’A </a:t>
            </a: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1D77"/>
                </a:solidFill>
                <a:cs typeface="Arial" pitchFamily="34" charset="0"/>
              </a:rPr>
              <a:t>WSPÓŁCZYNNIKÓW PŁODNOŚCI</a:t>
            </a: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.</a:t>
            </a:r>
            <a:b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  <a:t>PRINCETON </a:t>
            </a:r>
            <a:r>
              <a:rPr lang="en-US" sz="2400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  <a:t>EUROPEAN FERTILITY PROJECT</a:t>
            </a:r>
            <a:r>
              <a:rPr lang="pl-PL" sz="2400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1D77"/>
                </a:solidFill>
                <a:latin typeface="Arial" pitchFamily="34" charset="0"/>
                <a:cs typeface="Arial" pitchFamily="34" charset="0"/>
              </a:rPr>
              <a:t>INDICES</a:t>
            </a:r>
            <a:endParaRPr lang="pl-PL" sz="2400" dirty="0" smtClean="0">
              <a:solidFill>
                <a:srgbClr val="001D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3858889"/>
            <a:ext cx="410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i="1" dirty="0" err="1" smtClean="0"/>
              <a:t>Source</a:t>
            </a:r>
            <a:r>
              <a:rPr lang="pl-PL" sz="700" i="1" dirty="0" smtClean="0"/>
              <a:t>. </a:t>
            </a:r>
            <a:r>
              <a:rPr lang="pl-PL" sz="700" i="1" dirty="0" err="1" smtClean="0"/>
              <a:t>Own</a:t>
            </a:r>
            <a:r>
              <a:rPr lang="pl-PL" sz="700" i="1" dirty="0" smtClean="0"/>
              <a:t> </a:t>
            </a:r>
            <a:r>
              <a:rPr lang="pl-PL" sz="700" i="1" dirty="0" err="1" smtClean="0"/>
              <a:t>work</a:t>
            </a:r>
            <a:r>
              <a:rPr lang="pl-PL" sz="700" i="1" dirty="0" smtClean="0"/>
              <a:t> </a:t>
            </a:r>
            <a:r>
              <a:rPr lang="pl-PL" sz="700" i="1" dirty="0" err="1" smtClean="0"/>
              <a:t>based</a:t>
            </a:r>
            <a:r>
              <a:rPr lang="pl-PL" sz="700" i="1" dirty="0" smtClean="0"/>
              <a:t>  „</a:t>
            </a:r>
            <a:r>
              <a:rPr lang="pl-PL" sz="700" dirty="0" smtClean="0"/>
              <a:t>Statystyka Polski „ C, z.41, z.94a, z.62,St. Szulc S (1936),, Wiadomości Statystyczne 1938, </a:t>
            </a:r>
            <a:r>
              <a:rPr lang="pl-PL" sz="700" dirty="0" err="1" smtClean="0"/>
              <a:t>E.Stanczyk</a:t>
            </a:r>
            <a:r>
              <a:rPr lang="pl-PL" sz="700" dirty="0" smtClean="0"/>
              <a:t>, „Płodność </a:t>
            </a:r>
            <a:r>
              <a:rPr lang="pl-PL" sz="700" dirty="0"/>
              <a:t>kobiet w II </a:t>
            </a:r>
            <a:r>
              <a:rPr lang="pl-PL" sz="700" dirty="0" smtClean="0"/>
              <a:t>Rzeczypospolitej”, </a:t>
            </a:r>
            <a:r>
              <a:rPr lang="pl-PL" sz="700" dirty="0"/>
              <a:t>Acta </a:t>
            </a:r>
            <a:r>
              <a:rPr lang="pl-PL" sz="700" dirty="0" err="1"/>
              <a:t>Universitatis</a:t>
            </a:r>
            <a:r>
              <a:rPr lang="pl-PL" sz="700" dirty="0"/>
              <a:t> </a:t>
            </a:r>
            <a:r>
              <a:rPr lang="pl-PL" sz="700" dirty="0" err="1"/>
              <a:t>Wratislaviensis</a:t>
            </a:r>
            <a:r>
              <a:rPr lang="pl-PL" sz="700" dirty="0"/>
              <a:t> </a:t>
            </a:r>
            <a:r>
              <a:rPr lang="pl-PL" sz="700" dirty="0" smtClean="0"/>
              <a:t>, Wrocław 2003</a:t>
            </a:r>
            <a:r>
              <a:rPr lang="pl-PL" sz="700" dirty="0"/>
              <a:t>, </a:t>
            </a:r>
            <a:r>
              <a:rPr lang="pl-PL" sz="700" dirty="0" smtClean="0"/>
              <a:t>K</a:t>
            </a:r>
            <a:r>
              <a:rPr lang="pl-PL" sz="700" dirty="0"/>
              <a:t>. </a:t>
            </a:r>
            <a:r>
              <a:rPr lang="pl-PL" sz="700" dirty="0" err="1"/>
              <a:t>Iglicka</a:t>
            </a:r>
            <a:r>
              <a:rPr lang="pl-PL" sz="700" dirty="0"/>
              <a:t>, „Terytorialne przemiany płodności w Polsce w latach 1931-1988”, </a:t>
            </a:r>
            <a:r>
              <a:rPr lang="pl-PL" sz="700" dirty="0" smtClean="0"/>
              <a:t>Warszawa</a:t>
            </a:r>
            <a:r>
              <a:rPr lang="pl-PL" sz="700" dirty="0"/>
              <a:t>, 1994</a:t>
            </a: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4733363" y="2339788"/>
          <a:ext cx="1126449" cy="739588"/>
        </p:xfrm>
        <a:graphic>
          <a:graphicData uri="http://schemas.openxmlformats.org/presentationml/2006/ole">
            <p:oleObj spid="_x0000_s10250" name="Równanie" r:id="rId5" imgW="939392" imgH="622030" progId="Equation.3">
              <p:embed/>
            </p:oleObj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5903258" y="2353796"/>
          <a:ext cx="1342864" cy="725580"/>
        </p:xfrm>
        <a:graphic>
          <a:graphicData uri="http://schemas.openxmlformats.org/presentationml/2006/ole">
            <p:oleObj spid="_x0000_s10249" name="Równanie" r:id="rId6" imgW="1180588" imgH="634725" progId="Equation.3">
              <p:embed/>
            </p:oleObj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7221070" y="2265830"/>
          <a:ext cx="1398494" cy="992480"/>
        </p:xfrm>
        <a:graphic>
          <a:graphicData uri="http://schemas.openxmlformats.org/presentationml/2006/ole">
            <p:oleObj spid="_x0000_s10248" name="Równanie" r:id="rId7" imgW="1181100" imgH="838200" progId="Equation.3">
              <p:embed/>
            </p:oleObj>
          </a:graphicData>
        </a:graphic>
      </p:graphicFrame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572001" y="3254188"/>
            <a:ext cx="41685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i="1" dirty="0" smtClean="0"/>
              <a:t>F</a:t>
            </a:r>
            <a:r>
              <a:rPr lang="pl-PL" sz="1500" i="1" baseline="-25000" dirty="0" smtClean="0"/>
              <a:t>i</a:t>
            </a:r>
            <a:r>
              <a:rPr lang="pl-PL" sz="1500" i="1" dirty="0" smtClean="0"/>
              <a:t> </a:t>
            </a:r>
            <a:r>
              <a:rPr lang="pl-PL" sz="1500" dirty="0" smtClean="0"/>
              <a:t>– współczynnik płodności  w i-tej grupie wieku rozrodczego w rozkładzie standaryzowanym  (rozkład płodności kobiet </a:t>
            </a:r>
            <a:r>
              <a:rPr lang="pl-PL" sz="1500" dirty="0" err="1" smtClean="0"/>
              <a:t>Huterrytów</a:t>
            </a:r>
            <a:r>
              <a:rPr lang="pl-PL" sz="1500" dirty="0" smtClean="0"/>
              <a:t>),</a:t>
            </a:r>
            <a:r>
              <a:rPr lang="pl-PL" sz="1500" i="1" dirty="0" smtClean="0"/>
              <a:t> l(m)</a:t>
            </a:r>
            <a:r>
              <a:rPr lang="pl-PL" sz="1500" i="1" baseline="-25000" dirty="0" smtClean="0"/>
              <a:t>i</a:t>
            </a:r>
            <a:r>
              <a:rPr lang="pl-PL" sz="1500" i="1" dirty="0" smtClean="0"/>
              <a:t> </a:t>
            </a:r>
            <a:r>
              <a:rPr lang="pl-PL" sz="1500" dirty="0" smtClean="0"/>
              <a:t>– liczba mężatek w i-tej grupie wieku</a:t>
            </a:r>
            <a:endParaRPr lang="pl-PL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01706" y="4903857"/>
            <a:ext cx="86565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Najwyższą wartość indeksu małżeńskości odnotowano w dzielnicy wschodniej – 0,596, a najniższą zachodniej- 0,457.Stwierdzono niewielkie zróżnicowanie w poziomie indeksów płodności małżeńskiej według dzielnic II Rzeczypospolitej. Mężatki  z województw wschodnich urodziły średnio w latach 1931-1932  ok. 51,1% dzieci, jakie mogłyby urodzić wszystkie mężatki, a mężatki z województw zachodnich – 50,4% </a:t>
            </a:r>
            <a:endParaRPr lang="pl-PL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776" y="1316905"/>
            <a:ext cx="49482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171" y="1240125"/>
            <a:ext cx="3748651" cy="364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4598894" y="4305584"/>
            <a:ext cx="400052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50" dirty="0" smtClean="0"/>
              <a:t>Statystyka </a:t>
            </a:r>
            <a:r>
              <a:rPr lang="pl-PL" sz="750" dirty="0" smtClean="0"/>
              <a:t>Polski „ C, z.41, z.94a, </a:t>
            </a:r>
            <a:endParaRPr lang="pl-PL" sz="75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7917" y="179965"/>
            <a:ext cx="8712968" cy="10168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STANDARYZACJA 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A.J.COALE’A 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WSPÓŁCZYNNIKÓW PŁODNOŚCI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b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PRINCETON EUROPEAN FERTILITY PROJECT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INDICES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001D7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88640"/>
            <a:ext cx="8643998" cy="454278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marL="265176" indent="-265176">
              <a:spcBef>
                <a:spcPts val="0"/>
              </a:spcBef>
              <a:spcAft>
                <a:spcPts val="0"/>
              </a:spcAft>
            </a:pPr>
            <a:r>
              <a:rPr lang="pl-PL" sz="2800" b="1" dirty="0" smtClean="0">
                <a:solidFill>
                  <a:srgbClr val="001D77"/>
                </a:solidFill>
                <a:ea typeface="+mn-ea"/>
                <a:cs typeface="Arial"/>
              </a:rPr>
              <a:t>PODSUMOWANIE</a:t>
            </a:r>
            <a:endParaRPr lang="pl-PL" sz="2800" b="1" dirty="0">
              <a:solidFill>
                <a:srgbClr val="001D77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642894"/>
            <a:ext cx="8643998" cy="6215106"/>
          </a:xfrm>
        </p:spPr>
        <p:txBody>
          <a:bodyPr/>
          <a:lstStyle/>
          <a:p>
            <a:pPr marL="174625" indent="-174625"/>
            <a:r>
              <a:rPr lang="pl-PL" sz="1600" dirty="0" smtClean="0">
                <a:latin typeface="+mj-lt"/>
                <a:cs typeface="Arial" pitchFamily="34" charset="0"/>
              </a:rPr>
              <a:t>Głównym </a:t>
            </a:r>
            <a:r>
              <a:rPr lang="pl-PL" sz="1600" dirty="0" smtClean="0">
                <a:latin typeface="+mj-lt"/>
                <a:cs typeface="Arial" pitchFamily="34" charset="0"/>
              </a:rPr>
              <a:t>czynnikiem warunkującym liczbę ludności był przyrost naturalny, zaś przyrost migracyjny miał mniejsze znaczenie.</a:t>
            </a:r>
          </a:p>
          <a:p>
            <a:pPr marL="174625" indent="-174625"/>
            <a:r>
              <a:rPr lang="pl-PL" sz="1600" dirty="0" smtClean="0">
                <a:latin typeface="+mj-lt"/>
                <a:cs typeface="Arial" pitchFamily="34" charset="0"/>
              </a:rPr>
              <a:t>Stwierdzono </a:t>
            </a:r>
            <a:r>
              <a:rPr lang="pl-PL" sz="1600" dirty="0" smtClean="0">
                <a:latin typeface="+mj-lt"/>
                <a:cs typeface="Arial" pitchFamily="34" charset="0"/>
              </a:rPr>
              <a:t>nieznaczne zmiany w strukturze wiekowej ludności II  Rzeczypospolitej – choć wskazują już one na stopniowe starzenie się społeczeństwa Polski</a:t>
            </a:r>
          </a:p>
          <a:p>
            <a:pPr marL="174625" indent="-174625"/>
            <a:r>
              <a:rPr lang="pl-PL" sz="1600" dirty="0" smtClean="0">
                <a:latin typeface="+mj-lt"/>
                <a:cs typeface="Arial" pitchFamily="34" charset="0"/>
              </a:rPr>
              <a:t>Odwołując </a:t>
            </a:r>
            <a:r>
              <a:rPr lang="pl-PL" sz="1600" dirty="0" smtClean="0">
                <a:latin typeface="+mj-lt"/>
                <a:cs typeface="Arial" pitchFamily="34" charset="0"/>
              </a:rPr>
              <a:t>się do koncepcji modelu pierwszego przejścia  demograficznego  określono początek fazy II i fazy III. Z przeprowadzonych szacunków można przyjąć, że wystąpiły one na przełomie XIX i XX w., „Właściwe” przejście demograficzne (spadek umieralności wyprzedzał spadek rodności) wystąpiło na ziemiach polskich od ok. 1885 r.</a:t>
            </a:r>
          </a:p>
          <a:p>
            <a:pPr marL="174625" indent="-174625"/>
            <a:r>
              <a:rPr lang="pl-PL" sz="1600" dirty="0" smtClean="0">
                <a:latin typeface="+mj-lt"/>
                <a:cs typeface="Arial" pitchFamily="34" charset="0"/>
              </a:rPr>
              <a:t>Z </a:t>
            </a:r>
            <a:r>
              <a:rPr lang="pl-PL" sz="1600" dirty="0" smtClean="0">
                <a:latin typeface="+mj-lt"/>
                <a:cs typeface="Arial" pitchFamily="34" charset="0"/>
              </a:rPr>
              <a:t>estymacji funkcji </a:t>
            </a:r>
            <a:r>
              <a:rPr lang="pl-PL" sz="1600" dirty="0" err="1" smtClean="0">
                <a:latin typeface="+mj-lt"/>
                <a:cs typeface="Arial" pitchFamily="34" charset="0"/>
              </a:rPr>
              <a:t>antylogistycznej</a:t>
            </a:r>
            <a:r>
              <a:rPr lang="pl-PL" sz="1600" dirty="0" smtClean="0">
                <a:latin typeface="+mj-lt"/>
                <a:cs typeface="Arial" pitchFamily="34" charset="0"/>
              </a:rPr>
              <a:t> dla każdej z dzielnic uzyskano informacje, że wyraźne załamanie trendu umieralności najwcześniej wystąpiło na ziemiach zachodnich i południowych (ok. 1871 r. i 1875 r.). Od tego momentu na ziemiach tych dokonało się „właściwe” przejście demograficzne.</a:t>
            </a:r>
          </a:p>
          <a:p>
            <a:pPr marL="174625" indent="-174625"/>
            <a:r>
              <a:rPr lang="pl-PL" sz="1600" dirty="0" smtClean="0">
                <a:latin typeface="+mj-lt"/>
                <a:cs typeface="Arial" pitchFamily="34" charset="0"/>
              </a:rPr>
              <a:t>Między </a:t>
            </a:r>
            <a:r>
              <a:rPr lang="pl-PL" sz="1600" dirty="0" smtClean="0">
                <a:latin typeface="+mj-lt"/>
                <a:cs typeface="Arial" pitchFamily="34" charset="0"/>
              </a:rPr>
              <a:t>dzielnicami (grupami województw) istniały duże dysproporcje w  </a:t>
            </a:r>
            <a:r>
              <a:rPr lang="pl-PL" sz="1600" dirty="0" smtClean="0">
                <a:latin typeface="+mj-lt"/>
                <a:cs typeface="Arial" pitchFamily="34" charset="0"/>
              </a:rPr>
              <a:t>poziomie</a:t>
            </a:r>
            <a:br>
              <a:rPr lang="pl-PL" sz="1600" dirty="0" smtClean="0">
                <a:latin typeface="+mj-lt"/>
                <a:cs typeface="Arial" pitchFamily="34" charset="0"/>
              </a:rPr>
            </a:br>
            <a:r>
              <a:rPr lang="pl-PL" sz="1600" dirty="0" smtClean="0">
                <a:latin typeface="+mj-lt"/>
                <a:cs typeface="Arial" pitchFamily="34" charset="0"/>
              </a:rPr>
              <a:t> </a:t>
            </a:r>
            <a:r>
              <a:rPr lang="pl-PL" sz="1600" dirty="0" smtClean="0">
                <a:latin typeface="+mj-lt"/>
                <a:cs typeface="Arial" pitchFamily="34" charset="0"/>
              </a:rPr>
              <a:t>i dynamice </a:t>
            </a:r>
            <a:r>
              <a:rPr lang="pl-PL" sz="1600" dirty="0" smtClean="0">
                <a:latin typeface="+mj-lt"/>
                <a:cs typeface="Arial" pitchFamily="34" charset="0"/>
              </a:rPr>
              <a:t>rodności</a:t>
            </a:r>
            <a:r>
              <a:rPr lang="pl-PL" sz="1600" dirty="0" smtClean="0">
                <a:latin typeface="+mj-lt"/>
                <a:cs typeface="Arial" pitchFamily="34" charset="0"/>
              </a:rPr>
              <a:t>, umieralności i reprodukcji ludności; Najwyższe wartości współczynników rodności i płodności) wystąpiły na ziemiach  wschodnich, najniższe </a:t>
            </a:r>
            <a:r>
              <a:rPr lang="pl-PL" sz="1600" dirty="0" smtClean="0">
                <a:latin typeface="+mj-lt"/>
                <a:cs typeface="Arial" pitchFamily="34" charset="0"/>
              </a:rPr>
              <a:t/>
            </a:r>
            <a:br>
              <a:rPr lang="pl-PL" sz="1600" dirty="0" smtClean="0">
                <a:latin typeface="+mj-lt"/>
                <a:cs typeface="Arial" pitchFamily="34" charset="0"/>
              </a:rPr>
            </a:br>
            <a:r>
              <a:rPr lang="pl-PL" sz="1600" dirty="0" smtClean="0">
                <a:latin typeface="+mj-lt"/>
                <a:cs typeface="Arial" pitchFamily="34" charset="0"/>
              </a:rPr>
              <a:t>– </a:t>
            </a:r>
            <a:r>
              <a:rPr lang="pl-PL" sz="1600" dirty="0" smtClean="0">
                <a:latin typeface="+mj-lt"/>
                <a:cs typeface="Arial" pitchFamily="34" charset="0"/>
              </a:rPr>
              <a:t>w zachodnich </a:t>
            </a:r>
          </a:p>
          <a:p>
            <a:pPr marL="174625" indent="-174625"/>
            <a:r>
              <a:rPr lang="pl-PL" sz="1600" dirty="0" smtClean="0">
                <a:latin typeface="+mj-lt"/>
                <a:cs typeface="Arial" pitchFamily="34" charset="0"/>
              </a:rPr>
              <a:t>Pomimo </a:t>
            </a:r>
            <a:r>
              <a:rPr lang="pl-PL" sz="1600" dirty="0" smtClean="0">
                <a:latin typeface="+mj-lt"/>
                <a:cs typeface="Arial" pitchFamily="34" charset="0"/>
              </a:rPr>
              <a:t>spadku stopniowego zmniejszenia dzietności oraz  wartości współczynników reprodukcji </a:t>
            </a:r>
            <a:r>
              <a:rPr lang="pl-PL" sz="1600" dirty="0" smtClean="0">
                <a:latin typeface="+mj-lt"/>
                <a:cs typeface="Arial" pitchFamily="34" charset="0"/>
              </a:rPr>
              <a:t>brutto</a:t>
            </a:r>
            <a:r>
              <a:rPr lang="pl-PL" sz="1600" dirty="0" smtClean="0">
                <a:latin typeface="+mj-lt"/>
                <a:cs typeface="Arial" pitchFamily="34" charset="0"/>
              </a:rPr>
              <a:t>, na obszarze Polski oraz  okresie przed I wojną światową, występowała rozszerzona reprodukcja ludności (współczynniki  gwarantowały prostą zastępowalność pokoleń).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56DE-7780-4814-8AD1-536AB5A0450F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34734" y="2376262"/>
            <a:ext cx="8474529" cy="1961695"/>
          </a:xfrm>
        </p:spPr>
        <p:txBody>
          <a:bodyPr/>
          <a:lstStyle/>
          <a:p>
            <a:r>
              <a:rPr lang="pl-PL" sz="3200" dirty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32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DZIĘKUJĘ ZA UWAGĘ!</a:t>
            </a:r>
            <a:endParaRPr lang="pl-PL" sz="2400" spc="-2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l-PL" b="1" dirty="0" smtClean="0"/>
              <a:t>Elżbieta Stańczyk</a:t>
            </a:r>
            <a:endParaRPr lang="pl-PL" b="1" dirty="0"/>
          </a:p>
          <a:p>
            <a:endParaRPr lang="pl-PL" dirty="0"/>
          </a:p>
          <a:p>
            <a:r>
              <a:rPr lang="pl-PL" dirty="0" smtClean="0"/>
              <a:t>E.Stanczyk@stat.gov.pl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pl-PL" dirty="0">
                <a:latin typeface="Fira Sans" panose="020B0503050000020004" pitchFamily="34" charset="0"/>
              </a:rPr>
              <a:t>wroclaw.stat.gov.pl</a:t>
            </a:r>
          </a:p>
        </p:txBody>
      </p:sp>
    </p:spTree>
    <p:extLst>
      <p:ext uri="{BB962C8B-B14F-4D97-AF65-F5344CB8AC3E}">
        <p14:creationId xmlns="" xmlns:p14="http://schemas.microsoft.com/office/powerpoint/2010/main" val="23635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56DE-7780-4814-8AD1-536AB5A0450F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600" dirty="0" smtClean="0">
                <a:solidFill>
                  <a:srgbClr val="173583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WPROW</a:t>
            </a:r>
            <a:r>
              <a:rPr lang="pl-PL" sz="2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ADZ</a:t>
            </a:r>
            <a:r>
              <a:rPr lang="pl-PL" sz="2600" dirty="0" smtClean="0">
                <a:solidFill>
                  <a:srgbClr val="173583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ENIE</a:t>
            </a:r>
            <a:endParaRPr lang="pl-PL" sz="2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27729" y="1005196"/>
            <a:ext cx="8678198" cy="504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1700" dirty="0" smtClean="0"/>
              <a:t>Zaprezentowanie </a:t>
            </a:r>
            <a:r>
              <a:rPr lang="pl-PL" sz="1700" dirty="0" smtClean="0"/>
              <a:t>przemian ludnościowych w  Polsce w okresie dwudziestolecia międzywojennego. </a:t>
            </a:r>
          </a:p>
          <a:p>
            <a:pPr marL="174625" indent="-174625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1700" dirty="0" smtClean="0"/>
              <a:t>Usytuowanie </a:t>
            </a:r>
            <a:r>
              <a:rPr lang="pl-PL" sz="1700" dirty="0" smtClean="0"/>
              <a:t>przemian rodności (płodności), umieralności, reprodukcji ludności 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w </a:t>
            </a:r>
            <a:r>
              <a:rPr lang="pl-PL" sz="1700" dirty="0" smtClean="0"/>
              <a:t>oparciu o koncepcję pierwszego przejścia demograficznego</a:t>
            </a:r>
          </a:p>
          <a:p>
            <a:pPr marL="174625" indent="-174625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1700" dirty="0" smtClean="0"/>
              <a:t>W szczególności -  </a:t>
            </a:r>
            <a:r>
              <a:rPr lang="pl-PL" sz="1700" dirty="0" smtClean="0"/>
              <a:t>próba określenia faz przejścia demograficznego .</a:t>
            </a:r>
          </a:p>
          <a:p>
            <a:pPr marL="174625" indent="-174625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1700" dirty="0" smtClean="0"/>
              <a:t>Określenie </a:t>
            </a:r>
            <a:r>
              <a:rPr lang="pl-PL" sz="1700" dirty="0" smtClean="0"/>
              <a:t>momentu eksplozji demograficznej (maksimum przyrostu naturalnego),</a:t>
            </a:r>
          </a:p>
          <a:p>
            <a:pPr marL="174625" indent="-174625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1700" dirty="0" smtClean="0"/>
              <a:t>Ze </a:t>
            </a:r>
            <a:r>
              <a:rPr lang="pl-PL" sz="1700" dirty="0" smtClean="0"/>
              <a:t>względu na dziedzictwo gospodarcze i społeczno-psychologiczne rządów zaborców Polski: Prus, Austrii i Rosji  oraz wynikającą z niego odmienność rozwoju społeczno-ekonomicznego </a:t>
            </a:r>
            <a:r>
              <a:rPr lang="pl-PL" sz="1700" dirty="0" smtClean="0"/>
              <a:t>poszczególnych </a:t>
            </a:r>
            <a:r>
              <a:rPr lang="pl-PL" sz="1700" dirty="0" smtClean="0"/>
              <a:t>dzielnic Polski, rozważenie, czy istniały dysproporcje między wyróżnionymi grupami </a:t>
            </a:r>
            <a:r>
              <a:rPr lang="pl-PL" sz="1700" dirty="0" smtClean="0"/>
              <a:t>województw </a:t>
            </a:r>
            <a:r>
              <a:rPr lang="pl-PL" sz="1700" dirty="0" smtClean="0"/>
              <a:t>w omawianych procesach demograficznych.</a:t>
            </a:r>
          </a:p>
          <a:p>
            <a:pPr marL="174625" indent="-174625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1700" dirty="0" smtClean="0"/>
              <a:t>Identyfikacja </a:t>
            </a:r>
            <a:r>
              <a:rPr lang="pl-PL" sz="1700" dirty="0" smtClean="0"/>
              <a:t>różnic między grupami województw w zachodzących procesach demograficznych  - próba określenia opóźnienia rozwoju demograficznego wybranych części kraju względem pozostałych,</a:t>
            </a:r>
          </a:p>
          <a:p>
            <a:pPr marL="174625" indent="-174625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1700" dirty="0" smtClean="0"/>
              <a:t>Określenie </a:t>
            </a:r>
            <a:r>
              <a:rPr lang="pl-PL" sz="1700" dirty="0" smtClean="0"/>
              <a:t>zróżnicowania płodności kobiet według indeksów Princeton </a:t>
            </a:r>
            <a:r>
              <a:rPr lang="pl-PL" sz="1700" dirty="0" err="1" smtClean="0"/>
              <a:t>European</a:t>
            </a:r>
            <a:r>
              <a:rPr lang="pl-PL" sz="1700" dirty="0" smtClean="0"/>
              <a:t> </a:t>
            </a:r>
            <a:r>
              <a:rPr lang="pl-PL" sz="1700" dirty="0" err="1" smtClean="0"/>
              <a:t>Fertility</a:t>
            </a:r>
            <a:r>
              <a:rPr lang="pl-PL" sz="1700" dirty="0" smtClean="0"/>
              <a:t> Project </a:t>
            </a:r>
            <a:endParaRPr lang="pl-PL" sz="1700" dirty="0"/>
          </a:p>
        </p:txBody>
      </p:sp>
    </p:spTree>
    <p:extLst>
      <p:ext uri="{BB962C8B-B14F-4D97-AF65-F5344CB8AC3E}">
        <p14:creationId xmlns="" xmlns:p14="http://schemas.microsoft.com/office/powerpoint/2010/main" val="39991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0" y="642205"/>
            <a:ext cx="87849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Źródłami danych liczbowych były:</a:t>
            </a:r>
          </a:p>
          <a:p>
            <a:pPr marL="444500"/>
            <a:r>
              <a:rPr lang="pl-PL" sz="1700" dirty="0" smtClean="0"/>
              <a:t>oficjalnie </a:t>
            </a:r>
            <a:r>
              <a:rPr lang="pl-PL" sz="1700" dirty="0" smtClean="0"/>
              <a:t>dane publikowane przez GUS, w tym </a:t>
            </a:r>
          </a:p>
          <a:p>
            <a:pPr marL="631825" indent="-187325"/>
            <a:r>
              <a:rPr lang="pl-PL" sz="1700" dirty="0" smtClean="0"/>
              <a:t>     - wyniki </a:t>
            </a:r>
            <a:r>
              <a:rPr lang="pl-PL" sz="1700" dirty="0" smtClean="0"/>
              <a:t>spisów ludności z dnia 30 IX 1921 i 9 XI 1931 </a:t>
            </a:r>
            <a:r>
              <a:rPr lang="pl-PL" sz="1700" dirty="0" smtClean="0"/>
              <a:t>r. </a:t>
            </a:r>
            <a:endParaRPr lang="pl-PL" sz="1700" dirty="0" smtClean="0"/>
          </a:p>
          <a:p>
            <a:pPr marL="631825" indent="-187325"/>
            <a:r>
              <a:rPr lang="pl-PL" sz="1700" dirty="0" smtClean="0"/>
              <a:t>     -  dane </a:t>
            </a:r>
            <a:r>
              <a:rPr lang="pl-PL" sz="1700" dirty="0" smtClean="0"/>
              <a:t>dotyczące bieżącej rejestracji ruchu naturalnego ludności,</a:t>
            </a:r>
          </a:p>
          <a:p>
            <a:pPr marL="631825" indent="-187325"/>
            <a:r>
              <a:rPr lang="pl-PL" sz="1700" smtClean="0"/>
              <a:t>     - </a:t>
            </a:r>
            <a:r>
              <a:rPr lang="pl-PL" sz="1700" dirty="0" smtClean="0"/>
              <a:t>dane </a:t>
            </a:r>
            <a:r>
              <a:rPr lang="pl-PL" sz="1700" dirty="0" smtClean="0"/>
              <a:t>szacunkowe dotyczące corocznej liczby ludności, </a:t>
            </a:r>
          </a:p>
          <a:p>
            <a:pPr marL="631825" indent="-187325"/>
            <a:r>
              <a:rPr lang="pl-PL" sz="1700" dirty="0" smtClean="0"/>
              <a:t>- ponadto </a:t>
            </a:r>
            <a:r>
              <a:rPr lang="pl-PL" sz="1700" dirty="0" smtClean="0"/>
              <a:t>skorzystano z innych danych  pochodzących z opracowań analitycznych (np. szacunków autorów: </a:t>
            </a:r>
            <a:r>
              <a:rPr lang="pl-PL" sz="1700" dirty="0" err="1" smtClean="0"/>
              <a:t>S.Szulca</a:t>
            </a:r>
            <a:r>
              <a:rPr lang="pl-PL" sz="1700" dirty="0" smtClean="0"/>
              <a:t>, </a:t>
            </a:r>
            <a:r>
              <a:rPr lang="pl-PL" sz="1700" dirty="0" err="1" smtClean="0"/>
              <a:t>M.Kędelskiego</a:t>
            </a:r>
            <a:r>
              <a:rPr lang="pl-PL" sz="1700" dirty="0" smtClean="0"/>
              <a:t>, </a:t>
            </a:r>
            <a:r>
              <a:rPr lang="pl-PL" sz="1700" dirty="0" err="1" smtClean="0"/>
              <a:t>S.Borowskiego</a:t>
            </a:r>
            <a:r>
              <a:rPr lang="pl-PL" sz="1700" dirty="0" smtClean="0"/>
              <a:t>, </a:t>
            </a:r>
            <a:r>
              <a:rPr lang="pl-PL" sz="1700" dirty="0" err="1" smtClean="0"/>
              <a:t>E.Vielrose</a:t>
            </a:r>
            <a:r>
              <a:rPr lang="pl-PL" sz="1700" dirty="0" smtClean="0"/>
              <a:t>, </a:t>
            </a:r>
            <a:r>
              <a:rPr lang="pl-PL" sz="1700" dirty="0" err="1" smtClean="0"/>
              <a:t>K.Zamorskiego</a:t>
            </a:r>
            <a:r>
              <a:rPr lang="pl-PL" sz="1700" dirty="0" smtClean="0"/>
              <a:t>)</a:t>
            </a:r>
          </a:p>
          <a:p>
            <a:endParaRPr lang="pl-PL" sz="1500" b="1" dirty="0" smtClean="0"/>
          </a:p>
          <a:p>
            <a:r>
              <a:rPr lang="pl-PL" b="1" dirty="0" smtClean="0"/>
              <a:t>Uwaga 1. </a:t>
            </a:r>
          </a:p>
          <a:p>
            <a:pPr marL="174625"/>
            <a:r>
              <a:rPr lang="pl-PL" sz="1700" dirty="0" smtClean="0"/>
              <a:t>Pełna porównywalność danych z przytoczonych  spisów jest ograniczona m.in. z powodu różnych obszarów objętych spisem (np. spis 1921 r.  - z  powodu nie ustabilizowanych jeszcze w tym czasie granic, nie objął </a:t>
            </a:r>
            <a:r>
              <a:rPr lang="pl-PL" sz="1700" dirty="0" smtClean="0"/>
              <a:t>Górnego </a:t>
            </a:r>
            <a:r>
              <a:rPr lang="pl-PL" sz="1700" dirty="0" smtClean="0"/>
              <a:t>Śląska oraz części ziem północno-wschodnich, czyli tzw. Ziemi Wileńskiej; spis 1931 r. - objął całe </a:t>
            </a:r>
            <a:r>
              <a:rPr lang="pl-PL" sz="1700" dirty="0" smtClean="0"/>
              <a:t>terytorium </a:t>
            </a:r>
            <a:r>
              <a:rPr lang="pl-PL" sz="1700" dirty="0" smtClean="0"/>
              <a:t>Polski w ówczesnych granicach).</a:t>
            </a:r>
          </a:p>
          <a:p>
            <a:r>
              <a:rPr lang="pl-PL" sz="1700" b="1" dirty="0" smtClean="0"/>
              <a:t>Uwaga </a:t>
            </a:r>
            <a:r>
              <a:rPr lang="pl-PL" sz="1700" b="1" dirty="0" smtClean="0"/>
              <a:t>2. </a:t>
            </a:r>
          </a:p>
          <a:p>
            <a:pPr marL="174625"/>
            <a:r>
              <a:rPr lang="pl-PL" sz="1700" dirty="0" smtClean="0"/>
              <a:t>Zdaniem wielu demografów w okresie międzywojennym występował niezadowalający stan statystyki ruchu naturalnego </a:t>
            </a:r>
            <a:r>
              <a:rPr lang="pl-PL" sz="1700" dirty="0" smtClean="0"/>
              <a:t>. Braki </a:t>
            </a:r>
            <a:r>
              <a:rPr lang="pl-PL" sz="1700" dirty="0" smtClean="0"/>
              <a:t>rejestracji były zróżnicowane terytorialnie. Najbardziej dokładna była rejestracja ruchu naturalnego na  terenie województw zachodnich, a najmniej -   w województwach wschodnich, a nieco lepsza w województwach centralnych. </a:t>
            </a:r>
          </a:p>
          <a:p>
            <a:endParaRPr lang="pl-PL" sz="1400" dirty="0"/>
          </a:p>
        </p:txBody>
      </p:sp>
      <p:sp>
        <p:nvSpPr>
          <p:cNvPr id="10" name="Tytuł 3"/>
          <p:cNvSpPr txBox="1">
            <a:spLocks/>
          </p:cNvSpPr>
          <p:nvPr/>
        </p:nvSpPr>
        <p:spPr>
          <a:xfrm>
            <a:off x="326571" y="169184"/>
            <a:ext cx="8490857" cy="64724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pl-PL" sz="2800" b="1" dirty="0" smtClean="0">
                <a:solidFill>
                  <a:srgbClr val="173583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ŹRODŁA DANYCH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rgbClr val="001D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576" y="2985752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7800" algn="just"/>
            <a:r>
              <a:rPr lang="pl-PL" sz="1400" dirty="0" smtClean="0">
                <a:ea typeface="Times New Roman" pitchFamily="18" charset="0"/>
              </a:rPr>
              <a:t>Ponieważ </a:t>
            </a:r>
            <a:r>
              <a:rPr lang="pl-PL" sz="1400" dirty="0" smtClean="0">
                <a:ea typeface="Times New Roman" pitchFamily="18" charset="0"/>
              </a:rPr>
              <a:t>w przypadku ruchu naturalnego na obszarze II Rzeczypospolitej szeregi czasowe są krótkie, stąd analizę procesu przejścia demograficznego (w zakresie zmian w stopie urodzeń i zgonów) można rozpocząć dopiero od drugiej fazy </a:t>
            </a:r>
            <a:r>
              <a:rPr lang="pl-PL" sz="1400" dirty="0" smtClean="0">
                <a:ea typeface="Times New Roman" pitchFamily="18" charset="0"/>
              </a:rPr>
              <a:t>.</a:t>
            </a:r>
            <a:endParaRPr lang="pl-PL" sz="1400" dirty="0" smtClean="0">
              <a:ea typeface="Times New Roman" pitchFamily="18" charset="0"/>
            </a:endParaRPr>
          </a:p>
          <a:p>
            <a:pPr lvl="0" indent="177800" algn="just"/>
            <a:r>
              <a:rPr lang="pl-PL" sz="1400" dirty="0" smtClean="0"/>
              <a:t>Aby określić </a:t>
            </a:r>
            <a:r>
              <a:rPr lang="pl-PL" sz="1400" b="1" dirty="0" smtClean="0"/>
              <a:t>początek i koniec „właściwego” przejścia demograficznego (początek fazy II i IV) </a:t>
            </a:r>
            <a:r>
              <a:rPr lang="pl-PL" sz="1400" dirty="0" smtClean="0"/>
              <a:t>zdecydowano się w przypadku surowych współczynników rodności i umieralności, na </a:t>
            </a:r>
            <a:r>
              <a:rPr lang="pl-PL" sz="1400" b="1" dirty="0" smtClean="0"/>
              <a:t>regresję nieliniową, aproksymację funkcją </a:t>
            </a:r>
            <a:r>
              <a:rPr lang="pl-PL" sz="1400" b="1" dirty="0" err="1" smtClean="0"/>
              <a:t>antylogistyczną</a:t>
            </a:r>
            <a:r>
              <a:rPr lang="pl-PL" sz="1400" b="1" dirty="0" smtClean="0"/>
              <a:t>  </a:t>
            </a:r>
            <a:r>
              <a:rPr lang="pl-PL" sz="1400" dirty="0" smtClean="0"/>
              <a:t>- y(t)  w połączeniu z metodą substytucji prostej </a:t>
            </a:r>
            <a:r>
              <a:rPr lang="pl-PL" sz="1400" dirty="0" smtClean="0"/>
              <a:t> </a:t>
            </a:r>
            <a:r>
              <a:rPr lang="pl-PL" sz="1400" dirty="0" smtClean="0">
                <a:ea typeface="Times New Roman" pitchFamily="18" charset="0"/>
              </a:rPr>
              <a:t>(</a:t>
            </a:r>
            <a:r>
              <a:rPr lang="pl-PL" sz="1250" i="1" dirty="0" err="1" smtClean="0">
                <a:ea typeface="Times New Roman" pitchFamily="18" charset="0"/>
              </a:rPr>
              <a:t>B.Radzikowska</a:t>
            </a:r>
            <a:r>
              <a:rPr lang="pl-PL" sz="1250" i="1" dirty="0" smtClean="0">
                <a:ea typeface="Times New Roman" pitchFamily="18" charset="0"/>
              </a:rPr>
              <a:t>*)</a:t>
            </a:r>
            <a:endParaRPr kumimoji="0" lang="pl-PL" sz="12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251520" y="5624809"/>
            <a:ext cx="8712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l-PL" sz="1500" dirty="0" smtClean="0">
                <a:ea typeface="Times New Roman" pitchFamily="18" charset="0"/>
              </a:rPr>
              <a:t>Aby móc określić moment eksplozji demograficznej (maksimum przyrostu naturalnego) skorzystano z aproksymacji funkcją wykładniczą </a:t>
            </a:r>
            <a:endParaRPr lang="pl-PL" sz="1500" dirty="0" smtClean="0">
              <a:ea typeface="Times New Roman" pitchFamily="18" charset="0"/>
            </a:endParaRPr>
          </a:p>
          <a:p>
            <a:r>
              <a:rPr lang="pl-PL" sz="750" dirty="0" smtClean="0"/>
              <a:t>                                                                                                           </a:t>
            </a:r>
          </a:p>
          <a:p>
            <a:r>
              <a:rPr lang="pl-PL" sz="750" dirty="0" smtClean="0"/>
              <a:t> </a:t>
            </a:r>
            <a:r>
              <a:rPr lang="pl-PL" sz="750" dirty="0" smtClean="0"/>
              <a:t>                                                                                                          </a:t>
            </a:r>
            <a:r>
              <a:rPr lang="pl-PL" sz="750" dirty="0" smtClean="0"/>
              <a:t> </a:t>
            </a:r>
            <a:r>
              <a:rPr lang="pl-PL" sz="750" dirty="0" smtClean="0"/>
              <a:t>*B</a:t>
            </a:r>
            <a:r>
              <a:rPr lang="pl-PL" sz="750" dirty="0"/>
              <a:t>. Radzikowska, „Płodność w Polsce w kontekście teorii przejścia demograficznego.  Modelowanie i prognozowanie”, </a:t>
            </a:r>
            <a:r>
              <a:rPr lang="pl-PL" sz="750" dirty="0" smtClean="0"/>
              <a:t>Wrocław</a:t>
            </a:r>
            <a:r>
              <a:rPr lang="pl-PL" sz="750" dirty="0"/>
              <a:t>, 1995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165422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pole tekstowe 28"/>
          <p:cNvSpPr txBox="1"/>
          <p:nvPr/>
        </p:nvSpPr>
        <p:spPr>
          <a:xfrm>
            <a:off x="2051720" y="4374649"/>
            <a:ext cx="6912768" cy="124649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pl-PL" sz="1500" dirty="0" smtClean="0">
                <a:ea typeface="Times New Roman" pitchFamily="18" charset="0"/>
              </a:rPr>
              <a:t>Proces przejścia demograficznego (proces wypierania jednej technologii przez nową – według idei metody </a:t>
            </a:r>
            <a:r>
              <a:rPr lang="pl-PL" sz="1500" dirty="0" smtClean="0">
                <a:ea typeface="Times New Roman" pitchFamily="18" charset="0"/>
              </a:rPr>
              <a:t>substytucji </a:t>
            </a:r>
            <a:r>
              <a:rPr lang="pl-PL" sz="1500" dirty="0" smtClean="0">
                <a:ea typeface="Times New Roman" pitchFamily="18" charset="0"/>
              </a:rPr>
              <a:t>prostej </a:t>
            </a:r>
            <a:r>
              <a:rPr lang="pl-PL" sz="1500" dirty="0" err="1" smtClean="0">
                <a:ea typeface="Times New Roman" pitchFamily="18" charset="0"/>
              </a:rPr>
              <a:t>J.C,Fishera</a:t>
            </a:r>
            <a:r>
              <a:rPr lang="pl-PL" sz="1500" dirty="0" smtClean="0">
                <a:ea typeface="Times New Roman" pitchFamily="18" charset="0"/>
              </a:rPr>
              <a:t> i  </a:t>
            </a:r>
            <a:r>
              <a:rPr lang="pl-PL" sz="1500" dirty="0" err="1" smtClean="0">
                <a:ea typeface="Times New Roman" pitchFamily="18" charset="0"/>
              </a:rPr>
              <a:t>R.H.Pry</a:t>
            </a:r>
            <a:r>
              <a:rPr lang="pl-PL" sz="1500" dirty="0" smtClean="0">
                <a:ea typeface="Times New Roman" pitchFamily="18" charset="0"/>
              </a:rPr>
              <a:t> w zakresie rodności (umieralności) zaczyna się wówczas, gdy funkcja logistyczna osiąga 10% poziomu maksymalnego T</a:t>
            </a:r>
            <a:r>
              <a:rPr lang="pl-PL" sz="1500" baseline="-25000" dirty="0" smtClean="0">
                <a:ea typeface="Times New Roman" pitchFamily="18" charset="0"/>
              </a:rPr>
              <a:t>1</a:t>
            </a:r>
            <a:r>
              <a:rPr lang="pl-PL" sz="1500" dirty="0" smtClean="0">
                <a:ea typeface="Times New Roman" pitchFamily="18" charset="0"/>
              </a:rPr>
              <a:t>, a kończy się, gdy osiąga wartości 90% poziomu maksymalnego </a:t>
            </a:r>
            <a:r>
              <a:rPr lang="pl-PL" sz="1500" dirty="0" smtClean="0">
                <a:ea typeface="Times New Roman" pitchFamily="18" charset="0"/>
              </a:rPr>
              <a:t>T</a:t>
            </a:r>
            <a:r>
              <a:rPr lang="pl-PL" sz="1500" baseline="-25000" dirty="0" smtClean="0">
                <a:ea typeface="Times New Roman" pitchFamily="18" charset="0"/>
              </a:rPr>
              <a:t>2</a:t>
            </a:r>
            <a:r>
              <a:rPr lang="pl-PL" sz="1500" dirty="0" smtClean="0">
                <a:ea typeface="Times New Roman" pitchFamily="18" charset="0"/>
              </a:rPr>
              <a:t>. </a:t>
            </a:r>
            <a:endParaRPr lang="en-US" sz="1500" dirty="0" smtClean="0">
              <a:ea typeface="Times New Roman" pitchFamily="18" charset="0"/>
            </a:endParaRPr>
          </a:p>
        </p:txBody>
      </p:sp>
      <p:grpSp>
        <p:nvGrpSpPr>
          <p:cNvPr id="41" name="Grupa 40"/>
          <p:cNvGrpSpPr/>
          <p:nvPr/>
        </p:nvGrpSpPr>
        <p:grpSpPr>
          <a:xfrm>
            <a:off x="188260" y="1330837"/>
            <a:ext cx="8206242" cy="1577629"/>
            <a:chOff x="467544" y="1707355"/>
            <a:chExt cx="7926957" cy="1577629"/>
          </a:xfrm>
        </p:grpSpPr>
        <p:pic>
          <p:nvPicPr>
            <p:cNvPr id="32" name="Obraz 31" descr="faz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1772151"/>
              <a:ext cx="2527182" cy="1512167"/>
            </a:xfrm>
            <a:prstGeom prst="rect">
              <a:avLst/>
            </a:prstGeom>
          </p:spPr>
        </p:pic>
        <p:pic>
          <p:nvPicPr>
            <p:cNvPr id="12" name="Obraz 11" descr="fazy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8172" y="1722595"/>
              <a:ext cx="2655479" cy="1562389"/>
            </a:xfrm>
            <a:prstGeom prst="rect">
              <a:avLst/>
            </a:prstGeom>
          </p:spPr>
        </p:pic>
        <p:pic>
          <p:nvPicPr>
            <p:cNvPr id="16" name="Obraz 15" descr="fazy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0152" y="1707355"/>
              <a:ext cx="2454349" cy="1576963"/>
            </a:xfrm>
            <a:prstGeom prst="rect">
              <a:avLst/>
            </a:prstGeom>
          </p:spPr>
        </p:pic>
        <p:sp>
          <p:nvSpPr>
            <p:cNvPr id="19" name="Dowolny kształt 18"/>
            <p:cNvSpPr/>
            <p:nvPr/>
          </p:nvSpPr>
          <p:spPr>
            <a:xfrm>
              <a:off x="1187624" y="1844824"/>
              <a:ext cx="45719" cy="1393686"/>
            </a:xfrm>
            <a:custGeom>
              <a:avLst/>
              <a:gdLst>
                <a:gd name="connsiteX0" fmla="*/ 0 w 23813"/>
                <a:gd name="connsiteY0" fmla="*/ 0 h 1457325"/>
                <a:gd name="connsiteX1" fmla="*/ 23813 w 23813"/>
                <a:gd name="connsiteY1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457325">
                  <a:moveTo>
                    <a:pt x="0" y="0"/>
                  </a:moveTo>
                  <a:lnTo>
                    <a:pt x="23813" y="14573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Dowolny kształt 20"/>
            <p:cNvSpPr/>
            <p:nvPr/>
          </p:nvSpPr>
          <p:spPr>
            <a:xfrm>
              <a:off x="3828107" y="1844825"/>
              <a:ext cx="45719" cy="1393686"/>
            </a:xfrm>
            <a:custGeom>
              <a:avLst/>
              <a:gdLst>
                <a:gd name="connsiteX0" fmla="*/ 0 w 23813"/>
                <a:gd name="connsiteY0" fmla="*/ 0 h 1457325"/>
                <a:gd name="connsiteX1" fmla="*/ 23813 w 23813"/>
                <a:gd name="connsiteY1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457325">
                  <a:moveTo>
                    <a:pt x="0" y="0"/>
                  </a:moveTo>
                  <a:lnTo>
                    <a:pt x="23813" y="14573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Dowolny kształt 21"/>
            <p:cNvSpPr/>
            <p:nvPr/>
          </p:nvSpPr>
          <p:spPr>
            <a:xfrm>
              <a:off x="2483768" y="1889423"/>
              <a:ext cx="45719" cy="1393686"/>
            </a:xfrm>
            <a:custGeom>
              <a:avLst/>
              <a:gdLst>
                <a:gd name="connsiteX0" fmla="*/ 0 w 23813"/>
                <a:gd name="connsiteY0" fmla="*/ 0 h 1457325"/>
                <a:gd name="connsiteX1" fmla="*/ 23813 w 23813"/>
                <a:gd name="connsiteY1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457325">
                  <a:moveTo>
                    <a:pt x="0" y="0"/>
                  </a:moveTo>
                  <a:lnTo>
                    <a:pt x="23813" y="14573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/>
          </p:nvSpPr>
          <p:spPr>
            <a:xfrm>
              <a:off x="4283968" y="1844825"/>
              <a:ext cx="45719" cy="1393686"/>
            </a:xfrm>
            <a:custGeom>
              <a:avLst/>
              <a:gdLst>
                <a:gd name="connsiteX0" fmla="*/ 0 w 23813"/>
                <a:gd name="connsiteY0" fmla="*/ 0 h 1457325"/>
                <a:gd name="connsiteX1" fmla="*/ 23813 w 23813"/>
                <a:gd name="connsiteY1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457325">
                  <a:moveTo>
                    <a:pt x="0" y="0"/>
                  </a:moveTo>
                  <a:lnTo>
                    <a:pt x="23813" y="14573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/>
          </p:nvSpPr>
          <p:spPr>
            <a:xfrm>
              <a:off x="5076056" y="1844825"/>
              <a:ext cx="45719" cy="1393686"/>
            </a:xfrm>
            <a:custGeom>
              <a:avLst/>
              <a:gdLst>
                <a:gd name="connsiteX0" fmla="*/ 0 w 23813"/>
                <a:gd name="connsiteY0" fmla="*/ 0 h 1457325"/>
                <a:gd name="connsiteX1" fmla="*/ 23813 w 23813"/>
                <a:gd name="connsiteY1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457325">
                  <a:moveTo>
                    <a:pt x="0" y="0"/>
                  </a:moveTo>
                  <a:lnTo>
                    <a:pt x="23813" y="14573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/>
          </p:nvSpPr>
          <p:spPr>
            <a:xfrm>
              <a:off x="6444208" y="1844824"/>
              <a:ext cx="45719" cy="1393686"/>
            </a:xfrm>
            <a:custGeom>
              <a:avLst/>
              <a:gdLst>
                <a:gd name="connsiteX0" fmla="*/ 0 w 23813"/>
                <a:gd name="connsiteY0" fmla="*/ 0 h 1457325"/>
                <a:gd name="connsiteX1" fmla="*/ 23813 w 23813"/>
                <a:gd name="connsiteY1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457325">
                  <a:moveTo>
                    <a:pt x="0" y="0"/>
                  </a:moveTo>
                  <a:lnTo>
                    <a:pt x="23813" y="14573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/>
          </p:nvSpPr>
          <p:spPr>
            <a:xfrm>
              <a:off x="6948264" y="1844824"/>
              <a:ext cx="45719" cy="1393686"/>
            </a:xfrm>
            <a:custGeom>
              <a:avLst/>
              <a:gdLst>
                <a:gd name="connsiteX0" fmla="*/ 0 w 23813"/>
                <a:gd name="connsiteY0" fmla="*/ 0 h 1457325"/>
                <a:gd name="connsiteX1" fmla="*/ 23813 w 23813"/>
                <a:gd name="connsiteY1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457325">
                  <a:moveTo>
                    <a:pt x="0" y="0"/>
                  </a:moveTo>
                  <a:lnTo>
                    <a:pt x="23813" y="14573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/>
          </p:nvSpPr>
          <p:spPr>
            <a:xfrm>
              <a:off x="7740352" y="1844824"/>
              <a:ext cx="45719" cy="1393686"/>
            </a:xfrm>
            <a:custGeom>
              <a:avLst/>
              <a:gdLst>
                <a:gd name="connsiteX0" fmla="*/ 0 w 23813"/>
                <a:gd name="connsiteY0" fmla="*/ 0 h 1457325"/>
                <a:gd name="connsiteX1" fmla="*/ 23813 w 23813"/>
                <a:gd name="connsiteY1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457325">
                  <a:moveTo>
                    <a:pt x="0" y="0"/>
                  </a:moveTo>
                  <a:lnTo>
                    <a:pt x="23813" y="14573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1115616" y="299695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/>
                <a:t>T</a:t>
              </a:r>
              <a:r>
                <a:rPr lang="pl-PL" sz="1000" b="1" baseline="-25000" dirty="0" smtClean="0"/>
                <a:t>1</a:t>
              </a:r>
              <a:endParaRPr lang="pl-PL" sz="1000" b="1" baseline="-25000" dirty="0"/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2483768" y="299695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/>
                <a:t>T</a:t>
              </a:r>
              <a:r>
                <a:rPr lang="pl-PL" sz="1000" b="1" baseline="-25000" dirty="0" smtClean="0"/>
                <a:t>2</a:t>
              </a:r>
              <a:endParaRPr lang="pl-PL" sz="1000" b="1" baseline="-25000" dirty="0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1835696" y="1916832"/>
              <a:ext cx="576064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pl-PL" sz="900" dirty="0" err="1" smtClean="0">
                  <a:solidFill>
                    <a:schemeClr val="accent2">
                      <a:lumMod val="75000"/>
                    </a:schemeClr>
                  </a:solidFill>
                </a:rPr>
                <a:t>Birth</a:t>
              </a:r>
              <a:r>
                <a:rPr lang="pl-PL" sz="9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pl-PL" sz="900" dirty="0" err="1" smtClean="0">
                  <a:solidFill>
                    <a:schemeClr val="accent2">
                      <a:lumMod val="75000"/>
                    </a:schemeClr>
                  </a:solidFill>
                </a:rPr>
                <a:t>rate</a:t>
              </a:r>
              <a:endParaRPr lang="pl-PL" sz="9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899592" y="2750731"/>
              <a:ext cx="864096" cy="24622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dirty="0" err="1" smtClean="0">
                  <a:solidFill>
                    <a:schemeClr val="accent1">
                      <a:lumMod val="75000"/>
                    </a:schemeClr>
                  </a:solidFill>
                </a:rPr>
                <a:t>Deaths</a:t>
              </a:r>
              <a:r>
                <a:rPr lang="pl-PL" sz="10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l-PL" sz="1000" dirty="0" err="1" smtClean="0">
                  <a:solidFill>
                    <a:schemeClr val="accent1">
                      <a:lumMod val="75000"/>
                    </a:schemeClr>
                  </a:solidFill>
                </a:rPr>
                <a:t>rate</a:t>
              </a:r>
              <a:endParaRPr lang="pl-PL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Dowolny kształt 19"/>
            <p:cNvSpPr/>
            <p:nvPr/>
          </p:nvSpPr>
          <p:spPr>
            <a:xfrm>
              <a:off x="1656000" y="1872258"/>
              <a:ext cx="45719" cy="1393686"/>
            </a:xfrm>
            <a:custGeom>
              <a:avLst/>
              <a:gdLst>
                <a:gd name="connsiteX0" fmla="*/ 0 w 23813"/>
                <a:gd name="connsiteY0" fmla="*/ 0 h 1457325"/>
                <a:gd name="connsiteX1" fmla="*/ 23813 w 23813"/>
                <a:gd name="connsiteY1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457325">
                  <a:moveTo>
                    <a:pt x="0" y="0"/>
                  </a:moveTo>
                  <a:lnTo>
                    <a:pt x="23813" y="14573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4716016" y="1979548"/>
              <a:ext cx="1008112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pl-PL" sz="900" dirty="0" smtClean="0">
                  <a:solidFill>
                    <a:srgbClr val="008A3E"/>
                  </a:solidFill>
                </a:rPr>
                <a:t>Natural </a:t>
              </a:r>
              <a:r>
                <a:rPr lang="pl-PL" sz="900" dirty="0" err="1" smtClean="0">
                  <a:solidFill>
                    <a:srgbClr val="008A3E"/>
                  </a:solidFill>
                </a:rPr>
                <a:t>increase</a:t>
              </a:r>
              <a:r>
                <a:rPr lang="pl-PL" sz="900" dirty="0" smtClean="0">
                  <a:solidFill>
                    <a:srgbClr val="008A3E"/>
                  </a:solidFill>
                </a:rPr>
                <a:t> </a:t>
              </a:r>
              <a:r>
                <a:rPr lang="pl-PL" sz="900" dirty="0" err="1" smtClean="0">
                  <a:solidFill>
                    <a:srgbClr val="008A3E"/>
                  </a:solidFill>
                </a:rPr>
                <a:t>rate</a:t>
              </a:r>
              <a:endParaRPr lang="pl-PL" sz="900" dirty="0">
                <a:solidFill>
                  <a:srgbClr val="008A3E"/>
                </a:solidFill>
              </a:endParaRPr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6300192" y="1988840"/>
              <a:ext cx="864096" cy="2308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pl-PL" sz="900" dirty="0" err="1" smtClean="0">
                  <a:solidFill>
                    <a:schemeClr val="accent2">
                      <a:lumMod val="50000"/>
                    </a:schemeClr>
                  </a:solidFill>
                </a:rPr>
                <a:t>Population</a:t>
              </a:r>
              <a:endParaRPr lang="pl-PL" sz="9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Tytuł 3"/>
          <p:cNvSpPr txBox="1">
            <a:spLocks/>
          </p:cNvSpPr>
          <p:nvPr/>
        </p:nvSpPr>
        <p:spPr>
          <a:xfrm>
            <a:off x="326571" y="169184"/>
            <a:ext cx="8490857" cy="50316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D77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  <a:cs typeface="+mj-cs"/>
              </a:rPr>
              <a:t>METODY ANALIZY</a:t>
            </a: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rgbClr val="001D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376519" y="685800"/>
            <a:ext cx="87674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W referacie analizę przejścia demograficznego oparto na modelu czterofazowym</a:t>
            </a:r>
            <a:r>
              <a:rPr lang="pl-PL" sz="1700" dirty="0" smtClean="0"/>
              <a:t>.</a:t>
            </a:r>
          </a:p>
          <a:p>
            <a:r>
              <a:rPr lang="pl-PL" sz="1700" dirty="0" smtClean="0"/>
              <a:t>Fazy przejścia demograficznego:</a:t>
            </a:r>
            <a:endParaRPr lang="pl-PL" sz="1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00066"/>
          </a:xfrm>
          <a:noFill/>
          <a:ln>
            <a:noFill/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001D77"/>
                </a:solidFill>
              </a:rPr>
              <a:t>POWIERZCHNIA  I PODZIAŁ ADMINISTRACYJNY POLSKI</a:t>
            </a:r>
            <a:endParaRPr lang="pl-PL" sz="2500" b="1" dirty="0" smtClean="0">
              <a:solidFill>
                <a:srgbClr val="001D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II-odbud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337811"/>
            <a:ext cx="3384376" cy="3839331"/>
          </a:xfrm>
          <a:prstGeom prst="rect">
            <a:avLst/>
          </a:prstGeom>
        </p:spPr>
      </p:pic>
      <p:pic>
        <p:nvPicPr>
          <p:cNvPr id="11" name="Obraz 10" descr="II-odbudowa-odz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28670"/>
            <a:ext cx="3895352" cy="479878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85984" y="5214950"/>
            <a:ext cx="6643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Dla celów administracyjnych Polska podzielona była na  </a:t>
            </a:r>
            <a:r>
              <a:rPr lang="pl-PL" sz="1400" dirty="0" smtClean="0"/>
              <a:t>województwa </a:t>
            </a:r>
            <a:br>
              <a:rPr lang="pl-PL" sz="1400" dirty="0" smtClean="0"/>
            </a:br>
            <a:r>
              <a:rPr lang="pl-PL" sz="1400" dirty="0" smtClean="0"/>
              <a:t>(16; z </a:t>
            </a:r>
            <a:r>
              <a:rPr lang="pl-PL" sz="1400" dirty="0" smtClean="0"/>
              <a:t>Warszawą jako miastem </a:t>
            </a:r>
            <a:r>
              <a:rPr lang="pl-PL" sz="1400" dirty="0" smtClean="0"/>
              <a:t>wydzielonym), </a:t>
            </a:r>
            <a:r>
              <a:rPr lang="pl-PL" sz="1400" dirty="0" smtClean="0"/>
              <a:t>powiaty i  gminy.</a:t>
            </a:r>
          </a:p>
          <a:p>
            <a:r>
              <a:rPr lang="pl-PL" sz="1400" dirty="0" smtClean="0"/>
              <a:t>W okresie dwudziestolecia międzywojennego podział na grupy województw odpowiadał mniej więcej dawnym dzielnicom </a:t>
            </a:r>
            <a:r>
              <a:rPr lang="pl-PL" sz="1400" dirty="0" smtClean="0"/>
              <a:t>zaborczym, </a:t>
            </a:r>
            <a:r>
              <a:rPr lang="pl-PL" sz="1400" dirty="0" smtClean="0"/>
              <a:t>które różniły się pod względem ekonomicznym, kultury, obyczajowości, prawa</a:t>
            </a:r>
            <a:endParaRPr lang="pl-PL" sz="1400" dirty="0" smtClean="0"/>
          </a:p>
        </p:txBody>
      </p:sp>
      <p:sp>
        <p:nvSpPr>
          <p:cNvPr id="14" name="pole tekstowe 13"/>
          <p:cNvSpPr txBox="1"/>
          <p:nvPr/>
        </p:nvSpPr>
        <p:spPr>
          <a:xfrm>
            <a:off x="5505306" y="878275"/>
            <a:ext cx="343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Województwa. </a:t>
            </a:r>
            <a:r>
              <a:rPr lang="pl-PL" sz="1400" dirty="0" smtClean="0"/>
              <a:t>Stan w dniu 1.IV.1932</a:t>
            </a:r>
            <a:endParaRPr lang="pl-PL" sz="1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79512" y="8175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Odbudowa państwa polskiego </a:t>
            </a:r>
          </a:p>
          <a:p>
            <a:r>
              <a:rPr lang="pl-PL" sz="1400" b="1" dirty="0" smtClean="0"/>
              <a:t>po I wojnie światowej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796877" y="4563442"/>
            <a:ext cx="1559859" cy="55399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8505 tys. osób; 107 osób/km</a:t>
            </a:r>
            <a:r>
              <a:rPr lang="pl-PL" sz="1500" baseline="30000" dirty="0" smtClean="0"/>
              <a:t>2</a:t>
            </a:r>
            <a:endParaRPr lang="pl-PL" sz="1500" baseline="300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665721" y="1541114"/>
            <a:ext cx="1624243" cy="55399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13390 tys. osób; 97osób/km</a:t>
            </a:r>
            <a:r>
              <a:rPr lang="pl-PL" sz="1500" baseline="30000" dirty="0" smtClean="0"/>
              <a:t>2</a:t>
            </a:r>
            <a:endParaRPr lang="pl-PL" sz="1500" baseline="30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198659" y="2263588"/>
            <a:ext cx="1559859" cy="55399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5548 tys. osób; 45 osób/km</a:t>
            </a:r>
            <a:r>
              <a:rPr lang="pl-PL" sz="1500" baseline="30000" dirty="0" smtClean="0"/>
              <a:t>2</a:t>
            </a:r>
            <a:endParaRPr lang="pl-PL" sz="1500" baseline="30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845858" y="891988"/>
            <a:ext cx="1559859" cy="55399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4499 tys. osób; 95 osób/km</a:t>
            </a:r>
            <a:r>
              <a:rPr lang="pl-PL" sz="1500" baseline="30000" dirty="0" smtClean="0"/>
              <a:t>2</a:t>
            </a:r>
            <a:endParaRPr lang="pl-PL" sz="1500" baseline="30000" dirty="0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4170218" y="1510145"/>
            <a:ext cx="180109" cy="48491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716"/>
            <a:ext cx="9144000" cy="500066"/>
          </a:xfrm>
          <a:noFill/>
          <a:ln>
            <a:noFill/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001D77"/>
                </a:solidFill>
              </a:rPr>
              <a:t>POWIERZCHNIA  I PODZIAŁ ADMINISTRACYJNY POLSKI</a:t>
            </a:r>
            <a:endParaRPr lang="pl-PL" sz="2500" b="1" dirty="0" smtClean="0">
              <a:solidFill>
                <a:srgbClr val="001D7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282389" y="587976"/>
          <a:ext cx="2568388" cy="5545675"/>
        </p:xfrm>
        <a:graphic>
          <a:graphicData uri="http://schemas.openxmlformats.org/drawingml/2006/table">
            <a:tbl>
              <a:tblPr/>
              <a:tblGrid>
                <a:gridCol w="538533"/>
                <a:gridCol w="2029855"/>
              </a:tblGrid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M.St.Warszawa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Błonie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Ciechanów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Gostynin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Grójec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Kutno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Lipno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Łowicz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Maków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Mińsk Mazowiecki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Mława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Nieszawa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Płock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Płońsk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Pszasnysz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Pułtusk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Radzymin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Rawa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Rypin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Sierpc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Skierniewice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Sochaczew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Warszawa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Włocławek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" name="pole tekstowe 21"/>
          <p:cNvSpPr txBox="1"/>
          <p:nvPr/>
        </p:nvSpPr>
        <p:spPr>
          <a:xfrm>
            <a:off x="3905106" y="622781"/>
            <a:ext cx="343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Powiaty. </a:t>
            </a:r>
            <a:r>
              <a:rPr lang="pl-PL" sz="1400" dirty="0" smtClean="0"/>
              <a:t>Stan w dniu 1.IV.1932</a:t>
            </a:r>
            <a:endParaRPr lang="pl-PL" sz="1400" dirty="0"/>
          </a:p>
        </p:txBody>
      </p:sp>
      <p:pic>
        <p:nvPicPr>
          <p:cNvPr id="23" name="Obraz 22" descr="mapki_powiaty podzial ad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7152" y="396058"/>
            <a:ext cx="5370911" cy="6125766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3039034" y="5534561"/>
            <a:ext cx="5042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Województwa dzieliły się na powiaty, </a:t>
            </a:r>
            <a:endParaRPr lang="pl-PL" sz="1600" dirty="0" smtClean="0"/>
          </a:p>
          <a:p>
            <a:r>
              <a:rPr lang="pl-PL" sz="1600" dirty="0" smtClean="0"/>
              <a:t>z </a:t>
            </a:r>
            <a:r>
              <a:rPr lang="pl-PL" sz="1600" dirty="0" smtClean="0"/>
              <a:t>których wydzielono większe </a:t>
            </a:r>
            <a:r>
              <a:rPr lang="pl-PL" sz="1600" dirty="0" smtClean="0"/>
              <a:t>miasta. </a:t>
            </a:r>
          </a:p>
          <a:p>
            <a:r>
              <a:rPr lang="pl-PL" sz="1600" dirty="0" smtClean="0"/>
              <a:t>Zarówno </a:t>
            </a:r>
            <a:r>
              <a:rPr lang="pl-PL" sz="1600" dirty="0" smtClean="0"/>
              <a:t>liczba, jak i  powierzchnia powiatów </a:t>
            </a:r>
            <a:endParaRPr lang="pl-PL" sz="1600" dirty="0" smtClean="0"/>
          </a:p>
          <a:p>
            <a:r>
              <a:rPr lang="pl-PL" sz="1600" dirty="0" smtClean="0"/>
              <a:t>nie </a:t>
            </a:r>
            <a:r>
              <a:rPr lang="pl-PL" sz="1600" dirty="0" smtClean="0"/>
              <a:t>była  stała,   początkowo było  276 powiatów, a w 1939 r. </a:t>
            </a:r>
            <a:r>
              <a:rPr lang="pl-PL" sz="1600" dirty="0" smtClean="0"/>
              <a:t>- 264  </a:t>
            </a:r>
            <a:r>
              <a:rPr lang="pl-PL" sz="1600" dirty="0" smtClean="0"/>
              <a:t>(w tym 23 </a:t>
            </a:r>
            <a:r>
              <a:rPr lang="pl-PL" sz="1600" dirty="0" smtClean="0"/>
              <a:t>miejskich).</a:t>
            </a:r>
            <a:endParaRPr lang="pl-PL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16632"/>
            <a:ext cx="8715436" cy="550984"/>
          </a:xfrm>
          <a:noFill/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r>
              <a:rPr lang="pl-PL" sz="2600" b="1" dirty="0" smtClean="0">
                <a:solidFill>
                  <a:srgbClr val="001D77"/>
                </a:solidFill>
              </a:rPr>
              <a:t>ZMIANY W STANIE I ROZMIESZCZENIU LUDNOŚCI</a:t>
            </a:r>
            <a:endParaRPr lang="pl-PL" sz="2600" b="1" dirty="0">
              <a:solidFill>
                <a:srgbClr val="001D77"/>
              </a:solidFill>
            </a:endParaRPr>
          </a:p>
        </p:txBody>
      </p:sp>
      <p:sp>
        <p:nvSpPr>
          <p:cNvPr id="6149" name="Podtytuł 7"/>
          <p:cNvSpPr>
            <a:spLocks/>
          </p:cNvSpPr>
          <p:nvPr/>
        </p:nvSpPr>
        <p:spPr bwMode="auto">
          <a:xfrm>
            <a:off x="4643438" y="1214438"/>
            <a:ext cx="45005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3538">
              <a:lnSpc>
                <a:spcPts val="2875"/>
              </a:lnSpc>
              <a:buClr>
                <a:srgbClr val="C00000"/>
              </a:buClr>
              <a:buSzPct val="115000"/>
            </a:pPr>
            <a:endParaRPr lang="pl-PL" sz="2000"/>
          </a:p>
        </p:txBody>
      </p:sp>
      <p:sp>
        <p:nvSpPr>
          <p:cNvPr id="6152" name="pole tekstowe 11"/>
          <p:cNvSpPr txBox="1">
            <a:spLocks noChangeArrowheads="1"/>
          </p:cNvSpPr>
          <p:nvPr/>
        </p:nvSpPr>
        <p:spPr bwMode="auto">
          <a:xfrm>
            <a:off x="251520" y="692696"/>
            <a:ext cx="6143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smtClean="0"/>
              <a:t>Liczba ludności w latach 1895-2011 </a:t>
            </a:r>
            <a:endParaRPr lang="pl-PL" sz="1600" b="1" dirty="0"/>
          </a:p>
        </p:txBody>
      </p:sp>
      <p:sp>
        <p:nvSpPr>
          <p:cNvPr id="6160" name="pole tekstowe 15"/>
          <p:cNvSpPr txBox="1">
            <a:spLocks noChangeArrowheads="1"/>
          </p:cNvSpPr>
          <p:nvPr/>
        </p:nvSpPr>
        <p:spPr bwMode="auto">
          <a:xfrm>
            <a:off x="-1" y="4691354"/>
            <a:ext cx="18980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800" i="1" dirty="0" err="1" smtClean="0"/>
              <a:t>Source</a:t>
            </a:r>
            <a:r>
              <a:rPr lang="pl-PL" sz="800" i="1" dirty="0" smtClean="0"/>
              <a:t>: Wiadomości Statystyczne  1931,1939,GUS</a:t>
            </a:r>
            <a:r>
              <a:rPr lang="pl-PL" sz="800" i="1" dirty="0"/>
              <a:t>, </a:t>
            </a:r>
            <a:r>
              <a:rPr lang="pl-PL" sz="800" i="1" dirty="0" smtClean="0"/>
              <a:t>Warszawa, Mały Rocznik Statystyczny, 1939, GUS</a:t>
            </a:r>
            <a:r>
              <a:rPr lang="pl-PL" sz="800" i="1" dirty="0"/>
              <a:t>, </a:t>
            </a:r>
            <a:r>
              <a:rPr lang="pl-PL" sz="800" i="1" dirty="0" smtClean="0"/>
              <a:t>Warszawa, Szulc S. (1936), „Ruch naturalny ludności w Polsce w la-</a:t>
            </a:r>
            <a:r>
              <a:rPr lang="pl-PL" sz="800" i="1" dirty="0" err="1" smtClean="0"/>
              <a:t>tach</a:t>
            </a:r>
            <a:r>
              <a:rPr lang="pl-PL" sz="800" i="1" dirty="0" smtClean="0"/>
              <a:t> 1895—1935”,</a:t>
            </a:r>
          </a:p>
          <a:p>
            <a:r>
              <a:rPr lang="pl-PL" sz="800" i="1" dirty="0" smtClean="0">
                <a:hlinkClick r:id="rId3"/>
              </a:rPr>
              <a:t>www.stat.gov.pl</a:t>
            </a:r>
            <a:r>
              <a:rPr lang="pl-PL" sz="800" i="1" dirty="0" smtClean="0"/>
              <a:t>,</a:t>
            </a:r>
          </a:p>
          <a:p>
            <a:r>
              <a:rPr lang="pl-PL" sz="800" i="1" dirty="0" err="1" smtClean="0"/>
              <a:t>S.Bartosiewicz</a:t>
            </a:r>
            <a:r>
              <a:rPr lang="pl-PL" sz="800" i="1" dirty="0" smtClean="0"/>
              <a:t>, </a:t>
            </a:r>
            <a:r>
              <a:rPr lang="pl-PL" sz="800" i="1" dirty="0" err="1" smtClean="0"/>
              <a:t>E.Stanczyk</a:t>
            </a:r>
            <a:r>
              <a:rPr lang="pl-PL" sz="800" i="1" dirty="0"/>
              <a:t>, </a:t>
            </a:r>
            <a:r>
              <a:rPr lang="pl-PL" sz="800" i="1" dirty="0" smtClean="0"/>
              <a:t>„Niektóre </a:t>
            </a:r>
            <a:r>
              <a:rPr lang="pl-PL" sz="800" i="1" dirty="0"/>
              <a:t>aspekty historii </a:t>
            </a:r>
            <a:r>
              <a:rPr lang="pl-PL" sz="800" i="1" dirty="0" err="1" smtClean="0"/>
              <a:t>społe</a:t>
            </a:r>
            <a:r>
              <a:rPr lang="pl-PL" sz="800" i="1" dirty="0" smtClean="0"/>
              <a:t>-</a:t>
            </a:r>
            <a:r>
              <a:rPr lang="pl-PL" sz="800" i="1" dirty="0" err="1" smtClean="0"/>
              <a:t>czno</a:t>
            </a:r>
            <a:r>
              <a:rPr lang="pl-PL" sz="800" i="1" dirty="0" smtClean="0"/>
              <a:t>-gospodarczej </a:t>
            </a:r>
            <a:r>
              <a:rPr lang="pl-PL" sz="800" i="1" dirty="0"/>
              <a:t>Polski w latach 1918-2011 (na podstawie badań GUS</a:t>
            </a:r>
            <a:r>
              <a:rPr lang="pl-PL" sz="800" i="1" dirty="0" smtClean="0"/>
              <a:t>), Wrocław, 2012</a:t>
            </a:r>
            <a:endParaRPr lang="pl-PL" sz="800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r="66416"/>
          <a:stretch>
            <a:fillRect/>
          </a:stretch>
        </p:blipFill>
        <p:spPr bwMode="auto">
          <a:xfrm>
            <a:off x="-396552" y="980728"/>
            <a:ext cx="2211497" cy="31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625" y="4137962"/>
            <a:ext cx="565069" cy="53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76" y="4016240"/>
            <a:ext cx="775202" cy="84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3649" y="3990110"/>
            <a:ext cx="765698" cy="8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7" cstate="print"/>
          <a:srcRect l="17949"/>
          <a:stretch>
            <a:fillRect/>
          </a:stretch>
        </p:blipFill>
        <p:spPr bwMode="auto">
          <a:xfrm>
            <a:off x="1923337" y="1033496"/>
            <a:ext cx="4988859" cy="298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3482" y="3968750"/>
            <a:ext cx="33782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 b="15258"/>
          <a:stretch>
            <a:fillRect/>
          </a:stretch>
        </p:blipFill>
        <p:spPr bwMode="auto">
          <a:xfrm>
            <a:off x="2759488" y="968188"/>
            <a:ext cx="3608294" cy="30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09185"/>
            <a:ext cx="8643998" cy="432048"/>
          </a:xfrm>
          <a:noFill/>
          <a:ln>
            <a:noFill/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 </a:t>
            </a:r>
            <a:r>
              <a:rPr lang="pl-PL" sz="2600" b="1" dirty="0" smtClean="0">
                <a:solidFill>
                  <a:srgbClr val="001D77"/>
                </a:solidFill>
                <a:cs typeface="Arial" pitchFamily="34" charset="0"/>
              </a:rPr>
              <a:t>LUDNOŚĆ WEDŁUG BIOLOGICZNYCH GRUP WIEKU</a:t>
            </a:r>
            <a:endParaRPr lang="pl-PL" sz="2600" b="1" dirty="0" smtClean="0">
              <a:solidFill>
                <a:srgbClr val="001D77"/>
              </a:solidFill>
              <a:cs typeface="Arial" pitchFamily="34" charset="0"/>
            </a:endParaRPr>
          </a:p>
        </p:txBody>
      </p:sp>
      <p:sp>
        <p:nvSpPr>
          <p:cNvPr id="7176" name="pole tekstowe 6"/>
          <p:cNvSpPr txBox="1">
            <a:spLocks noChangeArrowheads="1"/>
          </p:cNvSpPr>
          <p:nvPr/>
        </p:nvSpPr>
        <p:spPr bwMode="auto">
          <a:xfrm>
            <a:off x="174811" y="692696"/>
            <a:ext cx="7429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b="1" dirty="0" smtClean="0"/>
              <a:t>Struktura ludności Polski wg biologicznych grup wieku w świetle spisó</a:t>
            </a:r>
            <a:r>
              <a:rPr lang="pl-PL" sz="1400" b="1" dirty="0" smtClean="0"/>
              <a:t>w ludności</a:t>
            </a:r>
            <a:endParaRPr lang="pl-PL" sz="1400" b="1" dirty="0"/>
          </a:p>
        </p:txBody>
      </p:sp>
      <p:sp>
        <p:nvSpPr>
          <p:cNvPr id="10" name="Strzałka w prawo z wcięciem 9">
            <a:hlinkClick r:id="" action="ppaction://hlinkshowjump?jump=nextslide"/>
          </p:cNvPr>
          <p:cNvSpPr/>
          <p:nvPr/>
        </p:nvSpPr>
        <p:spPr>
          <a:xfrm>
            <a:off x="8358214" y="6429396"/>
            <a:ext cx="428628" cy="2142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z wcięciem 10">
            <a:hlinkClick r:id="" action="ppaction://hlinkshowjump?jump=previousslide"/>
          </p:cNvPr>
          <p:cNvSpPr/>
          <p:nvPr/>
        </p:nvSpPr>
        <p:spPr>
          <a:xfrm rot="10800000">
            <a:off x="7643834" y="6429396"/>
            <a:ext cx="428628" cy="2142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82075" b="11664"/>
          <a:stretch>
            <a:fillRect/>
          </a:stretch>
        </p:blipFill>
        <p:spPr bwMode="auto">
          <a:xfrm>
            <a:off x="253157" y="980728"/>
            <a:ext cx="100647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670484"/>
            <a:ext cx="1424768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7234" y="4670484"/>
            <a:ext cx="1414394" cy="134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21812"/>
            <a:ext cx="4199289" cy="122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24188" r="59141" b="11664"/>
          <a:stretch>
            <a:fillRect/>
          </a:stretch>
        </p:blipFill>
        <p:spPr bwMode="auto">
          <a:xfrm>
            <a:off x="1676998" y="980728"/>
            <a:ext cx="9361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8385" y="4005064"/>
            <a:ext cx="716623" cy="67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2274" y="3915168"/>
            <a:ext cx="805550" cy="8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6090" y="3915168"/>
            <a:ext cx="805550" cy="8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pole tekstowe 30"/>
          <p:cNvSpPr txBox="1"/>
          <p:nvPr/>
        </p:nvSpPr>
        <p:spPr>
          <a:xfrm>
            <a:off x="1043608" y="980728"/>
            <a:ext cx="4320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3,6</a:t>
            </a:r>
            <a:endParaRPr lang="pl-PL" sz="12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2319373" y="991761"/>
            <a:ext cx="4320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4,9</a:t>
            </a:r>
            <a:endParaRPr lang="pl-PL" sz="12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1820089" y="967281"/>
            <a:ext cx="4320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4,2</a:t>
            </a:r>
            <a:endParaRPr lang="pl-PL" sz="12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395536" y="5919054"/>
            <a:ext cx="57606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1900</a:t>
            </a:r>
            <a:endParaRPr lang="pl-PL" sz="13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1835696" y="5919054"/>
            <a:ext cx="57606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1921</a:t>
            </a:r>
            <a:endParaRPr lang="pl-PL" sz="13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3203848" y="5919054"/>
            <a:ext cx="57606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1931</a:t>
            </a:r>
            <a:endParaRPr lang="pl-PL" sz="13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4644008" y="5919054"/>
            <a:ext cx="57606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1950</a:t>
            </a:r>
            <a:endParaRPr lang="pl-PL" sz="1300" dirty="0"/>
          </a:p>
        </p:txBody>
      </p:sp>
      <p:sp>
        <p:nvSpPr>
          <p:cNvPr id="43" name="Strzałka w prawo 42"/>
          <p:cNvSpPr/>
          <p:nvPr/>
        </p:nvSpPr>
        <p:spPr>
          <a:xfrm rot="615326">
            <a:off x="1267575" y="2820431"/>
            <a:ext cx="456198" cy="13876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trzałka w prawo 43"/>
          <p:cNvSpPr/>
          <p:nvPr/>
        </p:nvSpPr>
        <p:spPr>
          <a:xfrm rot="615326">
            <a:off x="3890220" y="2976702"/>
            <a:ext cx="2105669" cy="15180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16"/>
          <p:cNvSpPr txBox="1">
            <a:spLocks noChangeArrowheads="1"/>
          </p:cNvSpPr>
          <p:nvPr/>
        </p:nvSpPr>
        <p:spPr bwMode="auto">
          <a:xfrm>
            <a:off x="0" y="3929066"/>
            <a:ext cx="857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800" i="1" dirty="0" smtClean="0"/>
              <a:t>By </a:t>
            </a:r>
            <a:r>
              <a:rPr lang="pl-PL" sz="800" i="1" dirty="0" err="1" smtClean="0"/>
              <a:t>S.Szulc</a:t>
            </a:r>
            <a:r>
              <a:rPr lang="pl-PL" sz="800" i="1" dirty="0" smtClean="0"/>
              <a:t> (1936), </a:t>
            </a:r>
            <a:endParaRPr lang="pl-PL" sz="800" i="1" dirty="0"/>
          </a:p>
        </p:txBody>
      </p:sp>
      <p:sp>
        <p:nvSpPr>
          <p:cNvPr id="40" name="pole tekstowe 16"/>
          <p:cNvSpPr txBox="1">
            <a:spLocks noChangeArrowheads="1"/>
          </p:cNvSpPr>
          <p:nvPr/>
        </p:nvSpPr>
        <p:spPr bwMode="auto">
          <a:xfrm>
            <a:off x="2928926" y="3967467"/>
            <a:ext cx="214312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750" i="1" dirty="0" err="1" smtClean="0"/>
              <a:t>Source</a:t>
            </a:r>
            <a:r>
              <a:rPr lang="pl-PL" sz="750" i="1" dirty="0" smtClean="0"/>
              <a:t>. Mały Rocznik Statystyczny 1939, Warszawa,</a:t>
            </a:r>
          </a:p>
          <a:p>
            <a:r>
              <a:rPr lang="pl-PL" sz="750" i="1" dirty="0" smtClean="0"/>
              <a:t>http://www.stat.gov.pl</a:t>
            </a:r>
            <a:endParaRPr lang="pl-PL" sz="750" i="1" dirty="0"/>
          </a:p>
        </p:txBody>
      </p:sp>
      <p:sp>
        <p:nvSpPr>
          <p:cNvPr id="2" name="Prostokąt 1"/>
          <p:cNvSpPr/>
          <p:nvPr/>
        </p:nvSpPr>
        <p:spPr>
          <a:xfrm>
            <a:off x="4067944" y="5991062"/>
            <a:ext cx="576064" cy="7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/>
          <p:cNvSpPr/>
          <p:nvPr/>
        </p:nvSpPr>
        <p:spPr>
          <a:xfrm>
            <a:off x="5240652" y="5992467"/>
            <a:ext cx="915523" cy="7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/>
          <p:cNvSpPr/>
          <p:nvPr/>
        </p:nvSpPr>
        <p:spPr>
          <a:xfrm>
            <a:off x="6728311" y="5906944"/>
            <a:ext cx="652002" cy="91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/>
          <p:cNvSpPr txBox="1"/>
          <p:nvPr/>
        </p:nvSpPr>
        <p:spPr>
          <a:xfrm>
            <a:off x="6156176" y="5966628"/>
            <a:ext cx="57606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2011</a:t>
            </a:r>
            <a:endParaRPr lang="pl-PL" sz="1300" dirty="0"/>
          </a:p>
        </p:txBody>
      </p:sp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7184" y="1554231"/>
            <a:ext cx="2656475" cy="11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1752" y="1030415"/>
            <a:ext cx="717884" cy="78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pole tekstowe 48"/>
          <p:cNvSpPr txBox="1"/>
          <p:nvPr/>
        </p:nvSpPr>
        <p:spPr>
          <a:xfrm>
            <a:off x="8210637" y="4350232"/>
            <a:ext cx="57606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1931</a:t>
            </a:r>
            <a:endParaRPr lang="pl-PL" sz="1300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6897308" y="4368161"/>
            <a:ext cx="57606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1900</a:t>
            </a:r>
            <a:endParaRPr lang="pl-PL" sz="1300" dirty="0"/>
          </a:p>
        </p:txBody>
      </p:sp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12935" y="3200401"/>
            <a:ext cx="2731065" cy="112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13077" y="2675966"/>
            <a:ext cx="765129" cy="83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pole tekstowe 52"/>
          <p:cNvSpPr txBox="1"/>
          <p:nvPr/>
        </p:nvSpPr>
        <p:spPr>
          <a:xfrm>
            <a:off x="7987552" y="927847"/>
            <a:ext cx="115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wschodnia</a:t>
            </a:r>
            <a:endParaRPr lang="pl-PL" sz="1400" dirty="0"/>
          </a:p>
        </p:txBody>
      </p:sp>
      <p:sp>
        <p:nvSpPr>
          <p:cNvPr id="55" name="pole tekstowe 54"/>
          <p:cNvSpPr txBox="1"/>
          <p:nvPr/>
        </p:nvSpPr>
        <p:spPr>
          <a:xfrm>
            <a:off x="7987553" y="2734235"/>
            <a:ext cx="115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zachodnia</a:t>
            </a:r>
            <a:endParaRPr lang="pl-PL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ja szablon (002) [Tylko do odczytu]" id="{82F86841-548F-43BF-97A4-539FDF345171}" vid="{16714976-A423-4A10-B370-A314369BFD0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szablon</Template>
  <TotalTime>2049</TotalTime>
  <Words>2287</Words>
  <Application>Microsoft Office PowerPoint</Application>
  <PresentationFormat>Pokaz na ekranie (4:3)</PresentationFormat>
  <Paragraphs>270</Paragraphs>
  <Slides>25</Slides>
  <Notes>22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Motyw pakietu Office</vt:lpstr>
      <vt:lpstr>Microsoft Equation 3.0</vt:lpstr>
      <vt:lpstr>PRZESTRZENNE ZRÓŻNICOWANIE  PRZEMIAN LUDNOŚCIOWYCH  ORAZ SPADKU PŁODNOŚCI KOBIET  W POLSCE MIĘDZYWOJENNEJ  W ŚWIETLE BADAŃ GUS</vt:lpstr>
      <vt:lpstr>PLAN PREZENTACJI</vt:lpstr>
      <vt:lpstr>WPROWADZENIE</vt:lpstr>
      <vt:lpstr>Slajd 4</vt:lpstr>
      <vt:lpstr>Slajd 5</vt:lpstr>
      <vt:lpstr>POWIERZCHNIA  I PODZIAŁ ADMINISTRACYJNY POLSKI</vt:lpstr>
      <vt:lpstr>POWIERZCHNIA  I PODZIAŁ ADMINISTRACYJNY POLSKI</vt:lpstr>
      <vt:lpstr>ZMIANY W STANIE I ROZMIESZCZENIU LUDNOŚCI</vt:lpstr>
      <vt:lpstr> LUDNOŚĆ WEDŁUG BIOLOGICZNYCH GRUP WIEKU</vt:lpstr>
      <vt:lpstr>RUCH NATURALNY LUDNOŚCI W LATACH 1895-2011</vt:lpstr>
      <vt:lpstr>PRZEMIANY RODNOŚCI. POLSKA OGÓŁEM</vt:lpstr>
      <vt:lpstr>Slajd 12</vt:lpstr>
      <vt:lpstr>WSPÓŁCZYNNIKI URODZEŃ WEDŁUG DZIELNIC. FAZY PRZEJŚCIA DEMOGRAFICZNEGO</vt:lpstr>
      <vt:lpstr>WSPÓŁCZYNNIKI ZGONÓW WEDŁUG DZIELNIC.  FAZY PRZEJŚCIA DEMOGRAFICZNEGO</vt:lpstr>
      <vt:lpstr>FAZY PRZEJŚCIA DEMOGRAFICZNEGO WEDŁUG DZIELNIC POLSKI . WYNIKI ESTYMACJI</vt:lpstr>
      <vt:lpstr>FAZY PRZEJŚCIA DEMOGRAFICZNEGO WEDŁUG DZIELNIC POLSKI . WYNIKI ESTYMACJI</vt:lpstr>
      <vt:lpstr>REPRODUKCJA LUDNOŚCI  POLSKI DYNAMIKA DEMOGRAFICZNA</vt:lpstr>
      <vt:lpstr> REPRODUKCJA LUDNOŚCI  POLSKI.      WSPÓŁCZYNNIK DZIETNOŚCI OGÓLNEJ</vt:lpstr>
      <vt:lpstr> REPRODUKCJA LUDNOŚCI  POLSKI.      WSPÓŁCZYNNIK REPRODUKCJI BRUTTO</vt:lpstr>
      <vt:lpstr>Slajd 20</vt:lpstr>
      <vt:lpstr>REPRODUKCJA LUDNOŚCI  POLSKI PŁODNOŚĆ KOBIET – wg powiatów</vt:lpstr>
      <vt:lpstr>STANDARYZACJA  A.J.COALE’A  WSPÓŁCZYNNIKÓW PŁODNOŚCI. PRINCETON EUROPEAN FERTILITY PROJECT INDICES</vt:lpstr>
      <vt:lpstr>Slajd 23</vt:lpstr>
      <vt:lpstr>PODSUMOWANIE</vt:lpstr>
      <vt:lpstr> 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Tytułowy plan wydawniczy  Urzędu Statystycznego we Wrocławiu  na 2018 r.</dc:title>
  <dc:creator>Woźniakiewicz Marta</dc:creator>
  <cp:lastModifiedBy>stanczyk</cp:lastModifiedBy>
  <cp:revision>160</cp:revision>
  <dcterms:created xsi:type="dcterms:W3CDTF">2018-02-22T10:58:39Z</dcterms:created>
  <dcterms:modified xsi:type="dcterms:W3CDTF">2018-07-12T02:48:30Z</dcterms:modified>
</cp:coreProperties>
</file>