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60" r:id="rId5"/>
    <p:sldId id="258" r:id="rId6"/>
    <p:sldId id="259" r:id="rId7"/>
    <p:sldId id="272" r:id="rId8"/>
    <p:sldId id="268" r:id="rId9"/>
    <p:sldId id="269" r:id="rId10"/>
    <p:sldId id="273" r:id="rId11"/>
    <p:sldId id="276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B65782A-63C1-4041-86A5-C0ABE97C3CEE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11A259A-19CE-44C8-9628-5F44284AA5F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FB66D-FEEA-46D9-BFAC-278FC834A19C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18724-C302-46F8-A42C-B7AA78F7046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55E0F-ABDA-4A87-8298-6641E8638D66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0C025-04CB-4943-8DB4-29B8627C46B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F4563-CB8F-4A04-95D2-5AD7A585C26A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D5217-5B5C-494D-9C95-66F6CC0B63E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35BE1A53-9F4F-4255-ACBF-5B820D79D95F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A78CB32B-981D-419C-9903-DC2C71C2988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C7B39C-DDF3-47A0-A9D2-B4FD7177C75E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BC6EB-68AE-446D-BE2D-62CF9A6631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09839-E989-4C7B-B003-618E20AB6659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20A53-A1CF-40A9-BD01-A595B9B695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5CE7B-952A-4AE7-A09B-2A6E68DD2F7F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DD59-6D52-46CE-BA14-596577C678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44709-477E-4BE3-9A1B-217B8E8F0D1C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9A935-44C2-49B7-B26A-7CE20742E98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2EBE7-0B3C-435C-9D58-E6BE04C39E8E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D9B7E-64B6-48BA-AF19-E391878D37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FC897-4E7F-45C4-BFDC-6A5EBEF4596D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F0430-B5FE-4E4D-8411-75A0FC5470E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0BA715-20F0-4C8D-B924-FFA1E20E1B58}" type="datetimeFigureOut">
              <a:rPr lang="pl-PL" smtClean="0"/>
              <a:pPr>
                <a:defRPr/>
              </a:pPr>
              <a:t>2018-07-12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8A733C-AAD0-4E89-B14D-CECC0D16BE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upload.wikimedia.org/wikipedia/commons/thumb/7/7c/Obszar_Metropolitalny_Warszawy.jpg/800px-Obszar_Metropolitalny_Warszawy.jpg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/>
          <a:stretch>
            <a:fillRect/>
          </a:stretch>
        </p:blipFill>
        <p:spPr bwMode="auto">
          <a:xfrm>
            <a:off x="0" y="0"/>
            <a:ext cx="9144000" cy="7680962"/>
          </a:xfrm>
          <a:prstGeom prst="rect">
            <a:avLst/>
          </a:prstGeom>
          <a:noFill/>
        </p:spPr>
      </p:pic>
      <p:sp>
        <p:nvSpPr>
          <p:cNvPr id="3074" name="Tytuł 1"/>
          <p:cNvSpPr>
            <a:spLocks noGrp="1"/>
          </p:cNvSpPr>
          <p:nvPr>
            <p:ph type="ctrTitle"/>
          </p:nvPr>
        </p:nvSpPr>
        <p:spPr>
          <a:xfrm>
            <a:off x="1475656" y="4653136"/>
            <a:ext cx="6476901" cy="1152277"/>
          </a:xfrm>
        </p:spPr>
        <p:txBody>
          <a:bodyPr/>
          <a:lstStyle/>
          <a:p>
            <a:pPr algn="ctr"/>
            <a:r>
              <a:rPr lang="pl-PL" b="1" dirty="0" smtClean="0">
                <a:latin typeface="Baskerville Old Face" pitchFamily="18" charset="0"/>
              </a:rPr>
              <a:t>Wybrane aspekty dojazdów do pracy w sąsiedztwie Warszawy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 bwMode="auto">
          <a:xfrm>
            <a:off x="395536" y="3933056"/>
            <a:ext cx="82089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115616" y="6033170"/>
            <a:ext cx="6858000" cy="824830"/>
          </a:xfrm>
        </p:spPr>
        <p:txBody>
          <a:bodyPr>
            <a:normAutofit/>
          </a:bodyPr>
          <a:lstStyle/>
          <a:p>
            <a:r>
              <a:rPr lang="pl-PL" dirty="0" smtClean="0"/>
              <a:t>Chrzanowska Mariola, </a:t>
            </a:r>
            <a:r>
              <a:rPr lang="pl-PL" dirty="0" err="1" smtClean="0"/>
              <a:t>Drejerska</a:t>
            </a:r>
            <a:r>
              <a:rPr lang="pl-PL" dirty="0" smtClean="0"/>
              <a:t> Nina </a:t>
            </a:r>
          </a:p>
          <a:p>
            <a:r>
              <a:rPr lang="pl-PL" dirty="0" smtClean="0"/>
              <a:t>Szkoła Główna Gospodarstwa Wiejskiego w </a:t>
            </a:r>
            <a:r>
              <a:rPr lang="pl-PL" dirty="0" err="1" smtClean="0"/>
              <a:t>Warsawie</a:t>
            </a:r>
            <a:endParaRPr lang="pl-PL" dirty="0"/>
          </a:p>
        </p:txBody>
      </p:sp>
      <p:sp>
        <p:nvSpPr>
          <p:cNvPr id="10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2915816" y="7173416"/>
            <a:ext cx="3321050" cy="457200"/>
          </a:xfrm>
          <a:noFill/>
        </p:spPr>
        <p:txBody>
          <a:bodyPr/>
          <a:lstStyle/>
          <a:p>
            <a:pPr algn="ctr"/>
            <a:r>
              <a:rPr lang="pl-PL" dirty="0" smtClean="0"/>
              <a:t>II kongres Statystyki Polskiej</a:t>
            </a:r>
          </a:p>
          <a:p>
            <a:pPr algn="ctr"/>
            <a:r>
              <a:rPr lang="pl-PL" dirty="0" smtClean="0"/>
              <a:t>10-12 lipca 2018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 etap pierwszy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Badaniem objęto grupę 985 osób, które w ankiecie określiły dystans, jaki pokonują z miejsca zamieszkania do pracy. Ta odległość (w km) była punktem odniesienia w dalszych analizach.  Za pomocą modelu CART udało się wyodrębnić następujące grupy respondentów: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68951" cy="6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 etap pierwszy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wyróżnia się następujące grupy pracowników dojeżdżających do pracy do miasta centralnego:</a:t>
            </a:r>
            <a:endParaRPr lang="pl-PL" sz="2800" dirty="0" smtClean="0"/>
          </a:p>
          <a:p>
            <a:pPr lvl="1"/>
            <a:r>
              <a:rPr lang="pl-PL" sz="2400" dirty="0" smtClean="0"/>
              <a:t>pracownicy dojeżdżający do pracy do Warszawy średnio 38 </a:t>
            </a:r>
            <a:r>
              <a:rPr lang="pl-PL" sz="2400" dirty="0" err="1" smtClean="0"/>
              <a:t>km</a:t>
            </a:r>
            <a:r>
              <a:rPr lang="pl-PL" sz="2400" dirty="0" smtClean="0"/>
              <a:t>.  Są to osoby zamieszkujące gminy niesąsiadujące z Warszawą (węzeł 3.). Ta grupa stanowiła 11,8% ankietowanych;</a:t>
            </a:r>
          </a:p>
          <a:p>
            <a:pPr lvl="1"/>
            <a:r>
              <a:rPr lang="pl-PL" sz="2400" dirty="0" smtClean="0"/>
              <a:t>grupa osób dojeżdżających do pracy do Warszawy z gmin bezpośrednio graniczących ze stolicą. i dojeżdżające do stolicy, w tej grupie średnia odległość od miejsca pracy 24 km (węzeł 8. - 21% ankietowanych</a:t>
            </a:r>
            <a:r>
              <a:rPr lang="pl-PL" dirty="0" smtClean="0"/>
              <a:t>);</a:t>
            </a:r>
            <a:endParaRPr lang="pl-PL" sz="20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 etap pierwszy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l-PL" dirty="0" smtClean="0"/>
              <a:t>grupa kobiet dojeżdżających do pracy w innym mieście, podzielona dodatkowo ze względu na wiek: </a:t>
            </a:r>
            <a:endParaRPr lang="pl-PL" sz="2800" dirty="0" smtClean="0"/>
          </a:p>
          <a:p>
            <a:pPr lvl="1"/>
            <a:r>
              <a:rPr lang="pl-PL" dirty="0" smtClean="0"/>
              <a:t>kobiety w wieku 46-55 lat dojeżdżające do pracy w innym mieście średnio 12 </a:t>
            </a:r>
            <a:r>
              <a:rPr lang="pl-PL" dirty="0" err="1" smtClean="0"/>
              <a:t>km</a:t>
            </a:r>
            <a:r>
              <a:rPr lang="pl-PL" dirty="0" smtClean="0"/>
              <a:t>. Te osoby stanowiły 6,2% badanych (węzeł 13);</a:t>
            </a:r>
            <a:endParaRPr lang="pl-PL" sz="2400" dirty="0" smtClean="0"/>
          </a:p>
          <a:p>
            <a:r>
              <a:rPr lang="pl-PL" dirty="0" smtClean="0"/>
              <a:t>pozostałe kobiety dojeżdżające do pracy w innym mieście średnio 16 km (węzeł 14. - 12,5% ankietowanych)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 etap pierwszy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l-PL" sz="2800" dirty="0" smtClean="0"/>
              <a:t>grupa mężczyzn dojeżdżających do pracy w innym mieście, przy czym dystans (pomiędzy miejscem zamieszkania a miejscem pracy), jaki pokonywali był większy niż w przypadku kobiet:</a:t>
            </a:r>
            <a:endParaRPr lang="pl-PL" sz="2400" dirty="0" smtClean="0"/>
          </a:p>
          <a:p>
            <a:pPr lvl="1"/>
            <a:r>
              <a:rPr lang="pl-PL" sz="2400" dirty="0" smtClean="0"/>
              <a:t>mężczyźni do 45 lat, którzy do pracy w innym mieście dojeżdżają średnio 26 </a:t>
            </a:r>
            <a:r>
              <a:rPr lang="pl-PL" sz="2400" dirty="0" err="1" smtClean="0"/>
              <a:t>km</a:t>
            </a:r>
            <a:r>
              <a:rPr lang="pl-PL" sz="2400" dirty="0" smtClean="0"/>
              <a:t>. Ci pracownicy stanowią 11% ankietowanych (węzeł 15.);</a:t>
            </a:r>
            <a:endParaRPr lang="pl-PL" sz="2000" dirty="0" smtClean="0"/>
          </a:p>
          <a:p>
            <a:pPr lvl="1"/>
            <a:r>
              <a:rPr lang="pl-PL" sz="2400" dirty="0" smtClean="0"/>
              <a:t>mężczyźni  powyżej 45 roku życia dojeżdżający do pracy w innym mieście średnio 18 km (węzeł 16. - 6% ankietowanych);</a:t>
            </a:r>
            <a:endParaRPr lang="pl-PL" sz="20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 etap pierwszy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l-PL" sz="2800" dirty="0" smtClean="0"/>
              <a:t>grupa pracujących w miejscu zamieszkania bądź innej wsi, gdzie płeć różnicowała również odległość od miejsca pracy: </a:t>
            </a:r>
            <a:endParaRPr lang="pl-PL" sz="2400" dirty="0" smtClean="0"/>
          </a:p>
          <a:p>
            <a:pPr lvl="1"/>
            <a:r>
              <a:rPr lang="pl-PL" sz="2400" dirty="0" smtClean="0"/>
              <a:t>kobiety pracujące w miejscu zamieszkania lub innej wsi, które dojeżdżają do pracy średnio 5 km (węzeł 14.- 14% ankietowanych);</a:t>
            </a:r>
            <a:endParaRPr lang="pl-PL" sz="2000" dirty="0" smtClean="0"/>
          </a:p>
          <a:p>
            <a:r>
              <a:rPr lang="pl-PL" sz="2800" dirty="0" smtClean="0"/>
              <a:t>mężczyźni pracujący w miejscu zamieszkania lub innej wsi dojeżdżający do pracy średnio 12 km (węzeł 12.- 8,7% ankietowanych)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badań. Etap drugi</a:t>
            </a:r>
            <a:endParaRPr lang="pl-PL" dirty="0"/>
          </a:p>
        </p:txBody>
      </p:sp>
      <p:pic>
        <p:nvPicPr>
          <p:cNvPr id="27650" name="Obraz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064896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 etap drugi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najwięcej osób dojeżdża do pracy </a:t>
            </a:r>
            <a:br>
              <a:rPr lang="pl-PL" dirty="0" smtClean="0"/>
            </a:br>
            <a:r>
              <a:rPr lang="pl-PL" dirty="0" smtClean="0"/>
              <a:t>w Warszawie z Legionowa, Pruszkowa i Wołomina. Liczba osób dojeżdżających z Legionowa wynosi 6074. </a:t>
            </a:r>
          </a:p>
          <a:p>
            <a:r>
              <a:rPr lang="pl-PL" dirty="0" smtClean="0"/>
              <a:t>Na tak wysoką liczbę ludzi dojeżdżających może mieć wpływ krótki czas dojazdu do centrum, który wynosi zaledwie 23 minuty. </a:t>
            </a:r>
          </a:p>
          <a:p>
            <a:r>
              <a:rPr lang="pl-PL" dirty="0" smtClean="0"/>
              <a:t>Liczba osób dojeżdżających z Pruszkowa to 5034, tutaj czas dojazdu jest już trochę dłuższy, wynosi 42 minuty. </a:t>
            </a:r>
          </a:p>
          <a:p>
            <a:r>
              <a:rPr lang="pl-PL" dirty="0" smtClean="0"/>
              <a:t>Wołomin opuszcza codziennie 4461osob, pomimo iż czas dojazdu do centrum Warszawy jest dłuższy niż godzina.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i 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Wśród ankietowanych (etap pierwszy) najliczniejszą grupę stanowiły osoby dojeżdżające do pracy do stolicy zarówno z gmin bezpośrednio sąsiadujących (30% ankietowanych w każdym z prezentowanych modeli) jak i z gmin oddalonych nieco od stolicy (12% ankietowanych). Przy czym naturalnie odległość od miejsca pracy osób zamieszkujących gminy bezpośrednio sąsiadujące ze stolicą była krótsza niż w przypadku pozostałej części strefy podmiejskiej.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Analizując wyodrębnione segmenty ze względu na płeć można zauważyć, że mężczyźni pokonują większy dystans do miejsca pracy niż kobiety. Prawidłowość ta dotyczy zarówno sytuacji, gdy dojeżdżają do pracy w mieście innym niż Warszawa jak również sąsiedniej wsi. Wnioski te uprawniają to potwierdzenia faktu, że obszary funkcjonalne oparte na zatrudnieniu są większe dla mężczyzn niż kobiet.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i wnioski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askerville Old Face" pitchFamily="18" charset="0"/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Baskerville Old Face" pitchFamily="18" charset="0"/>
                <a:cs typeface="Arial" charset="0"/>
              </a:rPr>
              <a:t>	Obserwując ostanie dwie dekady nożna zaobserwować (w większości krajów europejskich) wzrost zarówno liczby osób dojeżdżających do pracy (tj. osób mieszkających w jednej gminie i pracujących w innych), ale także średniej odległości przebytej przez tych pracowników.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i 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można stwierdzić, że wszystkie gminy są tak samo zdominowane przez Warszawę. Małe znacznie ma w tym przypadku  czas dojazdu do pracy, liczba osób dojeżdżających zależy bardziej od jakości komunikacji i od liczby mieszkańców.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dirty="0" smtClean="0">
                <a:latin typeface="Baskerville Old Face" pitchFamily="18" charset="0"/>
              </a:rPr>
              <a:t>Wprowadzenie</a:t>
            </a:r>
          </a:p>
        </p:txBody>
      </p:sp>
      <p:sp>
        <p:nvSpPr>
          <p:cNvPr id="4099" name="Prostokąt 4"/>
          <p:cNvSpPr>
            <a:spLocks noChangeArrowheads="1"/>
          </p:cNvSpPr>
          <p:nvPr/>
        </p:nvSpPr>
        <p:spPr bwMode="auto">
          <a:xfrm>
            <a:off x="539552" y="1628800"/>
            <a:ext cx="83534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3200" dirty="0">
                <a:latin typeface="Baskerville Old Face" pitchFamily="18" charset="0"/>
              </a:rPr>
              <a:t>W konsekwencji dojazdy do pracy to jedno z podstawowych zjawisk w rozumieniu makrostruktur społeczno-ekonomicznych.</a:t>
            </a:r>
            <a:endParaRPr lang="pl-PL" sz="3200" dirty="0" smtClean="0">
              <a:latin typeface="Baskerville Old Face" pitchFamily="18" charset="0"/>
            </a:endParaRPr>
          </a:p>
          <a:p>
            <a:pPr algn="just"/>
            <a:r>
              <a:rPr lang="pl-PL" sz="3200" dirty="0" smtClean="0">
                <a:latin typeface="Baskerville Old Face" pitchFamily="18" charset="0"/>
              </a:rPr>
              <a:t>Dokładny opis wzorców dojazdów do pracy odgrywa kluczową rolę w wielu </a:t>
            </a:r>
            <a:r>
              <a:rPr lang="pl-PL" sz="3200" dirty="0" err="1" smtClean="0">
                <a:latin typeface="Baskerville Old Face" pitchFamily="18" charset="0"/>
              </a:rPr>
              <a:t>kwestaich</a:t>
            </a:r>
            <a:r>
              <a:rPr lang="pl-PL" sz="3200" dirty="0" smtClean="0">
                <a:latin typeface="Baskerville Old Face" pitchFamily="18" charset="0"/>
              </a:rPr>
              <a:t>: od badań nad ruchem drogowym i planowaniem infrastruktury (</a:t>
            </a:r>
            <a:r>
              <a:rPr lang="pl-PL" sz="3200" dirty="0" err="1" smtClean="0">
                <a:latin typeface="Baskerville Old Face" pitchFamily="18" charset="0"/>
              </a:rPr>
              <a:t>Ortuzar</a:t>
            </a:r>
            <a:r>
              <a:rPr lang="pl-PL" sz="3200" dirty="0" smtClean="0">
                <a:latin typeface="Baskerville Old Face" pitchFamily="18" charset="0"/>
              </a:rPr>
              <a:t> 2001) po rozprzestrzenianie się epidemii (</a:t>
            </a:r>
            <a:r>
              <a:rPr lang="pl-PL" sz="3200" dirty="0" err="1" smtClean="0">
                <a:latin typeface="Baskerville Old Face" pitchFamily="18" charset="0"/>
              </a:rPr>
              <a:t>Balcan</a:t>
            </a:r>
            <a:r>
              <a:rPr lang="pl-PL" sz="3200" dirty="0" smtClean="0">
                <a:latin typeface="Baskerville Old Face" pitchFamily="18" charset="0"/>
              </a:rPr>
              <a:t> 2009) lub duże symulacje demograficzne (</a:t>
            </a:r>
            <a:r>
              <a:rPr lang="pl-PL" sz="3200" dirty="0" err="1" smtClean="0">
                <a:latin typeface="Baskerville Old Face" pitchFamily="18" charset="0"/>
              </a:rPr>
              <a:t>Huet</a:t>
            </a:r>
            <a:r>
              <a:rPr lang="pl-PL" sz="3200" dirty="0" smtClean="0">
                <a:latin typeface="Baskerville Old Face" pitchFamily="18" charset="0"/>
              </a:rPr>
              <a:t> 2011).</a:t>
            </a:r>
            <a:endParaRPr lang="pl-PL" sz="3200" dirty="0">
              <a:latin typeface="Baskerville Old Fac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dirty="0" smtClean="0">
                <a:latin typeface="Baskerville Old Face" pitchFamily="18" charset="0"/>
              </a:rPr>
              <a:t>Wprowadzenie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8291512" cy="4708525"/>
          </a:xfrm>
        </p:spPr>
        <p:txBody>
          <a:bodyPr/>
          <a:lstStyle/>
          <a:p>
            <a:pPr eaLnBrk="1" hangingPunct="1">
              <a:buNone/>
            </a:pPr>
            <a:r>
              <a:rPr lang="pl-PL" dirty="0" smtClean="0">
                <a:latin typeface="Baskerville Old Face" pitchFamily="18" charset="0"/>
              </a:rPr>
              <a:t>-  Koncentracja działalności gospodarczej w mniejszej liczbie lokalizacji jest jedną z przyczyn dojazdów do pracy (</a:t>
            </a:r>
            <a:r>
              <a:rPr lang="pl-PL" dirty="0" err="1" smtClean="0">
                <a:latin typeface="Baskerville Old Face" pitchFamily="18" charset="0"/>
              </a:rPr>
              <a:t>Krugman</a:t>
            </a:r>
            <a:r>
              <a:rPr lang="pl-PL" dirty="0" smtClean="0">
                <a:latin typeface="Baskerville Old Face" pitchFamily="18" charset="0"/>
              </a:rPr>
              <a:t>, 1991)</a:t>
            </a:r>
          </a:p>
          <a:p>
            <a:pPr eaLnBrk="1" hangingPunct="1">
              <a:buNone/>
            </a:pPr>
            <a:r>
              <a:rPr lang="pl-PL" dirty="0" smtClean="0">
                <a:latin typeface="Baskerville Old Face" pitchFamily="18" charset="0"/>
              </a:rPr>
              <a:t>-  Regiony metropolitalne w Polsce charakteryzuje wyższy poziomu rozwoju gospodarczego.</a:t>
            </a:r>
          </a:p>
          <a:p>
            <a:pPr eaLnBrk="1" hangingPunct="1">
              <a:buNone/>
            </a:pPr>
            <a:r>
              <a:rPr lang="pl-PL" dirty="0" smtClean="0">
                <a:latin typeface="Baskerville Old Face" pitchFamily="18" charset="0"/>
              </a:rPr>
              <a:t>-  Jedno z podstawowych kryteriów definiowania obszarów metropolitalnych (funkcjonalnych) związane jest z przepływami dojazdów do pracy [OECD, 2002].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7313"/>
            <a:ext cx="1924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2"/>
          <p:cNvPicPr>
            <a:picLocks noChangeAspect="1"/>
          </p:cNvPicPr>
          <p:nvPr/>
        </p:nvPicPr>
        <p:blipFill>
          <a:blip r:embed="rId3" cstate="print"/>
          <a:srcRect r="78365"/>
          <a:stretch>
            <a:fillRect/>
          </a:stretch>
        </p:blipFill>
        <p:spPr bwMode="auto">
          <a:xfrm>
            <a:off x="301625" y="44450"/>
            <a:ext cx="38258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4"/>
          <p:cNvSpPr txBox="1">
            <a:spLocks noChangeArrowheads="1"/>
          </p:cNvSpPr>
          <p:nvPr/>
        </p:nvSpPr>
        <p:spPr bwMode="auto">
          <a:xfrm>
            <a:off x="107950" y="44624"/>
            <a:ext cx="9036050" cy="109748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266" dirty="0" smtClean="0">
                <a:latin typeface="Baskerville Old Face" pitchFamily="18" charset="0"/>
                <a:cs typeface="+mn-cs"/>
              </a:rPr>
              <a:t>Relacje miejsko-wiejskie dla obszarów funkcjonalnych najważniejszych polskich miast</a:t>
            </a:r>
            <a:endParaRPr lang="en-US" altLang="pl-PL" sz="3266" dirty="0">
              <a:latin typeface="Baskerville Old Face" pitchFamily="18" charset="0"/>
              <a:cs typeface="+mn-cs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print"/>
          <a:srcRect l="36501" t="9926" r="12917" b="6963"/>
          <a:stretch>
            <a:fillRect/>
          </a:stretch>
        </p:blipFill>
        <p:spPr bwMode="auto">
          <a:xfrm>
            <a:off x="611560" y="1772815"/>
            <a:ext cx="4320480" cy="39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ytuł 1"/>
          <p:cNvSpPr txBox="1">
            <a:spLocks/>
          </p:cNvSpPr>
          <p:nvPr/>
        </p:nvSpPr>
        <p:spPr bwMode="auto">
          <a:xfrm>
            <a:off x="683568" y="5805264"/>
            <a:ext cx="4248472" cy="6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eaLnBrk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089" dirty="0" err="1" smtClean="0">
                <a:latin typeface="+mn-lt"/>
                <a:cs typeface="Tahoma" panose="020B0604030504040204" pitchFamily="34" charset="0"/>
              </a:rPr>
              <a:t>Źródoło</a:t>
            </a:r>
            <a:r>
              <a:rPr lang="pl-PL" altLang="pl-PL" sz="1089" dirty="0" smtClean="0">
                <a:latin typeface="+mn-lt"/>
                <a:cs typeface="Tahoma" panose="020B0604030504040204" pitchFamily="34" charset="0"/>
              </a:rPr>
              <a:t>: Śleszyński </a:t>
            </a:r>
            <a:r>
              <a:rPr lang="pl-PL" altLang="pl-PL" sz="1089" dirty="0">
                <a:latin typeface="+mn-lt"/>
                <a:cs typeface="Tahoma" panose="020B0604030504040204" pitchFamily="34" charset="0"/>
              </a:rPr>
              <a:t>P., Delimitacja Miejskich Obszarów Funkcjonalnych stolic województw, Przegląd Geograficzny T. 85 z. 2 (2013)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45235"/>
            <a:ext cx="3551777" cy="30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tuł 1"/>
          <p:cNvSpPr txBox="1">
            <a:spLocks/>
          </p:cNvSpPr>
          <p:nvPr/>
        </p:nvSpPr>
        <p:spPr bwMode="auto">
          <a:xfrm>
            <a:off x="5436096" y="5013176"/>
            <a:ext cx="3384376" cy="6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eaLnBrk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089" dirty="0" err="1" smtClean="0">
                <a:solidFill>
                  <a:srgbClr val="004411"/>
                </a:solidFill>
                <a:latin typeface="+mn-lt"/>
                <a:cs typeface="Tahoma" panose="020B0604030504040204" pitchFamily="34" charset="0"/>
              </a:rPr>
              <a:t>Źródoło</a:t>
            </a:r>
            <a:r>
              <a:rPr lang="pl-PL" altLang="pl-PL" sz="1089" dirty="0" smtClean="0">
                <a:solidFill>
                  <a:srgbClr val="004411"/>
                </a:solidFill>
                <a:latin typeface="+mn-lt"/>
                <a:cs typeface="Tahoma" panose="020B0604030504040204" pitchFamily="34" charset="0"/>
              </a:rPr>
              <a:t>: </a:t>
            </a:r>
            <a:r>
              <a:rPr lang="pl-PL" altLang="pl-PL" sz="1089" dirty="0" err="1" smtClean="0">
                <a:solidFill>
                  <a:srgbClr val="004411"/>
                </a:solidFill>
                <a:latin typeface="+mn-lt"/>
                <a:cs typeface="Tahoma" panose="020B0604030504040204" pitchFamily="34" charset="0"/>
              </a:rPr>
              <a:t>Denhofer</a:t>
            </a:r>
            <a:r>
              <a:rPr lang="pl-PL" altLang="pl-PL" sz="1089" dirty="0" smtClean="0">
                <a:solidFill>
                  <a:srgbClr val="004411"/>
                </a:solidFill>
                <a:latin typeface="+mn-lt"/>
                <a:cs typeface="Tahoma" panose="020B0604030504040204" pitchFamily="34" charset="0"/>
              </a:rPr>
              <a:t>: P, </a:t>
            </a:r>
            <a:r>
              <a:rPr lang="pl-PL" altLang="pl-PL" sz="1089" dirty="0" err="1" smtClean="0">
                <a:solidFill>
                  <a:srgbClr val="004411"/>
                </a:solidFill>
                <a:latin typeface="+mn-lt"/>
                <a:cs typeface="Tahoma" panose="020B0604030504040204" pitchFamily="34" charset="0"/>
              </a:rPr>
              <a:t>Commuting</a:t>
            </a:r>
            <a:r>
              <a:rPr lang="pl-PL" altLang="pl-PL" sz="1089" dirty="0" smtClean="0">
                <a:solidFill>
                  <a:srgbClr val="004411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pl-PL" altLang="pl-PL" sz="1089" dirty="0" err="1" smtClean="0">
                <a:solidFill>
                  <a:srgbClr val="004411"/>
                </a:solidFill>
                <a:latin typeface="+mn-lt"/>
                <a:cs typeface="Tahoma" panose="020B0604030504040204" pitchFamily="34" charset="0"/>
              </a:rPr>
              <a:t>in</a:t>
            </a:r>
            <a:r>
              <a:rPr lang="pl-PL" altLang="pl-PL" sz="1089" dirty="0" smtClean="0">
                <a:solidFill>
                  <a:srgbClr val="004411"/>
                </a:solidFill>
                <a:latin typeface="+mn-lt"/>
                <a:cs typeface="Tahoma" panose="020B0604030504040204" pitchFamily="34" charset="0"/>
              </a:rPr>
              <a:t> Poland  (2017)(materiały niepublikowane)</a:t>
            </a:r>
            <a:endParaRPr lang="pl-PL" altLang="pl-PL" sz="1089" dirty="0">
              <a:solidFill>
                <a:srgbClr val="004411"/>
              </a:solidFill>
              <a:latin typeface="+mn-lt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Wprowadzenie</a:t>
            </a:r>
          </a:p>
        </p:txBody>
      </p:sp>
      <p:sp>
        <p:nvSpPr>
          <p:cNvPr id="717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l-PL" sz="2800" dirty="0" smtClean="0"/>
              <a:t>Niewątpliwie Warszawa jest centrum regionalnego rynku pracy. Jest również postrzegana jako centrum krajowego rynku pracy. </a:t>
            </a:r>
          </a:p>
          <a:p>
            <a:pPr eaLnBrk="1" hangingPunct="1"/>
            <a:r>
              <a:rPr lang="pl-PL" sz="2800" dirty="0" smtClean="0"/>
              <a:t>Istotną rolę Warszawy w strukturze przestrzennej regionu pod względem liczby pracowników dojeżdżających do miasta wskazał </a:t>
            </a:r>
            <a:r>
              <a:rPr lang="pl-PL" sz="2800" dirty="0" err="1" smtClean="0"/>
              <a:t>m.in</a:t>
            </a:r>
            <a:r>
              <a:rPr lang="pl-PL" sz="2800" dirty="0" smtClean="0"/>
              <a:t> Śleszyński [Śleszyński, 2013, s. 5-25], który stwierdził, że jest to wynikiem jej funkcji jako kapitału i rozwoju rynku pracy w okresie przejściowym.</a:t>
            </a:r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i zakres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 smtClean="0"/>
              <a:t>Analiza sieci dojazdów do pracy w sąsiedztwie Warszawy</a:t>
            </a:r>
          </a:p>
          <a:p>
            <a:r>
              <a:rPr lang="pl-PL" sz="2800" dirty="0" smtClean="0"/>
              <a:t>Określenie cech społeczno-ekonomicznych osób dojeżdżających</a:t>
            </a:r>
          </a:p>
          <a:p>
            <a:pPr>
              <a:buNone/>
            </a:pPr>
            <a:r>
              <a:rPr lang="pl-PL" dirty="0" smtClean="0"/>
              <a:t>W trakcie badań uwzględniono dwie bazy danych. </a:t>
            </a:r>
          </a:p>
          <a:p>
            <a:pPr lvl="1"/>
            <a:r>
              <a:rPr lang="pl-PL" sz="2400" dirty="0" smtClean="0"/>
              <a:t>Pierwsza baza udostępniona przez US w Poznaniu obejmowała informacje o osobach dojeżdżających do pracy w 2011. Informacje pozyskano na podstawie zeznań podatkowych (porównując miejsce zamieszkania osoby składającej zeznanie podatkowe z miejscem zarejestrowania firmy w której pracuje) .Z tej bazy pozyskano informacje o osobach mieszkających na terenie obszaru metropolitalnego Warszawy.</a:t>
            </a:r>
          </a:p>
          <a:p>
            <a:pPr lvl="1"/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Materiał badawczy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eaLnBrk="1" hangingPunct="1"/>
            <a:r>
              <a:rPr lang="pl-PL" sz="2400" dirty="0" smtClean="0"/>
              <a:t>Dane z drugiej bazy danych były pozyskane na poczet projektu badawczego N N114 145240 pt. „Ekonomiczno-społeczne uwarunkowania rozwoju obszarów wiejskich województwa mazowieckiego stanowiących strefę podmiejską i zewnętrzną Warszawy”. Obszar badawczy stanowiło 30 gmin strefy podmiejskiej Warszawy</a:t>
            </a:r>
          </a:p>
          <a:p>
            <a:pPr eaLnBrk="1" hangingPunct="1"/>
            <a:r>
              <a:rPr lang="pl-PL" sz="2400" dirty="0" smtClean="0"/>
              <a:t>Badania w gospodarstwach domowych przeprowadzono w formie wywiadu kwestionariuszowego, przy pomocy którego uzyskano informacje o wszystkich członkach rodziny powyżej 18 roku życia składających się na dane gospodarstwo domowe. </a:t>
            </a:r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pl-PL" dirty="0" smtClean="0"/>
              <a:t>Zakres przestrzenny analizowanych baz danych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4572000" y="2924944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druga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23528" y="1484784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pierwsza</a:t>
            </a:r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744416" cy="247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4" name="Obra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355" y="3390785"/>
            <a:ext cx="4518645" cy="346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370</TotalTime>
  <Words>939</Words>
  <Application>Microsoft Office PowerPoint</Application>
  <PresentationFormat>Pokaz na ekranie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Baskerville Old Face</vt:lpstr>
      <vt:lpstr>Bookman Old Style</vt:lpstr>
      <vt:lpstr>Gill Sans MT</vt:lpstr>
      <vt:lpstr>Tahoma</vt:lpstr>
      <vt:lpstr>Wingdings</vt:lpstr>
      <vt:lpstr>Wingdings 3</vt:lpstr>
      <vt:lpstr>Początek</vt:lpstr>
      <vt:lpstr>Wybrane aspekty dojazdów do pracy w sąsiedztwie Warszawy</vt:lpstr>
      <vt:lpstr>Wprowadzenie</vt:lpstr>
      <vt:lpstr>Wprowadzenie</vt:lpstr>
      <vt:lpstr>Wprowadzenie</vt:lpstr>
      <vt:lpstr>Prezentacja programu PowerPoint</vt:lpstr>
      <vt:lpstr>Wprowadzenie</vt:lpstr>
      <vt:lpstr>Cel i zakres pracy</vt:lpstr>
      <vt:lpstr>Materiał badawczy</vt:lpstr>
      <vt:lpstr>Zakres przestrzenny analizowanych baz danych</vt:lpstr>
      <vt:lpstr>Wyniki badań etap pierwszy</vt:lpstr>
      <vt:lpstr>Prezentacja programu PowerPoint</vt:lpstr>
      <vt:lpstr>Wyniki badań etap pierwszy</vt:lpstr>
      <vt:lpstr>Wyniki badań etap pierwszy</vt:lpstr>
      <vt:lpstr>Wyniki badań etap pierwszy</vt:lpstr>
      <vt:lpstr>Wyniki badań etap pierwszy</vt:lpstr>
      <vt:lpstr>Wyniki badań. Etap drugi</vt:lpstr>
      <vt:lpstr>Wyniki badań etap drugi</vt:lpstr>
      <vt:lpstr>Podsumowanie i wnioski</vt:lpstr>
      <vt:lpstr>Podsumowanie i wnioski</vt:lpstr>
      <vt:lpstr>Podsumowanie i wnioski</vt:lpstr>
    </vt:vector>
  </TitlesOfParts>
  <Company>NOMI S.A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analysis of commuting in Poland</dc:title>
  <dc:creator>MiR</dc:creator>
  <cp:lastModifiedBy>NeedIT.pl</cp:lastModifiedBy>
  <cp:revision>16</cp:revision>
  <dcterms:created xsi:type="dcterms:W3CDTF">2017-03-14T11:52:21Z</dcterms:created>
  <dcterms:modified xsi:type="dcterms:W3CDTF">2018-07-12T11:56:11Z</dcterms:modified>
</cp:coreProperties>
</file>