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38"/>
  </p:notesMasterIdLst>
  <p:handoutMasterIdLst>
    <p:handoutMasterId r:id="rId39"/>
  </p:handoutMasterIdLst>
  <p:sldIdLst>
    <p:sldId id="256" r:id="rId5"/>
    <p:sldId id="264" r:id="rId6"/>
    <p:sldId id="265" r:id="rId7"/>
    <p:sldId id="266" r:id="rId8"/>
    <p:sldId id="269" r:id="rId9"/>
    <p:sldId id="267" r:id="rId10"/>
    <p:sldId id="298" r:id="rId11"/>
    <p:sldId id="278" r:id="rId12"/>
    <p:sldId id="270" r:id="rId13"/>
    <p:sldId id="295" r:id="rId14"/>
    <p:sldId id="297" r:id="rId15"/>
    <p:sldId id="280" r:id="rId16"/>
    <p:sldId id="292" r:id="rId17"/>
    <p:sldId id="290" r:id="rId18"/>
    <p:sldId id="293" r:id="rId19"/>
    <p:sldId id="283" r:id="rId20"/>
    <p:sldId id="314" r:id="rId21"/>
    <p:sldId id="294" r:id="rId22"/>
    <p:sldId id="284" r:id="rId23"/>
    <p:sldId id="299" r:id="rId24"/>
    <p:sldId id="300" r:id="rId25"/>
    <p:sldId id="301" r:id="rId26"/>
    <p:sldId id="285" r:id="rId27"/>
    <p:sldId id="304" r:id="rId28"/>
    <p:sldId id="305" r:id="rId29"/>
    <p:sldId id="306" r:id="rId30"/>
    <p:sldId id="313" r:id="rId31"/>
    <p:sldId id="320" r:id="rId32"/>
    <p:sldId id="312" r:id="rId33"/>
    <p:sldId id="321" r:id="rId34"/>
    <p:sldId id="322" r:id="rId35"/>
    <p:sldId id="315" r:id="rId36"/>
    <p:sldId id="262" r:id="rId3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468" userDrawn="1">
          <p15:clr>
            <a:srgbClr val="A4A3A4"/>
          </p15:clr>
        </p15:guide>
        <p15:guide id="3" pos="212" userDrawn="1">
          <p15:clr>
            <a:srgbClr val="A4A3A4"/>
          </p15:clr>
        </p15:guide>
        <p15:guide id="4" orient="horz" pos="119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796"/>
    <a:srgbClr val="A5A5A5"/>
    <a:srgbClr val="000000"/>
    <a:srgbClr val="001377"/>
    <a:srgbClr val="E2E2E2"/>
    <a:srgbClr val="203188"/>
    <a:srgbClr val="352F68"/>
    <a:srgbClr val="B2CC34"/>
    <a:srgbClr val="16307A"/>
    <a:srgbClr val="2C2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1415" autoAdjust="0"/>
  </p:normalViewPr>
  <p:slideViewPr>
    <p:cSldViewPr snapToGrid="0">
      <p:cViewPr varScale="1">
        <p:scale>
          <a:sx n="102" d="100"/>
          <a:sy n="102" d="100"/>
        </p:scale>
        <p:origin x="984" y="102"/>
      </p:cViewPr>
      <p:guideLst>
        <p:guide orient="horz" pos="2160"/>
        <p:guide pos="7468"/>
        <p:guide pos="212"/>
        <p:guide orient="horz" pos="119"/>
        <p:guide orient="horz" pos="4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nan\Documents\25_UE_Publikacje\127_ZR%20GUS%20lipiec%202018\DANE\OBLIC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nan\Documents\25_UE_Publikacje\127_ZR%20GUS%20lipiec%202018\DANE\Raport%20WZR%20GOSP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nan\Documents\25_UE_Publikacje\127_ZR%20GUS%20lipiec%202018\DANE\Raport%20WZR%20SPO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nan\Documents\25_UE_Publikacje\127_ZR%20GUS%20lipiec%202018\DANE\Raport%20WZR%20SPO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nan\Documents\25_UE_Publikacje\127_ZR%20GUS%20lipiec%202018\DANE\Raport%20WZR%20SPO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nan\Documents\25_UE_Publikacje\127_ZR%20GUS%20lipiec%202018\DANE\OBLIC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nan\Documents\25_UE_Publikacje\127_ZR%20GUS%20lipiec%202018\DANE\OBLICZ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nan\Documents\25_UE_Publikacje\127_ZR%20GUS%20lipiec%202018\DANE\Raport%20WZR%20SPOL%20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nan\Documents\25_UE_Publikacje\127_ZR%20GUS%20lipiec%202018\DANE\OBLICZ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nan\Documents\25_UE_Publikacje\127_ZR%20GUS%20lipiec%202018\DANE\OBLICZ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nan\Documents\25_UE_Publikacje\127_ZR%20GUS%20lipiec%202018\DANE\Raport%20WZR%20energi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nan\Documents\25_UE_Publikacje\127_ZR%20GUS%20lipiec%202018\DANE\Raport%20WZR%20GOS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  <a:r>
              <a:rPr lang="pl-PL" dirty="0" smtClean="0"/>
              <a:t>(cel 1.2) </a:t>
            </a:r>
            <a:r>
              <a:rPr lang="en-US" dirty="0" err="1" smtClean="0"/>
              <a:t>Wskaźnik</a:t>
            </a:r>
            <a:r>
              <a:rPr lang="en-US" dirty="0" smtClean="0"/>
              <a:t> </a:t>
            </a:r>
            <a:r>
              <a:rPr lang="en-US" dirty="0" err="1"/>
              <a:t>zagrożenia</a:t>
            </a:r>
            <a:r>
              <a:rPr lang="en-US" dirty="0"/>
              <a:t> </a:t>
            </a:r>
            <a:r>
              <a:rPr lang="en-US" dirty="0" err="1"/>
              <a:t>ubóstwem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transferach</a:t>
            </a:r>
            <a:r>
              <a:rPr lang="en-US" dirty="0"/>
              <a:t> </a:t>
            </a:r>
            <a:r>
              <a:rPr lang="en-US" dirty="0" err="1"/>
              <a:t>społecznych</a:t>
            </a:r>
            <a:r>
              <a:rPr lang="pl-PL" dirty="0"/>
              <a:t> </a:t>
            </a:r>
            <a:r>
              <a:rPr lang="en-US" dirty="0"/>
              <a:t>POLSKA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'Cel1'!$C$54</c:f>
              <c:strCache>
                <c:ptCount val="1"/>
                <c:pt idx="0">
                  <c:v>POLSKA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'Cel1'!$D$53:$O$53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'Cel1'!$D$54:$O$54</c:f>
              <c:numCache>
                <c:formatCode>[$-10415]0.0</c:formatCode>
                <c:ptCount val="12"/>
                <c:pt idx="0">
                  <c:v>20.5</c:v>
                </c:pt>
                <c:pt idx="1">
                  <c:v>19.100000000000001</c:v>
                </c:pt>
                <c:pt idx="2">
                  <c:v>17.3</c:v>
                </c:pt>
                <c:pt idx="3">
                  <c:v>16.899999999999999</c:v>
                </c:pt>
                <c:pt idx="4">
                  <c:v>17.100000000000001</c:v>
                </c:pt>
                <c:pt idx="5">
                  <c:v>17.600000000000001</c:v>
                </c:pt>
                <c:pt idx="6">
                  <c:v>17.7</c:v>
                </c:pt>
                <c:pt idx="7">
                  <c:v>17.100000000000001</c:v>
                </c:pt>
                <c:pt idx="8">
                  <c:v>17.3</c:v>
                </c:pt>
                <c:pt idx="9">
                  <c:v>17</c:v>
                </c:pt>
                <c:pt idx="10">
                  <c:v>17.600000000000001</c:v>
                </c:pt>
                <c:pt idx="11">
                  <c:v>17.3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55-4513-95EF-B5AB45B34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540290752"/>
        <c:axId val="-540307072"/>
      </c:lineChart>
      <c:catAx>
        <c:axId val="-54029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40307072"/>
        <c:crosses val="autoZero"/>
        <c:auto val="1"/>
        <c:lblAlgn val="ctr"/>
        <c:lblOffset val="100"/>
        <c:noMultiLvlLbl val="0"/>
      </c:catAx>
      <c:valAx>
        <c:axId val="-540307072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15]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4029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u="none" strike="noStrike" baseline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(cel 8.1) </a:t>
            </a:r>
            <a:r>
              <a:rPr lang="pl-PL" sz="1800" b="1" dirty="0" smtClean="0">
                <a:solidFill>
                  <a:schemeClr val="bg1">
                    <a:lumMod val="65000"/>
                  </a:schemeClr>
                </a:solidFill>
              </a:rPr>
              <a:t>PKB na 1 mieszkańca w zł </a:t>
            </a:r>
            <a:endParaRPr lang="pl-PL" sz="1800" b="1" dirty="0">
              <a:solidFill>
                <a:schemeClr val="bg1">
                  <a:lumMod val="65000"/>
                </a:schemeClr>
              </a:solidFill>
            </a:endParaRPr>
          </a:p>
        </c:rich>
      </c:tx>
      <c:layout>
        <c:manualLayout>
          <c:xMode val="edge"/>
          <c:yMode val="edge"/>
          <c:x val="4.2514000993314184E-2"/>
          <c:y val="4.629629629629632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02014778243949E-2"/>
          <c:y val="0.18842592592592591"/>
          <c:w val="0.92492705214398985"/>
          <c:h val="0.45523512685914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'[Raport WZR GOSP.xlsx]Arkusz2'!$M$41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'[Raport WZR GOSP.xlsx]Arkusz2'!$L$42:$L$57</c:f>
              <c:strCache>
                <c:ptCount val="16"/>
                <c:pt idx="0">
                  <c:v>Lubuskie</c:v>
                </c:pt>
                <c:pt idx="1">
                  <c:v>Zachodniopomorskie</c:v>
                </c:pt>
                <c:pt idx="2">
                  <c:v>Warmińsko-mazurskie</c:v>
                </c:pt>
                <c:pt idx="3">
                  <c:v>Świętokrzyskie</c:v>
                </c:pt>
                <c:pt idx="4">
                  <c:v>Kujawsko-pomorskie</c:v>
                </c:pt>
                <c:pt idx="5">
                  <c:v>Podlaskie</c:v>
                </c:pt>
                <c:pt idx="6">
                  <c:v>Śląskie</c:v>
                </c:pt>
                <c:pt idx="7">
                  <c:v>Pomorskie</c:v>
                </c:pt>
                <c:pt idx="8">
                  <c:v>Opolskie</c:v>
                </c:pt>
                <c:pt idx="9">
                  <c:v>Lubelskie</c:v>
                </c:pt>
                <c:pt idx="10">
                  <c:v>Opolskie</c:v>
                </c:pt>
                <c:pt idx="11">
                  <c:v>Wielkopolskie</c:v>
                </c:pt>
                <c:pt idx="12">
                  <c:v>Łódzkie</c:v>
                </c:pt>
                <c:pt idx="13">
                  <c:v>Małopolskie</c:v>
                </c:pt>
                <c:pt idx="14">
                  <c:v>Mazowieckie</c:v>
                </c:pt>
                <c:pt idx="15">
                  <c:v>Dolnośląskie</c:v>
                </c:pt>
              </c:strCache>
            </c:strRef>
          </c:cat>
          <c:val>
            <c:numRef>
              <c:f>'[Raport WZR GOSP.xlsx]Arkusz2'!$M$42:$M$57</c:f>
              <c:numCache>
                <c:formatCode>[$-10415]0</c:formatCode>
                <c:ptCount val="16"/>
                <c:pt idx="0">
                  <c:v>23448</c:v>
                </c:pt>
                <c:pt idx="1">
                  <c:v>23500</c:v>
                </c:pt>
                <c:pt idx="2">
                  <c:v>19535</c:v>
                </c:pt>
                <c:pt idx="3">
                  <c:v>19896</c:v>
                </c:pt>
                <c:pt idx="4">
                  <c:v>22420</c:v>
                </c:pt>
                <c:pt idx="5">
                  <c:v>19175</c:v>
                </c:pt>
                <c:pt idx="6">
                  <c:v>27955</c:v>
                </c:pt>
                <c:pt idx="7">
                  <c:v>25667</c:v>
                </c:pt>
                <c:pt idx="8">
                  <c:v>21587</c:v>
                </c:pt>
                <c:pt idx="9">
                  <c:v>18159</c:v>
                </c:pt>
                <c:pt idx="10">
                  <c:v>18703</c:v>
                </c:pt>
                <c:pt idx="11">
                  <c:v>27941</c:v>
                </c:pt>
                <c:pt idx="12">
                  <c:v>23944</c:v>
                </c:pt>
                <c:pt idx="13">
                  <c:v>23007</c:v>
                </c:pt>
                <c:pt idx="14">
                  <c:v>40088</c:v>
                </c:pt>
                <c:pt idx="15">
                  <c:v>26815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3-4B6B-A43E-5C956D2A8CE3}"/>
            </c:ext>
          </c:extLst>
        </c:ser>
        <c:ser>
          <c:idx val="1"/>
          <c:order val="1"/>
          <c:tx>
            <c:strRef>
              <c:f>'[Raport WZR GOSP.xlsx]Arkusz2'!$N$41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'[Raport WZR GOSP.xlsx]Arkusz2'!$L$42:$L$57</c:f>
              <c:strCache>
                <c:ptCount val="16"/>
                <c:pt idx="0">
                  <c:v>Lubuskie</c:v>
                </c:pt>
                <c:pt idx="1">
                  <c:v>Zachodniopomorskie</c:v>
                </c:pt>
                <c:pt idx="2">
                  <c:v>Warmińsko-mazurskie</c:v>
                </c:pt>
                <c:pt idx="3">
                  <c:v>Świętokrzyskie</c:v>
                </c:pt>
                <c:pt idx="4">
                  <c:v>Kujawsko-pomorskie</c:v>
                </c:pt>
                <c:pt idx="5">
                  <c:v>Podlaskie</c:v>
                </c:pt>
                <c:pt idx="6">
                  <c:v>Śląskie</c:v>
                </c:pt>
                <c:pt idx="7">
                  <c:v>Pomorskie</c:v>
                </c:pt>
                <c:pt idx="8">
                  <c:v>Opolskie</c:v>
                </c:pt>
                <c:pt idx="9">
                  <c:v>Lubelskie</c:v>
                </c:pt>
                <c:pt idx="10">
                  <c:v>Opolskie</c:v>
                </c:pt>
                <c:pt idx="11">
                  <c:v>Wielkopolskie</c:v>
                </c:pt>
                <c:pt idx="12">
                  <c:v>Łódzkie</c:v>
                </c:pt>
                <c:pt idx="13">
                  <c:v>Małopolskie</c:v>
                </c:pt>
                <c:pt idx="14">
                  <c:v>Mazowieckie</c:v>
                </c:pt>
                <c:pt idx="15">
                  <c:v>Dolnośląskie</c:v>
                </c:pt>
              </c:strCache>
            </c:strRef>
          </c:cat>
          <c:val>
            <c:numRef>
              <c:f>'[Raport WZR GOSP.xlsx]Arkusz2'!$N$42:$N$57</c:f>
              <c:numCache>
                <c:formatCode>[$-10415]0</c:formatCode>
                <c:ptCount val="16"/>
                <c:pt idx="0">
                  <c:v>31723</c:v>
                </c:pt>
                <c:pt idx="1">
                  <c:v>32061</c:v>
                </c:pt>
                <c:pt idx="2">
                  <c:v>27197</c:v>
                </c:pt>
                <c:pt idx="3">
                  <c:v>28968</c:v>
                </c:pt>
                <c:pt idx="4">
                  <c:v>31127</c:v>
                </c:pt>
                <c:pt idx="5">
                  <c:v>27381</c:v>
                </c:pt>
                <c:pt idx="6">
                  <c:v>40201</c:v>
                </c:pt>
                <c:pt idx="7">
                  <c:v>36017</c:v>
                </c:pt>
                <c:pt idx="8">
                  <c:v>30818</c:v>
                </c:pt>
                <c:pt idx="9">
                  <c:v>25875</c:v>
                </c:pt>
                <c:pt idx="10">
                  <c:v>26122</c:v>
                </c:pt>
                <c:pt idx="11">
                  <c:v>39454</c:v>
                </c:pt>
                <c:pt idx="12">
                  <c:v>34747</c:v>
                </c:pt>
                <c:pt idx="13">
                  <c:v>32909</c:v>
                </c:pt>
                <c:pt idx="14">
                  <c:v>59666</c:v>
                </c:pt>
                <c:pt idx="15">
                  <c:v>42295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03-4B6B-A43E-5C956D2A8CE3}"/>
            </c:ext>
          </c:extLst>
        </c:ser>
        <c:ser>
          <c:idx val="2"/>
          <c:order val="2"/>
          <c:tx>
            <c:strRef>
              <c:f>'[Raport WZR GOSP.xlsx]Arkusz2'!$O$41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'[Raport WZR GOSP.xlsx]Arkusz2'!$L$42:$L$57</c:f>
              <c:strCache>
                <c:ptCount val="16"/>
                <c:pt idx="0">
                  <c:v>Lubuskie</c:v>
                </c:pt>
                <c:pt idx="1">
                  <c:v>Zachodniopomorskie</c:v>
                </c:pt>
                <c:pt idx="2">
                  <c:v>Warmińsko-mazurskie</c:v>
                </c:pt>
                <c:pt idx="3">
                  <c:v>Świętokrzyskie</c:v>
                </c:pt>
                <c:pt idx="4">
                  <c:v>Kujawsko-pomorskie</c:v>
                </c:pt>
                <c:pt idx="5">
                  <c:v>Podlaskie</c:v>
                </c:pt>
                <c:pt idx="6">
                  <c:v>Śląskie</c:v>
                </c:pt>
                <c:pt idx="7">
                  <c:v>Pomorskie</c:v>
                </c:pt>
                <c:pt idx="8">
                  <c:v>Opolskie</c:v>
                </c:pt>
                <c:pt idx="9">
                  <c:v>Lubelskie</c:v>
                </c:pt>
                <c:pt idx="10">
                  <c:v>Opolskie</c:v>
                </c:pt>
                <c:pt idx="11">
                  <c:v>Wielkopolskie</c:v>
                </c:pt>
                <c:pt idx="12">
                  <c:v>Łódzkie</c:v>
                </c:pt>
                <c:pt idx="13">
                  <c:v>Małopolskie</c:v>
                </c:pt>
                <c:pt idx="14">
                  <c:v>Mazowieckie</c:v>
                </c:pt>
                <c:pt idx="15">
                  <c:v>Dolnośląskie</c:v>
                </c:pt>
              </c:strCache>
            </c:strRef>
          </c:cat>
          <c:val>
            <c:numRef>
              <c:f>'[Raport WZR GOSP.xlsx]Arkusz2'!$O$42:$O$57</c:f>
              <c:numCache>
                <c:formatCode>[$-10415]0</c:formatCode>
                <c:ptCount val="16"/>
                <c:pt idx="0">
                  <c:v>39052</c:v>
                </c:pt>
                <c:pt idx="1">
                  <c:v>39569</c:v>
                </c:pt>
                <c:pt idx="2">
                  <c:v>33179</c:v>
                </c:pt>
                <c:pt idx="3">
                  <c:v>33841</c:v>
                </c:pt>
                <c:pt idx="4">
                  <c:v>38190</c:v>
                </c:pt>
                <c:pt idx="5">
                  <c:v>33272</c:v>
                </c:pt>
                <c:pt idx="6">
                  <c:v>48670</c:v>
                </c:pt>
                <c:pt idx="7">
                  <c:v>44955</c:v>
                </c:pt>
                <c:pt idx="8">
                  <c:v>37816</c:v>
                </c:pt>
                <c:pt idx="9">
                  <c:v>32074</c:v>
                </c:pt>
                <c:pt idx="10">
                  <c:v>33176</c:v>
                </c:pt>
                <c:pt idx="11">
                  <c:v>50790</c:v>
                </c:pt>
                <c:pt idx="12">
                  <c:v>43772</c:v>
                </c:pt>
                <c:pt idx="13">
                  <c:v>42160</c:v>
                </c:pt>
                <c:pt idx="14">
                  <c:v>74682</c:v>
                </c:pt>
                <c:pt idx="15">
                  <c:v>52203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03-4B6B-A43E-5C956D2A8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744953712"/>
        <c:axId val="-744950448"/>
      </c:barChart>
      <c:lineChart>
        <c:grouping val="stacked"/>
        <c:varyColors val="0"/>
        <c:ser>
          <c:idx val="3"/>
          <c:order val="3"/>
          <c:tx>
            <c:strRef>
              <c:f>'[Raport WZR GOSP.xlsx]Arkusz2'!$P$41</c:f>
              <c:strCache>
                <c:ptCount val="1"/>
                <c:pt idx="0">
                  <c:v>Zmiana w 2015 r. do 2005 r.</c:v>
                </c:pt>
              </c:strCache>
            </c:strRef>
          </c:tx>
          <c:spPr>
            <a:ln w="28575" cap="rnd">
              <a:solidFill>
                <a:schemeClr val="accent4">
                  <a:tint val="5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tint val="58000"/>
                </a:schemeClr>
              </a:solidFill>
              <a:ln w="9525">
                <a:solidFill>
                  <a:schemeClr val="accent4">
                    <a:tint val="58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'[Raport WZR GOSP.xlsx]Arkusz2'!$L$42:$L$57</c:f>
              <c:strCache>
                <c:ptCount val="16"/>
                <c:pt idx="0">
                  <c:v>Lubuskie</c:v>
                </c:pt>
                <c:pt idx="1">
                  <c:v>Zachodniopomorskie</c:v>
                </c:pt>
                <c:pt idx="2">
                  <c:v>Warmińsko-mazurskie</c:v>
                </c:pt>
                <c:pt idx="3">
                  <c:v>Świętokrzyskie</c:v>
                </c:pt>
                <c:pt idx="4">
                  <c:v>Kujawsko-pomorskie</c:v>
                </c:pt>
                <c:pt idx="5">
                  <c:v>Podlaskie</c:v>
                </c:pt>
                <c:pt idx="6">
                  <c:v>Śląskie</c:v>
                </c:pt>
                <c:pt idx="7">
                  <c:v>Pomorskie</c:v>
                </c:pt>
                <c:pt idx="8">
                  <c:v>Opolskie</c:v>
                </c:pt>
                <c:pt idx="9">
                  <c:v>Lubelskie</c:v>
                </c:pt>
                <c:pt idx="10">
                  <c:v>Opolskie</c:v>
                </c:pt>
                <c:pt idx="11">
                  <c:v>Wielkopolskie</c:v>
                </c:pt>
                <c:pt idx="12">
                  <c:v>Łódzkie</c:v>
                </c:pt>
                <c:pt idx="13">
                  <c:v>Małopolskie</c:v>
                </c:pt>
                <c:pt idx="14">
                  <c:v>Mazowieckie</c:v>
                </c:pt>
                <c:pt idx="15">
                  <c:v>Dolnośląskie</c:v>
                </c:pt>
              </c:strCache>
            </c:strRef>
          </c:cat>
          <c:val>
            <c:numRef>
              <c:f>'[Raport WZR GOSP.xlsx]Arkusz2'!$P$42:$P$57</c:f>
              <c:numCache>
                <c:formatCode>_-* #\ ##0.0\ _z_ł_-;\-* #\ ##0.0\ _z_ł_-;_-* "-"??\ _z_ł_-;_-@_-</c:formatCode>
                <c:ptCount val="16"/>
                <c:pt idx="0">
                  <c:v>66.54725349710003</c:v>
                </c:pt>
                <c:pt idx="1">
                  <c:v>68.378723404255311</c:v>
                </c:pt>
                <c:pt idx="2">
                  <c:v>69.843869976964413</c:v>
                </c:pt>
                <c:pt idx="3">
                  <c:v>70.089465219139512</c:v>
                </c:pt>
                <c:pt idx="4">
                  <c:v>70.338983050847446</c:v>
                </c:pt>
                <c:pt idx="5">
                  <c:v>73.517601043024769</c:v>
                </c:pt>
                <c:pt idx="6">
                  <c:v>74.101234126274349</c:v>
                </c:pt>
                <c:pt idx="7">
                  <c:v>75.1470760119998</c:v>
                </c:pt>
                <c:pt idx="8">
                  <c:v>75.179506184277585</c:v>
                </c:pt>
                <c:pt idx="9">
                  <c:v>76.628668979569326</c:v>
                </c:pt>
                <c:pt idx="10">
                  <c:v>77.383307490776858</c:v>
                </c:pt>
                <c:pt idx="11">
                  <c:v>81.775884900325678</c:v>
                </c:pt>
                <c:pt idx="12">
                  <c:v>82.809889742733048</c:v>
                </c:pt>
                <c:pt idx="13">
                  <c:v>83.248576520189488</c:v>
                </c:pt>
                <c:pt idx="14">
                  <c:v>86.295150668529232</c:v>
                </c:pt>
                <c:pt idx="15">
                  <c:v>94.678351668842055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03-4B6B-A43E-5C956D2A8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44953168"/>
        <c:axId val="-744954800"/>
      </c:lineChart>
      <c:catAx>
        <c:axId val="-7449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744950448"/>
        <c:crosses val="autoZero"/>
        <c:auto val="1"/>
        <c:lblAlgn val="ctr"/>
        <c:lblOffset val="100"/>
        <c:noMultiLvlLbl val="0"/>
      </c:catAx>
      <c:valAx>
        <c:axId val="-74495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15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744953712"/>
        <c:crosses val="autoZero"/>
        <c:crossBetween val="between"/>
      </c:valAx>
      <c:valAx>
        <c:axId val="-744954800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744953168"/>
        <c:crosses val="max"/>
        <c:crossBetween val="between"/>
      </c:valAx>
      <c:catAx>
        <c:axId val="-744953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744954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(cel 8.5)</a:t>
            </a:r>
            <a:r>
              <a:rPr lang="pl-PL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Stopa bezrobocia (BAEL) </a:t>
            </a:r>
            <a:endParaRPr lang="pl-PL" dirty="0">
              <a:solidFill>
                <a:schemeClr val="bg1">
                  <a:lumMod val="6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Arkusz1!$Y$45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Arkusz1!$X$46:$X$61</c:f>
              <c:strCache>
                <c:ptCount val="16"/>
                <c:pt idx="0">
                  <c:v>Lubuskie</c:v>
                </c:pt>
                <c:pt idx="1">
                  <c:v>Wielkopolskie</c:v>
                </c:pt>
                <c:pt idx="2">
                  <c:v>Opolskie</c:v>
                </c:pt>
                <c:pt idx="3">
                  <c:v>Małopolskie</c:v>
                </c:pt>
                <c:pt idx="4">
                  <c:v>Śląskie</c:v>
                </c:pt>
                <c:pt idx="5">
                  <c:v>Dolnośląskie</c:v>
                </c:pt>
                <c:pt idx="6">
                  <c:v>Mazowieckie</c:v>
                </c:pt>
                <c:pt idx="7">
                  <c:v>Łódzkie</c:v>
                </c:pt>
                <c:pt idx="8">
                  <c:v>Pomorskie</c:v>
                </c:pt>
                <c:pt idx="9">
                  <c:v>Podlaskie</c:v>
                </c:pt>
                <c:pt idx="10">
                  <c:v>Zachodniopomorskie</c:v>
                </c:pt>
                <c:pt idx="11">
                  <c:v>Kujawsko-pomorskie</c:v>
                </c:pt>
                <c:pt idx="12">
                  <c:v>Lubelskie</c:v>
                </c:pt>
                <c:pt idx="13">
                  <c:v>Warmińsko-mazurskie</c:v>
                </c:pt>
                <c:pt idx="14">
                  <c:v>Świętokrzyskie</c:v>
                </c:pt>
                <c:pt idx="15">
                  <c:v>Podkarpackie</c:v>
                </c:pt>
              </c:strCache>
            </c:strRef>
          </c:cat>
          <c:val>
            <c:numRef>
              <c:f>Arkusz1!$Y$46:$Y$61</c:f>
              <c:numCache>
                <c:formatCode>[$-10415]0.0</c:formatCode>
                <c:ptCount val="16"/>
                <c:pt idx="0">
                  <c:v>19.100000000000001</c:v>
                </c:pt>
                <c:pt idx="1">
                  <c:v>17.2</c:v>
                </c:pt>
                <c:pt idx="2">
                  <c:v>17</c:v>
                </c:pt>
                <c:pt idx="3">
                  <c:v>15.2</c:v>
                </c:pt>
                <c:pt idx="4">
                  <c:v>19</c:v>
                </c:pt>
                <c:pt idx="5">
                  <c:v>22.8</c:v>
                </c:pt>
                <c:pt idx="6">
                  <c:v>14.8</c:v>
                </c:pt>
                <c:pt idx="7">
                  <c:v>17.399999999999999</c:v>
                </c:pt>
                <c:pt idx="8">
                  <c:v>18.899999999999999</c:v>
                </c:pt>
                <c:pt idx="9">
                  <c:v>14.3</c:v>
                </c:pt>
                <c:pt idx="10">
                  <c:v>22.7</c:v>
                </c:pt>
                <c:pt idx="11">
                  <c:v>19.8</c:v>
                </c:pt>
                <c:pt idx="12">
                  <c:v>14.3</c:v>
                </c:pt>
                <c:pt idx="13">
                  <c:v>20.399999999999999</c:v>
                </c:pt>
                <c:pt idx="14">
                  <c:v>19</c:v>
                </c:pt>
                <c:pt idx="15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E7-480E-A69D-0568E7B88978}"/>
            </c:ext>
          </c:extLst>
        </c:ser>
        <c:ser>
          <c:idx val="1"/>
          <c:order val="1"/>
          <c:tx>
            <c:strRef>
              <c:f>Arkusz1!$Z$45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Arkusz1!$X$46:$X$61</c:f>
              <c:strCache>
                <c:ptCount val="16"/>
                <c:pt idx="0">
                  <c:v>Lubuskie</c:v>
                </c:pt>
                <c:pt idx="1">
                  <c:v>Wielkopolskie</c:v>
                </c:pt>
                <c:pt idx="2">
                  <c:v>Opolskie</c:v>
                </c:pt>
                <c:pt idx="3">
                  <c:v>Małopolskie</c:v>
                </c:pt>
                <c:pt idx="4">
                  <c:v>Śląskie</c:v>
                </c:pt>
                <c:pt idx="5">
                  <c:v>Dolnośląskie</c:v>
                </c:pt>
                <c:pt idx="6">
                  <c:v>Mazowieckie</c:v>
                </c:pt>
                <c:pt idx="7">
                  <c:v>Łódzkie</c:v>
                </c:pt>
                <c:pt idx="8">
                  <c:v>Pomorskie</c:v>
                </c:pt>
                <c:pt idx="9">
                  <c:v>Podlaskie</c:v>
                </c:pt>
                <c:pt idx="10">
                  <c:v>Zachodniopomorskie</c:v>
                </c:pt>
                <c:pt idx="11">
                  <c:v>Kujawsko-pomorskie</c:v>
                </c:pt>
                <c:pt idx="12">
                  <c:v>Lubelskie</c:v>
                </c:pt>
                <c:pt idx="13">
                  <c:v>Warmińsko-mazurskie</c:v>
                </c:pt>
                <c:pt idx="14">
                  <c:v>Świętokrzyskie</c:v>
                </c:pt>
                <c:pt idx="15">
                  <c:v>Podkarpackie</c:v>
                </c:pt>
              </c:strCache>
            </c:strRef>
          </c:cat>
          <c:val>
            <c:numRef>
              <c:f>Arkusz1!$Z$46:$Z$61</c:f>
              <c:numCache>
                <c:formatCode>[$-10415]0.0</c:formatCode>
                <c:ptCount val="16"/>
                <c:pt idx="0">
                  <c:v>4.7</c:v>
                </c:pt>
                <c:pt idx="1">
                  <c:v>4.8</c:v>
                </c:pt>
                <c:pt idx="2">
                  <c:v>5</c:v>
                </c:pt>
                <c:pt idx="3">
                  <c:v>5.2</c:v>
                </c:pt>
                <c:pt idx="4">
                  <c:v>5.4</c:v>
                </c:pt>
                <c:pt idx="5">
                  <c:v>5.4</c:v>
                </c:pt>
                <c:pt idx="6">
                  <c:v>5.5</c:v>
                </c:pt>
                <c:pt idx="7">
                  <c:v>5.6</c:v>
                </c:pt>
                <c:pt idx="8">
                  <c:v>5.7</c:v>
                </c:pt>
                <c:pt idx="9">
                  <c:v>6.8</c:v>
                </c:pt>
                <c:pt idx="10">
                  <c:v>6.9</c:v>
                </c:pt>
                <c:pt idx="11">
                  <c:v>7.4</c:v>
                </c:pt>
                <c:pt idx="12">
                  <c:v>8</c:v>
                </c:pt>
                <c:pt idx="13">
                  <c:v>8.8000000000000007</c:v>
                </c:pt>
                <c:pt idx="14">
                  <c:v>8.9</c:v>
                </c:pt>
                <c:pt idx="15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E7-480E-A69D-0568E7B88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41"/>
        <c:axId val="-744952080"/>
        <c:axId val="-744951536"/>
      </c:barChart>
      <c:catAx>
        <c:axId val="-74495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744951536"/>
        <c:crosses val="autoZero"/>
        <c:auto val="1"/>
        <c:lblAlgn val="ctr"/>
        <c:lblOffset val="100"/>
        <c:noMultiLvlLbl val="0"/>
      </c:catAx>
      <c:valAx>
        <c:axId val="-744951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15]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74495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(cel 8.5) </a:t>
            </a:r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Stopa 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bezrobocia kobiety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Arkusz1!$Y$28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Arkusz1!$X$29:$X$44</c:f>
              <c:strCache>
                <c:ptCount val="16"/>
                <c:pt idx="0">
                  <c:v>Lubuskie</c:v>
                </c:pt>
                <c:pt idx="1">
                  <c:v>Mazowieckie</c:v>
                </c:pt>
                <c:pt idx="2">
                  <c:v>Wielkopolskie</c:v>
                </c:pt>
                <c:pt idx="3">
                  <c:v>Łódzkie</c:v>
                </c:pt>
                <c:pt idx="4">
                  <c:v>Śląskie</c:v>
                </c:pt>
                <c:pt idx="5">
                  <c:v>Małopolskie</c:v>
                </c:pt>
                <c:pt idx="6">
                  <c:v>Dolnośląskie</c:v>
                </c:pt>
                <c:pt idx="7">
                  <c:v>Opolskie</c:v>
                </c:pt>
                <c:pt idx="8">
                  <c:v>Pomorskie</c:v>
                </c:pt>
                <c:pt idx="9">
                  <c:v>Podlaskie</c:v>
                </c:pt>
                <c:pt idx="10">
                  <c:v>Lubelskie</c:v>
                </c:pt>
                <c:pt idx="11">
                  <c:v>Zachodniopomorskie</c:v>
                </c:pt>
                <c:pt idx="12">
                  <c:v>Kujawsko-pomorskie</c:v>
                </c:pt>
                <c:pt idx="13">
                  <c:v>Świętokrzyskie</c:v>
                </c:pt>
                <c:pt idx="14">
                  <c:v>Warmińsko-mazurskie</c:v>
                </c:pt>
                <c:pt idx="15">
                  <c:v>Podkarpackie</c:v>
                </c:pt>
              </c:strCache>
            </c:strRef>
          </c:cat>
          <c:val>
            <c:numRef>
              <c:f>Arkusz1!$Y$29:$Y$44</c:f>
              <c:numCache>
                <c:formatCode>[$-10415]0.0</c:formatCode>
                <c:ptCount val="16"/>
                <c:pt idx="0">
                  <c:v>19.5</c:v>
                </c:pt>
                <c:pt idx="1">
                  <c:v>15.7</c:v>
                </c:pt>
                <c:pt idx="2">
                  <c:v>20.399999999999999</c:v>
                </c:pt>
                <c:pt idx="3">
                  <c:v>17.8</c:v>
                </c:pt>
                <c:pt idx="4">
                  <c:v>21.4</c:v>
                </c:pt>
                <c:pt idx="5">
                  <c:v>15.7</c:v>
                </c:pt>
                <c:pt idx="6">
                  <c:v>23.6</c:v>
                </c:pt>
                <c:pt idx="7">
                  <c:v>20.7</c:v>
                </c:pt>
                <c:pt idx="8">
                  <c:v>21.6</c:v>
                </c:pt>
                <c:pt idx="9">
                  <c:v>16.399999999999999</c:v>
                </c:pt>
                <c:pt idx="10">
                  <c:v>14.3</c:v>
                </c:pt>
                <c:pt idx="11">
                  <c:v>24.9</c:v>
                </c:pt>
                <c:pt idx="12">
                  <c:v>21.6</c:v>
                </c:pt>
                <c:pt idx="13">
                  <c:v>18.600000000000001</c:v>
                </c:pt>
                <c:pt idx="14">
                  <c:v>22.6</c:v>
                </c:pt>
                <c:pt idx="15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4-49E6-9CDF-F803A39A0017}"/>
            </c:ext>
          </c:extLst>
        </c:ser>
        <c:ser>
          <c:idx val="1"/>
          <c:order val="1"/>
          <c:tx>
            <c:strRef>
              <c:f>Arkusz1!$Z$28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Arkusz1!$X$29:$X$44</c:f>
              <c:strCache>
                <c:ptCount val="16"/>
                <c:pt idx="0">
                  <c:v>Lubuskie</c:v>
                </c:pt>
                <c:pt idx="1">
                  <c:v>Mazowieckie</c:v>
                </c:pt>
                <c:pt idx="2">
                  <c:v>Wielkopolskie</c:v>
                </c:pt>
                <c:pt idx="3">
                  <c:v>Łódzkie</c:v>
                </c:pt>
                <c:pt idx="4">
                  <c:v>Śląskie</c:v>
                </c:pt>
                <c:pt idx="5">
                  <c:v>Małopolskie</c:v>
                </c:pt>
                <c:pt idx="6">
                  <c:v>Dolnośląskie</c:v>
                </c:pt>
                <c:pt idx="7">
                  <c:v>Opolskie</c:v>
                </c:pt>
                <c:pt idx="8">
                  <c:v>Pomorskie</c:v>
                </c:pt>
                <c:pt idx="9">
                  <c:v>Podlaskie</c:v>
                </c:pt>
                <c:pt idx="10">
                  <c:v>Lubelskie</c:v>
                </c:pt>
                <c:pt idx="11">
                  <c:v>Zachodniopomorskie</c:v>
                </c:pt>
                <c:pt idx="12">
                  <c:v>Kujawsko-pomorskie</c:v>
                </c:pt>
                <c:pt idx="13">
                  <c:v>Świętokrzyskie</c:v>
                </c:pt>
                <c:pt idx="14">
                  <c:v>Warmińsko-mazurskie</c:v>
                </c:pt>
                <c:pt idx="15">
                  <c:v>Podkarpackie</c:v>
                </c:pt>
              </c:strCache>
            </c:strRef>
          </c:cat>
          <c:val>
            <c:numRef>
              <c:f>Arkusz1!$Z$29:$Z$44</c:f>
              <c:numCache>
                <c:formatCode>[$-10415]0.0</c:formatCode>
                <c:ptCount val="16"/>
                <c:pt idx="0">
                  <c:v>5</c:v>
                </c:pt>
                <c:pt idx="1">
                  <c:v>5.0999999999999996</c:v>
                </c:pt>
                <c:pt idx="2">
                  <c:v>5.3</c:v>
                </c:pt>
                <c:pt idx="3">
                  <c:v>5.4</c:v>
                </c:pt>
                <c:pt idx="4">
                  <c:v>5.5</c:v>
                </c:pt>
                <c:pt idx="5">
                  <c:v>5.6</c:v>
                </c:pt>
                <c:pt idx="6">
                  <c:v>5.6</c:v>
                </c:pt>
                <c:pt idx="7">
                  <c:v>5.6</c:v>
                </c:pt>
                <c:pt idx="8">
                  <c:v>6</c:v>
                </c:pt>
                <c:pt idx="9">
                  <c:v>6.6</c:v>
                </c:pt>
                <c:pt idx="10">
                  <c:v>7.4</c:v>
                </c:pt>
                <c:pt idx="11">
                  <c:v>7.5</c:v>
                </c:pt>
                <c:pt idx="12">
                  <c:v>7.9</c:v>
                </c:pt>
                <c:pt idx="13">
                  <c:v>8.9</c:v>
                </c:pt>
                <c:pt idx="14">
                  <c:v>8.9</c:v>
                </c:pt>
                <c:pt idx="15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E4-49E6-9CDF-F803A39A0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41"/>
        <c:axId val="-744946640"/>
        <c:axId val="-932426368"/>
      </c:barChart>
      <c:catAx>
        <c:axId val="-74494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932426368"/>
        <c:crosses val="autoZero"/>
        <c:auto val="1"/>
        <c:lblAlgn val="ctr"/>
        <c:lblOffset val="100"/>
        <c:noMultiLvlLbl val="0"/>
      </c:catAx>
      <c:valAx>
        <c:axId val="-932426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15]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74494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(cel 8.5) </a:t>
            </a:r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Stopa 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bezrobocia wieś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Arkusz1!$Y$45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Arkusz1!$X$63:$X$78</c:f>
              <c:strCache>
                <c:ptCount val="16"/>
                <c:pt idx="0">
                  <c:v>Wielkopolskie</c:v>
                </c:pt>
                <c:pt idx="1">
                  <c:v>Opolskie</c:v>
                </c:pt>
                <c:pt idx="2">
                  <c:v>Łódzkie</c:v>
                </c:pt>
                <c:pt idx="3">
                  <c:v>Śląskie</c:v>
                </c:pt>
                <c:pt idx="4">
                  <c:v>Podlaskie</c:v>
                </c:pt>
                <c:pt idx="5">
                  <c:v>Dolnośląskie</c:v>
                </c:pt>
                <c:pt idx="6">
                  <c:v>Małopolskie</c:v>
                </c:pt>
                <c:pt idx="7">
                  <c:v>Lubuskie</c:v>
                </c:pt>
                <c:pt idx="8">
                  <c:v>Mazowieckie</c:v>
                </c:pt>
                <c:pt idx="9">
                  <c:v>Pomorskie</c:v>
                </c:pt>
                <c:pt idx="10">
                  <c:v>Kujawsko-pomorskie</c:v>
                </c:pt>
                <c:pt idx="11">
                  <c:v>Lubelskie</c:v>
                </c:pt>
                <c:pt idx="12">
                  <c:v>Świętokrzyskie</c:v>
                </c:pt>
                <c:pt idx="13">
                  <c:v>Zachodniopomorskie</c:v>
                </c:pt>
                <c:pt idx="14">
                  <c:v>Podkarpackie</c:v>
                </c:pt>
                <c:pt idx="15">
                  <c:v>Warmińsko-mazurskie</c:v>
                </c:pt>
              </c:strCache>
            </c:strRef>
          </c:cat>
          <c:val>
            <c:numRef>
              <c:f>Arkusz1!$Y$63:$Y$78</c:f>
              <c:numCache>
                <c:formatCode>[$-10415]0.0</c:formatCode>
                <c:ptCount val="16"/>
                <c:pt idx="0">
                  <c:v>16.3</c:v>
                </c:pt>
                <c:pt idx="1">
                  <c:v>17</c:v>
                </c:pt>
                <c:pt idx="2">
                  <c:v>13.2</c:v>
                </c:pt>
                <c:pt idx="3">
                  <c:v>17</c:v>
                </c:pt>
                <c:pt idx="4">
                  <c:v>9.9</c:v>
                </c:pt>
                <c:pt idx="5">
                  <c:v>24.2</c:v>
                </c:pt>
                <c:pt idx="6">
                  <c:v>12.8</c:v>
                </c:pt>
                <c:pt idx="7">
                  <c:v>22</c:v>
                </c:pt>
                <c:pt idx="8">
                  <c:v>14.9</c:v>
                </c:pt>
                <c:pt idx="9">
                  <c:v>22.4</c:v>
                </c:pt>
                <c:pt idx="10">
                  <c:v>17.600000000000001</c:v>
                </c:pt>
                <c:pt idx="11">
                  <c:v>9.5</c:v>
                </c:pt>
                <c:pt idx="12">
                  <c:v>14.4</c:v>
                </c:pt>
                <c:pt idx="13">
                  <c:v>26.8</c:v>
                </c:pt>
                <c:pt idx="14">
                  <c:v>15.9</c:v>
                </c:pt>
                <c:pt idx="15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2-407A-99EA-617F71FF02F5}"/>
            </c:ext>
          </c:extLst>
        </c:ser>
        <c:ser>
          <c:idx val="1"/>
          <c:order val="1"/>
          <c:tx>
            <c:strRef>
              <c:f>Arkusz1!$Z$45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Arkusz1!$X$63:$X$78</c:f>
              <c:strCache>
                <c:ptCount val="16"/>
                <c:pt idx="0">
                  <c:v>Wielkopolskie</c:v>
                </c:pt>
                <c:pt idx="1">
                  <c:v>Opolskie</c:v>
                </c:pt>
                <c:pt idx="2">
                  <c:v>Łódzkie</c:v>
                </c:pt>
                <c:pt idx="3">
                  <c:v>Śląskie</c:v>
                </c:pt>
                <c:pt idx="4">
                  <c:v>Podlaskie</c:v>
                </c:pt>
                <c:pt idx="5">
                  <c:v>Dolnośląskie</c:v>
                </c:pt>
                <c:pt idx="6">
                  <c:v>Małopolskie</c:v>
                </c:pt>
                <c:pt idx="7">
                  <c:v>Lubuskie</c:v>
                </c:pt>
                <c:pt idx="8">
                  <c:v>Mazowieckie</c:v>
                </c:pt>
                <c:pt idx="9">
                  <c:v>Pomorskie</c:v>
                </c:pt>
                <c:pt idx="10">
                  <c:v>Kujawsko-pomorskie</c:v>
                </c:pt>
                <c:pt idx="11">
                  <c:v>Lubelskie</c:v>
                </c:pt>
                <c:pt idx="12">
                  <c:v>Świętokrzyskie</c:v>
                </c:pt>
                <c:pt idx="13">
                  <c:v>Zachodniopomorskie</c:v>
                </c:pt>
                <c:pt idx="14">
                  <c:v>Podkarpackie</c:v>
                </c:pt>
                <c:pt idx="15">
                  <c:v>Warmińsko-mazurskie</c:v>
                </c:pt>
              </c:strCache>
            </c:strRef>
          </c:cat>
          <c:val>
            <c:numRef>
              <c:f>Arkusz1!$Z$63:$Z$78</c:f>
              <c:numCache>
                <c:formatCode>[$-10415]0.0</c:formatCode>
                <c:ptCount val="16"/>
                <c:pt idx="0">
                  <c:v>4.5999999999999996</c:v>
                </c:pt>
                <c:pt idx="1">
                  <c:v>4.5999999999999996</c:v>
                </c:pt>
                <c:pt idx="2">
                  <c:v>4.9000000000000004</c:v>
                </c:pt>
                <c:pt idx="3">
                  <c:v>5.2</c:v>
                </c:pt>
                <c:pt idx="4">
                  <c:v>5.2</c:v>
                </c:pt>
                <c:pt idx="5">
                  <c:v>5.3</c:v>
                </c:pt>
                <c:pt idx="6">
                  <c:v>5.7</c:v>
                </c:pt>
                <c:pt idx="7">
                  <c:v>5.7</c:v>
                </c:pt>
                <c:pt idx="8">
                  <c:v>5.8</c:v>
                </c:pt>
                <c:pt idx="9">
                  <c:v>6.9</c:v>
                </c:pt>
                <c:pt idx="10">
                  <c:v>7</c:v>
                </c:pt>
                <c:pt idx="11">
                  <c:v>7.3</c:v>
                </c:pt>
                <c:pt idx="12">
                  <c:v>8.7000000000000011</c:v>
                </c:pt>
                <c:pt idx="13">
                  <c:v>8.9</c:v>
                </c:pt>
                <c:pt idx="14">
                  <c:v>10.5</c:v>
                </c:pt>
                <c:pt idx="15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2-407A-99EA-617F71FF0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41"/>
        <c:axId val="-932432352"/>
        <c:axId val="-932431808"/>
      </c:barChart>
      <c:catAx>
        <c:axId val="-932432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932431808"/>
        <c:crosses val="autoZero"/>
        <c:auto val="1"/>
        <c:lblAlgn val="ctr"/>
        <c:lblOffset val="100"/>
        <c:noMultiLvlLbl val="0"/>
      </c:catAx>
      <c:valAx>
        <c:axId val="-93243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15]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93243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(cel 8.5) </a:t>
            </a:r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Wskaźnik 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zatrudnienia osób niepełnosprawnych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Arkusz1!$Y$113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Arkusz1!$X$114:$X$129</c:f>
              <c:strCache>
                <c:ptCount val="16"/>
                <c:pt idx="0">
                  <c:v>Małopolskie</c:v>
                </c:pt>
                <c:pt idx="1">
                  <c:v>Zachodniopomorskie</c:v>
                </c:pt>
                <c:pt idx="2">
                  <c:v>Lubelskie</c:v>
                </c:pt>
                <c:pt idx="3">
                  <c:v>Mazowieckie</c:v>
                </c:pt>
                <c:pt idx="4">
                  <c:v>Podlaskie</c:v>
                </c:pt>
                <c:pt idx="5">
                  <c:v>Opolskie</c:v>
                </c:pt>
                <c:pt idx="6">
                  <c:v>Warmińsko-mazurskie</c:v>
                </c:pt>
                <c:pt idx="7">
                  <c:v>Kujawsko-pomorskie</c:v>
                </c:pt>
                <c:pt idx="8">
                  <c:v>Wielkopolskie</c:v>
                </c:pt>
                <c:pt idx="9">
                  <c:v>Łódzkie</c:v>
                </c:pt>
                <c:pt idx="10">
                  <c:v>Śląskie</c:v>
                </c:pt>
                <c:pt idx="11">
                  <c:v>Podkarpackie</c:v>
                </c:pt>
                <c:pt idx="12">
                  <c:v>Dolnośląskie</c:v>
                </c:pt>
                <c:pt idx="13">
                  <c:v>Świętokrzyskie</c:v>
                </c:pt>
                <c:pt idx="14">
                  <c:v>Pomorskie</c:v>
                </c:pt>
                <c:pt idx="15">
                  <c:v>Lubuskie</c:v>
                </c:pt>
              </c:strCache>
            </c:strRef>
          </c:cat>
          <c:val>
            <c:numRef>
              <c:f>Arkusz1!$Y$114:$Y$129</c:f>
              <c:numCache>
                <c:formatCode>[$-10415]0.0</c:formatCode>
                <c:ptCount val="16"/>
                <c:pt idx="0">
                  <c:v>20</c:v>
                </c:pt>
                <c:pt idx="1">
                  <c:v>11.3</c:v>
                </c:pt>
                <c:pt idx="2">
                  <c:v>25.1</c:v>
                </c:pt>
                <c:pt idx="3">
                  <c:v>15</c:v>
                </c:pt>
                <c:pt idx="4">
                  <c:v>25.8</c:v>
                </c:pt>
                <c:pt idx="5">
                  <c:v>21.6</c:v>
                </c:pt>
                <c:pt idx="6">
                  <c:v>15.1</c:v>
                </c:pt>
                <c:pt idx="7">
                  <c:v>16.8</c:v>
                </c:pt>
                <c:pt idx="8">
                  <c:v>19.5</c:v>
                </c:pt>
                <c:pt idx="9">
                  <c:v>18.7</c:v>
                </c:pt>
                <c:pt idx="10">
                  <c:v>12.4</c:v>
                </c:pt>
                <c:pt idx="11">
                  <c:v>25.2</c:v>
                </c:pt>
                <c:pt idx="12">
                  <c:v>16.2</c:v>
                </c:pt>
                <c:pt idx="13">
                  <c:v>14.1</c:v>
                </c:pt>
                <c:pt idx="14">
                  <c:v>13.3</c:v>
                </c:pt>
                <c:pt idx="15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1-41FB-9DB8-4C16E3236306}"/>
            </c:ext>
          </c:extLst>
        </c:ser>
        <c:ser>
          <c:idx val="1"/>
          <c:order val="1"/>
          <c:tx>
            <c:strRef>
              <c:f>Arkusz1!$Z$113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Arkusz1!$X$114:$X$129</c:f>
              <c:strCache>
                <c:ptCount val="16"/>
                <c:pt idx="0">
                  <c:v>Małopolskie</c:v>
                </c:pt>
                <c:pt idx="1">
                  <c:v>Zachodniopomorskie</c:v>
                </c:pt>
                <c:pt idx="2">
                  <c:v>Lubelskie</c:v>
                </c:pt>
                <c:pt idx="3">
                  <c:v>Mazowieckie</c:v>
                </c:pt>
                <c:pt idx="4">
                  <c:v>Podlaskie</c:v>
                </c:pt>
                <c:pt idx="5">
                  <c:v>Opolskie</c:v>
                </c:pt>
                <c:pt idx="6">
                  <c:v>Warmińsko-mazurskie</c:v>
                </c:pt>
                <c:pt idx="7">
                  <c:v>Kujawsko-pomorskie</c:v>
                </c:pt>
                <c:pt idx="8">
                  <c:v>Wielkopolskie</c:v>
                </c:pt>
                <c:pt idx="9">
                  <c:v>Łódzkie</c:v>
                </c:pt>
                <c:pt idx="10">
                  <c:v>Śląskie</c:v>
                </c:pt>
                <c:pt idx="11">
                  <c:v>Podkarpackie</c:v>
                </c:pt>
                <c:pt idx="12">
                  <c:v>Dolnośląskie</c:v>
                </c:pt>
                <c:pt idx="13">
                  <c:v>Świętokrzyskie</c:v>
                </c:pt>
                <c:pt idx="14">
                  <c:v>Pomorskie</c:v>
                </c:pt>
                <c:pt idx="15">
                  <c:v>Lubuskie</c:v>
                </c:pt>
              </c:strCache>
            </c:strRef>
          </c:cat>
          <c:val>
            <c:numRef>
              <c:f>Arkusz1!$Z$114:$Z$129</c:f>
              <c:numCache>
                <c:formatCode>[$-10415]0.0</c:formatCode>
                <c:ptCount val="16"/>
                <c:pt idx="0">
                  <c:v>15.6</c:v>
                </c:pt>
                <c:pt idx="1">
                  <c:v>16.5</c:v>
                </c:pt>
                <c:pt idx="2">
                  <c:v>17.7</c:v>
                </c:pt>
                <c:pt idx="3">
                  <c:v>18.100000000000001</c:v>
                </c:pt>
                <c:pt idx="4">
                  <c:v>18.5</c:v>
                </c:pt>
                <c:pt idx="5">
                  <c:v>21.1</c:v>
                </c:pt>
                <c:pt idx="6">
                  <c:v>21.9</c:v>
                </c:pt>
                <c:pt idx="7">
                  <c:v>22</c:v>
                </c:pt>
                <c:pt idx="8">
                  <c:v>22.5</c:v>
                </c:pt>
                <c:pt idx="9">
                  <c:v>22.6</c:v>
                </c:pt>
                <c:pt idx="10">
                  <c:v>23</c:v>
                </c:pt>
                <c:pt idx="11">
                  <c:v>23.1</c:v>
                </c:pt>
                <c:pt idx="12">
                  <c:v>25</c:v>
                </c:pt>
                <c:pt idx="13">
                  <c:v>26.3</c:v>
                </c:pt>
                <c:pt idx="14">
                  <c:v>28.1</c:v>
                </c:pt>
                <c:pt idx="15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31-41FB-9DB8-4C16E3236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26"/>
        <c:axId val="-932429088"/>
        <c:axId val="-932428544"/>
      </c:barChart>
      <c:catAx>
        <c:axId val="-932429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932428544"/>
        <c:crosses val="autoZero"/>
        <c:auto val="1"/>
        <c:lblAlgn val="ctr"/>
        <c:lblOffset val="100"/>
        <c:noMultiLvlLbl val="0"/>
      </c:catAx>
      <c:valAx>
        <c:axId val="-932428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15]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93242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(cel 8.8) Poszkodowani 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w wypadkach przy pracy na 1000 pracujących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Arkusz1!$Y$96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Arkusz1!$X$97:$X$112</c:f>
              <c:strCache>
                <c:ptCount val="16"/>
                <c:pt idx="0">
                  <c:v>Mazowieckie</c:v>
                </c:pt>
                <c:pt idx="1">
                  <c:v>Małopolskie</c:v>
                </c:pt>
                <c:pt idx="2">
                  <c:v>Podkarpackie</c:v>
                </c:pt>
                <c:pt idx="3">
                  <c:v>Świętokrzyskie</c:v>
                </c:pt>
                <c:pt idx="4">
                  <c:v>Łódzkie</c:v>
                </c:pt>
                <c:pt idx="5">
                  <c:v>Lubelskie</c:v>
                </c:pt>
                <c:pt idx="6">
                  <c:v>Pomorskie</c:v>
                </c:pt>
                <c:pt idx="7">
                  <c:v>Podlaskie</c:v>
                </c:pt>
                <c:pt idx="8">
                  <c:v>Śląskie</c:v>
                </c:pt>
                <c:pt idx="9">
                  <c:v>Kujawsko-pomorskie</c:v>
                </c:pt>
                <c:pt idx="10">
                  <c:v>Lubuskie</c:v>
                </c:pt>
                <c:pt idx="11">
                  <c:v>Opolskie</c:v>
                </c:pt>
                <c:pt idx="12">
                  <c:v>Zachodniopomorskie</c:v>
                </c:pt>
                <c:pt idx="13">
                  <c:v>Wielkopolskie</c:v>
                </c:pt>
                <c:pt idx="14">
                  <c:v>Dolnośląskie</c:v>
                </c:pt>
                <c:pt idx="15">
                  <c:v>Warmińsko-mazurskie</c:v>
                </c:pt>
              </c:strCache>
            </c:strRef>
          </c:cat>
          <c:val>
            <c:numRef>
              <c:f>Arkusz1!$Y$97:$Y$112</c:f>
              <c:numCache>
                <c:formatCode>[$-10415]0.0</c:formatCode>
                <c:ptCount val="16"/>
                <c:pt idx="0">
                  <c:v>5.8199999999999985</c:v>
                </c:pt>
                <c:pt idx="1">
                  <c:v>6.3599999999999985</c:v>
                </c:pt>
                <c:pt idx="2">
                  <c:v>6.99</c:v>
                </c:pt>
                <c:pt idx="3">
                  <c:v>6.52</c:v>
                </c:pt>
                <c:pt idx="4">
                  <c:v>7.31</c:v>
                </c:pt>
                <c:pt idx="5">
                  <c:v>7.37</c:v>
                </c:pt>
                <c:pt idx="6">
                  <c:v>8.9500000000000028</c:v>
                </c:pt>
                <c:pt idx="7">
                  <c:v>8.3800000000000008</c:v>
                </c:pt>
                <c:pt idx="8">
                  <c:v>8.6399999999999988</c:v>
                </c:pt>
                <c:pt idx="9">
                  <c:v>7.84</c:v>
                </c:pt>
                <c:pt idx="10">
                  <c:v>10.54</c:v>
                </c:pt>
                <c:pt idx="11">
                  <c:v>9.66</c:v>
                </c:pt>
                <c:pt idx="12">
                  <c:v>9.51</c:v>
                </c:pt>
                <c:pt idx="13">
                  <c:v>8.81</c:v>
                </c:pt>
                <c:pt idx="14">
                  <c:v>10.709999999999999</c:v>
                </c:pt>
                <c:pt idx="15">
                  <c:v>11.12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2-4B4A-A42D-95BA9C0B736D}"/>
            </c:ext>
          </c:extLst>
        </c:ser>
        <c:ser>
          <c:idx val="1"/>
          <c:order val="1"/>
          <c:tx>
            <c:strRef>
              <c:f>Arkusz1!$Z$96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Arkusz1!$X$97:$X$112</c:f>
              <c:strCache>
                <c:ptCount val="16"/>
                <c:pt idx="0">
                  <c:v>Mazowieckie</c:v>
                </c:pt>
                <c:pt idx="1">
                  <c:v>Małopolskie</c:v>
                </c:pt>
                <c:pt idx="2">
                  <c:v>Podkarpackie</c:v>
                </c:pt>
                <c:pt idx="3">
                  <c:v>Świętokrzyskie</c:v>
                </c:pt>
                <c:pt idx="4">
                  <c:v>Łódzkie</c:v>
                </c:pt>
                <c:pt idx="5">
                  <c:v>Lubelskie</c:v>
                </c:pt>
                <c:pt idx="6">
                  <c:v>Pomorskie</c:v>
                </c:pt>
                <c:pt idx="7">
                  <c:v>Podlaskie</c:v>
                </c:pt>
                <c:pt idx="8">
                  <c:v>Śląskie</c:v>
                </c:pt>
                <c:pt idx="9">
                  <c:v>Kujawsko-pomorskie</c:v>
                </c:pt>
                <c:pt idx="10">
                  <c:v>Lubuskie</c:v>
                </c:pt>
                <c:pt idx="11">
                  <c:v>Opolskie</c:v>
                </c:pt>
                <c:pt idx="12">
                  <c:v>Zachodniopomorskie</c:v>
                </c:pt>
                <c:pt idx="13">
                  <c:v>Wielkopolskie</c:v>
                </c:pt>
                <c:pt idx="14">
                  <c:v>Dolnośląskie</c:v>
                </c:pt>
                <c:pt idx="15">
                  <c:v>Warmińsko-mazurskie</c:v>
                </c:pt>
              </c:strCache>
            </c:strRef>
          </c:cat>
          <c:val>
            <c:numRef>
              <c:f>Arkusz1!$Z$97:$Z$112</c:f>
              <c:numCache>
                <c:formatCode>[$-10415]0.0</c:formatCode>
                <c:ptCount val="16"/>
                <c:pt idx="0">
                  <c:v>4.84</c:v>
                </c:pt>
                <c:pt idx="1">
                  <c:v>5.3</c:v>
                </c:pt>
                <c:pt idx="2">
                  <c:v>6.07</c:v>
                </c:pt>
                <c:pt idx="3">
                  <c:v>6.64</c:v>
                </c:pt>
                <c:pt idx="4">
                  <c:v>6.74</c:v>
                </c:pt>
                <c:pt idx="5">
                  <c:v>7.03</c:v>
                </c:pt>
                <c:pt idx="6">
                  <c:v>7.1899999999999995</c:v>
                </c:pt>
                <c:pt idx="7">
                  <c:v>7.33</c:v>
                </c:pt>
                <c:pt idx="8">
                  <c:v>7.48</c:v>
                </c:pt>
                <c:pt idx="9">
                  <c:v>7.87</c:v>
                </c:pt>
                <c:pt idx="10">
                  <c:v>8.0400000000000009</c:v>
                </c:pt>
                <c:pt idx="11">
                  <c:v>8.2100000000000009</c:v>
                </c:pt>
                <c:pt idx="12">
                  <c:v>8.31</c:v>
                </c:pt>
                <c:pt idx="13">
                  <c:v>8.7000000000000011</c:v>
                </c:pt>
                <c:pt idx="14">
                  <c:v>9.08</c:v>
                </c:pt>
                <c:pt idx="15">
                  <c:v>9.17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F2-4B4A-A42D-95BA9C0B7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47"/>
        <c:axId val="-583085616"/>
        <c:axId val="-583076912"/>
      </c:barChart>
      <c:catAx>
        <c:axId val="-58308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83076912"/>
        <c:crosses val="autoZero"/>
        <c:auto val="1"/>
        <c:lblAlgn val="ctr"/>
        <c:lblOffset val="100"/>
        <c:noMultiLvlLbl val="0"/>
      </c:catAx>
      <c:valAx>
        <c:axId val="-58307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15]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8308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 </a:t>
            </a:r>
            <a:r>
              <a:rPr lang="pl-PL" dirty="0" smtClean="0"/>
              <a:t>(cel 1.1.) Przeciętny </a:t>
            </a:r>
            <a:r>
              <a:rPr lang="pl-PL" dirty="0"/>
              <a:t>miesięczny dochód rozporządzalny na 1 osobę w gospodarstwie domowym (POLSKA = 100)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712190900260147"/>
          <c:y val="0.16570208812024867"/>
          <c:w val="0.67511441498412583"/>
          <c:h val="0.771268040000336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'Cel1'!$AJ$83</c:f>
              <c:strCache>
                <c:ptCount val="1"/>
                <c:pt idx="0">
                  <c:v>2005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'Cel1'!$AI$84:$AI$100</c:f>
              <c:strCache>
                <c:ptCount val="17"/>
                <c:pt idx="0">
                  <c:v>Podkaprpackie</c:v>
                </c:pt>
                <c:pt idx="1">
                  <c:v>Lubelskie</c:v>
                </c:pt>
                <c:pt idx="2">
                  <c:v>Świetokrzyskie</c:v>
                </c:pt>
                <c:pt idx="3">
                  <c:v>Kujawsko-pomorskie</c:v>
                </c:pt>
                <c:pt idx="4">
                  <c:v>Warmińsko-mazurskie</c:v>
                </c:pt>
                <c:pt idx="5">
                  <c:v>Opolskie</c:v>
                </c:pt>
                <c:pt idx="6">
                  <c:v>Wielkopolskie</c:v>
                </c:pt>
                <c:pt idx="7">
                  <c:v>Podlaskie</c:v>
                </c:pt>
                <c:pt idx="8">
                  <c:v>Małopolskie</c:v>
                </c:pt>
                <c:pt idx="9">
                  <c:v>Łódzkie</c:v>
                </c:pt>
                <c:pt idx="11">
                  <c:v>Zachodniopomorskie</c:v>
                </c:pt>
                <c:pt idx="12">
                  <c:v>Lubuskie</c:v>
                </c:pt>
                <c:pt idx="13">
                  <c:v>Śląskie</c:v>
                </c:pt>
                <c:pt idx="14">
                  <c:v>Pomorskie</c:v>
                </c:pt>
                <c:pt idx="15">
                  <c:v>Dolnośląskie</c:v>
                </c:pt>
                <c:pt idx="16">
                  <c:v>Mazowieckie</c:v>
                </c:pt>
              </c:strCache>
            </c:strRef>
          </c:cat>
          <c:val>
            <c:numRef>
              <c:f>'Cel1'!$AJ$84:$AJ$100</c:f>
              <c:numCache>
                <c:formatCode>[$-10415]0.0</c:formatCode>
                <c:ptCount val="17"/>
                <c:pt idx="0">
                  <c:v>81.3</c:v>
                </c:pt>
                <c:pt idx="1">
                  <c:v>88.3</c:v>
                </c:pt>
                <c:pt idx="2">
                  <c:v>81.599999999999994</c:v>
                </c:pt>
                <c:pt idx="3">
                  <c:v>87.2</c:v>
                </c:pt>
                <c:pt idx="4">
                  <c:v>92.1</c:v>
                </c:pt>
                <c:pt idx="5">
                  <c:v>104.6</c:v>
                </c:pt>
                <c:pt idx="6">
                  <c:v>97</c:v>
                </c:pt>
                <c:pt idx="7">
                  <c:v>95.2</c:v>
                </c:pt>
                <c:pt idx="8">
                  <c:v>96.2</c:v>
                </c:pt>
                <c:pt idx="9">
                  <c:v>101</c:v>
                </c:pt>
                <c:pt idx="11">
                  <c:v>100.1</c:v>
                </c:pt>
                <c:pt idx="12">
                  <c:v>90.8</c:v>
                </c:pt>
                <c:pt idx="13">
                  <c:v>104.1</c:v>
                </c:pt>
                <c:pt idx="14">
                  <c:v>105.2</c:v>
                </c:pt>
                <c:pt idx="15">
                  <c:v>102.2</c:v>
                </c:pt>
                <c:pt idx="16">
                  <c:v>123.2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17-4822-9BD8-7814BC77F98B}"/>
            </c:ext>
          </c:extLst>
        </c:ser>
        <c:ser>
          <c:idx val="1"/>
          <c:order val="1"/>
          <c:tx>
            <c:strRef>
              <c:f>'Cel1'!$AK$83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'Cel1'!$AI$84:$AI$100</c:f>
              <c:strCache>
                <c:ptCount val="17"/>
                <c:pt idx="0">
                  <c:v>Podkaprpackie</c:v>
                </c:pt>
                <c:pt idx="1">
                  <c:v>Lubelskie</c:v>
                </c:pt>
                <c:pt idx="2">
                  <c:v>Świetokrzyskie</c:v>
                </c:pt>
                <c:pt idx="3">
                  <c:v>Kujawsko-pomorskie</c:v>
                </c:pt>
                <c:pt idx="4">
                  <c:v>Warmińsko-mazurskie</c:v>
                </c:pt>
                <c:pt idx="5">
                  <c:v>Opolskie</c:v>
                </c:pt>
                <c:pt idx="6">
                  <c:v>Wielkopolskie</c:v>
                </c:pt>
                <c:pt idx="7">
                  <c:v>Podlaskie</c:v>
                </c:pt>
                <c:pt idx="8">
                  <c:v>Małopolskie</c:v>
                </c:pt>
                <c:pt idx="9">
                  <c:v>Łódzkie</c:v>
                </c:pt>
                <c:pt idx="11">
                  <c:v>Zachodniopomorskie</c:v>
                </c:pt>
                <c:pt idx="12">
                  <c:v>Lubuskie</c:v>
                </c:pt>
                <c:pt idx="13">
                  <c:v>Śląskie</c:v>
                </c:pt>
                <c:pt idx="14">
                  <c:v>Pomorskie</c:v>
                </c:pt>
                <c:pt idx="15">
                  <c:v>Dolnośląskie</c:v>
                </c:pt>
                <c:pt idx="16">
                  <c:v>Mazowieckie</c:v>
                </c:pt>
              </c:strCache>
            </c:strRef>
          </c:cat>
          <c:val>
            <c:numRef>
              <c:f>'Cel1'!$AK$84:$AK$100</c:f>
              <c:numCache>
                <c:formatCode>[$-10415]0.0</c:formatCode>
                <c:ptCount val="17"/>
                <c:pt idx="0">
                  <c:v>76.099999999999994</c:v>
                </c:pt>
                <c:pt idx="1">
                  <c:v>82</c:v>
                </c:pt>
                <c:pt idx="2">
                  <c:v>86</c:v>
                </c:pt>
                <c:pt idx="3">
                  <c:v>97.1</c:v>
                </c:pt>
                <c:pt idx="4">
                  <c:v>92.5</c:v>
                </c:pt>
                <c:pt idx="5">
                  <c:v>93.5</c:v>
                </c:pt>
                <c:pt idx="6">
                  <c:v>94.4</c:v>
                </c:pt>
                <c:pt idx="7">
                  <c:v>92.5</c:v>
                </c:pt>
                <c:pt idx="8">
                  <c:v>92.9</c:v>
                </c:pt>
                <c:pt idx="9">
                  <c:v>98.8</c:v>
                </c:pt>
                <c:pt idx="11">
                  <c:v>99.5</c:v>
                </c:pt>
                <c:pt idx="12">
                  <c:v>96.7</c:v>
                </c:pt>
                <c:pt idx="13">
                  <c:v>98</c:v>
                </c:pt>
                <c:pt idx="14">
                  <c:v>104.2</c:v>
                </c:pt>
                <c:pt idx="15">
                  <c:v>103.9</c:v>
                </c:pt>
                <c:pt idx="16">
                  <c:v>134.30000000000001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17-4822-9BD8-7814BC77F98B}"/>
            </c:ext>
          </c:extLst>
        </c:ser>
        <c:ser>
          <c:idx val="2"/>
          <c:order val="2"/>
          <c:tx>
            <c:strRef>
              <c:f>'Cel1'!$AL$83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'Cel1'!$AI$84:$AI$100</c:f>
              <c:strCache>
                <c:ptCount val="17"/>
                <c:pt idx="0">
                  <c:v>Podkaprpackie</c:v>
                </c:pt>
                <c:pt idx="1">
                  <c:v>Lubelskie</c:v>
                </c:pt>
                <c:pt idx="2">
                  <c:v>Świetokrzyskie</c:v>
                </c:pt>
                <c:pt idx="3">
                  <c:v>Kujawsko-pomorskie</c:v>
                </c:pt>
                <c:pt idx="4">
                  <c:v>Warmińsko-mazurskie</c:v>
                </c:pt>
                <c:pt idx="5">
                  <c:v>Opolskie</c:v>
                </c:pt>
                <c:pt idx="6">
                  <c:v>Wielkopolskie</c:v>
                </c:pt>
                <c:pt idx="7">
                  <c:v>Podlaskie</c:v>
                </c:pt>
                <c:pt idx="8">
                  <c:v>Małopolskie</c:v>
                </c:pt>
                <c:pt idx="9">
                  <c:v>Łódzkie</c:v>
                </c:pt>
                <c:pt idx="11">
                  <c:v>Zachodniopomorskie</c:v>
                </c:pt>
                <c:pt idx="12">
                  <c:v>Lubuskie</c:v>
                </c:pt>
                <c:pt idx="13">
                  <c:v>Śląskie</c:v>
                </c:pt>
                <c:pt idx="14">
                  <c:v>Pomorskie</c:v>
                </c:pt>
                <c:pt idx="15">
                  <c:v>Dolnośląskie</c:v>
                </c:pt>
                <c:pt idx="16">
                  <c:v>Mazowieckie</c:v>
                </c:pt>
              </c:strCache>
            </c:strRef>
          </c:cat>
          <c:val>
            <c:numRef>
              <c:f>'Cel1'!$AL$84:$AL$100</c:f>
              <c:numCache>
                <c:formatCode>[$-10415]0.0</c:formatCode>
                <c:ptCount val="17"/>
                <c:pt idx="0">
                  <c:v>76.900000000000006</c:v>
                </c:pt>
                <c:pt idx="1">
                  <c:v>88.1</c:v>
                </c:pt>
                <c:pt idx="2">
                  <c:v>88.6</c:v>
                </c:pt>
                <c:pt idx="3">
                  <c:v>88.8</c:v>
                </c:pt>
                <c:pt idx="4">
                  <c:v>93</c:v>
                </c:pt>
                <c:pt idx="5">
                  <c:v>94.3</c:v>
                </c:pt>
                <c:pt idx="6">
                  <c:v>94.9</c:v>
                </c:pt>
                <c:pt idx="7">
                  <c:v>96.3</c:v>
                </c:pt>
                <c:pt idx="8">
                  <c:v>96.5</c:v>
                </c:pt>
                <c:pt idx="9">
                  <c:v>98.9</c:v>
                </c:pt>
                <c:pt idx="11">
                  <c:v>100.6</c:v>
                </c:pt>
                <c:pt idx="12">
                  <c:v>101.6</c:v>
                </c:pt>
                <c:pt idx="13">
                  <c:v>102.6</c:v>
                </c:pt>
                <c:pt idx="14">
                  <c:v>105.8</c:v>
                </c:pt>
                <c:pt idx="15">
                  <c:v>107.6</c:v>
                </c:pt>
                <c:pt idx="16">
                  <c:v>120.8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17-4822-9BD8-7814BC77F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540298368"/>
        <c:axId val="-540283136"/>
      </c:barChart>
      <c:catAx>
        <c:axId val="-54029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40283136"/>
        <c:crosses val="autoZero"/>
        <c:auto val="1"/>
        <c:lblAlgn val="ctr"/>
        <c:lblOffset val="100"/>
        <c:noMultiLvlLbl val="0"/>
      </c:catAx>
      <c:valAx>
        <c:axId val="-540283136"/>
        <c:scaling>
          <c:orientation val="minMax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15]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4029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725018777734826"/>
          <c:y val="0.52116927703984672"/>
          <c:w val="0.18373058484741153"/>
          <c:h val="0.116085066811136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'Cel1'!$AN$83</c:f>
              <c:strCache>
                <c:ptCount val="1"/>
                <c:pt idx="0">
                  <c:v>Zmiana 2016 do 2005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'Cel1'!$AM$84:$AM$101</c:f>
              <c:strCache>
                <c:ptCount val="17"/>
                <c:pt idx="0">
                  <c:v>Podkaprpackie</c:v>
                </c:pt>
                <c:pt idx="1">
                  <c:v>Lubelskie</c:v>
                </c:pt>
                <c:pt idx="2">
                  <c:v>Świetokrzyskie</c:v>
                </c:pt>
                <c:pt idx="3">
                  <c:v>Kujawsko-pomorskie</c:v>
                </c:pt>
                <c:pt idx="4">
                  <c:v>Warmińsko-mazurskie</c:v>
                </c:pt>
                <c:pt idx="5">
                  <c:v>Opolskie</c:v>
                </c:pt>
                <c:pt idx="6">
                  <c:v>Wielkopolskie</c:v>
                </c:pt>
                <c:pt idx="7">
                  <c:v>Podlaskie</c:v>
                </c:pt>
                <c:pt idx="8">
                  <c:v>Małopolskie</c:v>
                </c:pt>
                <c:pt idx="9">
                  <c:v>Łódzkie</c:v>
                </c:pt>
                <c:pt idx="11">
                  <c:v>Zachodniopomorskie</c:v>
                </c:pt>
                <c:pt idx="12">
                  <c:v>Lubuskie</c:v>
                </c:pt>
                <c:pt idx="13">
                  <c:v>Śląskie</c:v>
                </c:pt>
                <c:pt idx="14">
                  <c:v>Pomorskie</c:v>
                </c:pt>
                <c:pt idx="15">
                  <c:v>Dolnośląskie</c:v>
                </c:pt>
                <c:pt idx="16">
                  <c:v>Mazowieckie</c:v>
                </c:pt>
              </c:strCache>
            </c:strRef>
          </c:cat>
          <c:val>
            <c:numRef>
              <c:f>'Cel1'!$AN$84:$AN$101</c:f>
              <c:numCache>
                <c:formatCode>_-* #,##0.0\ _z_ł_-;\-* #,##0.0\ _z_ł_-;_-* "-"??\ _z_ł_-;_-@_-</c:formatCode>
                <c:ptCount val="18"/>
                <c:pt idx="0">
                  <c:v>83.208943168233645</c:v>
                </c:pt>
                <c:pt idx="1">
                  <c:v>93.21801984026655</c:v>
                </c:pt>
                <c:pt idx="2">
                  <c:v>110.29613049709346</c:v>
                </c:pt>
                <c:pt idx="3">
                  <c:v>97.076895274238751</c:v>
                </c:pt>
                <c:pt idx="4">
                  <c:v>95.617887801956471</c:v>
                </c:pt>
                <c:pt idx="5">
                  <c:v>74.54728117543641</c:v>
                </c:pt>
                <c:pt idx="6">
                  <c:v>89.543872950542237</c:v>
                </c:pt>
                <c:pt idx="7">
                  <c:v>95.925097974278316</c:v>
                </c:pt>
                <c:pt idx="8">
                  <c:v>94.390047386892832</c:v>
                </c:pt>
                <c:pt idx="9">
                  <c:v>89.63418598905028</c:v>
                </c:pt>
                <c:pt idx="11">
                  <c:v>94.468486899047917</c:v>
                </c:pt>
                <c:pt idx="12">
                  <c:v>116.78408679927668</c:v>
                </c:pt>
                <c:pt idx="13">
                  <c:v>90.866779344617925</c:v>
                </c:pt>
                <c:pt idx="14">
                  <c:v>94.78079592550057</c:v>
                </c:pt>
                <c:pt idx="15">
                  <c:v>103.87562022778104</c:v>
                </c:pt>
                <c:pt idx="16">
                  <c:v>89.865347505783774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25-4BD4-B682-98428ADD7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84199248"/>
        <c:axId val="284191760"/>
      </c:barChart>
      <c:catAx>
        <c:axId val="284199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4191760"/>
        <c:crosses val="autoZero"/>
        <c:auto val="1"/>
        <c:lblAlgn val="ctr"/>
        <c:lblOffset val="100"/>
        <c:noMultiLvlLbl val="0"/>
      </c:catAx>
      <c:valAx>
        <c:axId val="284191760"/>
        <c:scaling>
          <c:orientation val="minMax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z_ł_-;\-* #,##0.0\ _z_ł_-;_-* &quot;-&quot;??\ _z_ł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419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baseline="0">
                <a:effectLst/>
              </a:rPr>
              <a:t>(cel 1.3) Przeciętna miesięczna emerytura brutto z pozarolniczego systemu ubezpieczeń społecznych w relacji do przeciętnego miesięcznego wynagrodzenia brutto</a:t>
            </a:r>
            <a:endParaRPr lang="pl-PL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'[Raport WZR SPOL ES.xlsx]Arkusz6'!$E$23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'[Raport WZR SPOL ES.xlsx]Arkusz6'!$D$24:$D$40</c:f>
              <c:strCache>
                <c:ptCount val="17"/>
                <c:pt idx="0">
                  <c:v>MAZOWIECKIE</c:v>
                </c:pt>
                <c:pt idx="1">
                  <c:v>DOLNOŚLĄSKIE</c:v>
                </c:pt>
                <c:pt idx="2">
                  <c:v>LUBELSKIE</c:v>
                </c:pt>
                <c:pt idx="3">
                  <c:v>ŁÓDZKIE</c:v>
                </c:pt>
                <c:pt idx="4">
                  <c:v>POMORSKIE</c:v>
                </c:pt>
                <c:pt idx="5">
                  <c:v>POLSKA</c:v>
                </c:pt>
                <c:pt idx="6">
                  <c:v>MAŁOPOLSKIE</c:v>
                </c:pt>
                <c:pt idx="7">
                  <c:v>PODKARPACKIE</c:v>
                </c:pt>
                <c:pt idx="8">
                  <c:v>PODLASKIE</c:v>
                </c:pt>
                <c:pt idx="9">
                  <c:v>LUBUSKIE</c:v>
                </c:pt>
                <c:pt idx="10">
                  <c:v>OPOLSKIE</c:v>
                </c:pt>
                <c:pt idx="11">
                  <c:v>ŚWIĘTOKRZYSKIE</c:v>
                </c:pt>
                <c:pt idx="12">
                  <c:v>WARMIŃSKO-MAZURSKIE</c:v>
                </c:pt>
                <c:pt idx="13">
                  <c:v>WIELKOPOLSKIE</c:v>
                </c:pt>
                <c:pt idx="14">
                  <c:v>ZACHODNIOPOMORSKIE</c:v>
                </c:pt>
                <c:pt idx="15">
                  <c:v>KUJAWSKO-POMORSKIE</c:v>
                </c:pt>
                <c:pt idx="16">
                  <c:v>ŚLĄSKIE</c:v>
                </c:pt>
              </c:strCache>
            </c:strRef>
          </c:cat>
          <c:val>
            <c:numRef>
              <c:f>'[Raport WZR SPOL ES.xlsx]Arkusz6'!$E$24:$E$40</c:f>
              <c:numCache>
                <c:formatCode>[$-10415]0.00</c:formatCode>
                <c:ptCount val="17"/>
                <c:pt idx="0">
                  <c:v>0.42</c:v>
                </c:pt>
                <c:pt idx="1">
                  <c:v>0.53</c:v>
                </c:pt>
                <c:pt idx="2">
                  <c:v>0.55000000000000004</c:v>
                </c:pt>
                <c:pt idx="3">
                  <c:v>0.56000000000000005</c:v>
                </c:pt>
                <c:pt idx="4">
                  <c:v>0.53</c:v>
                </c:pt>
                <c:pt idx="5">
                  <c:v>0.55000000000000004</c:v>
                </c:pt>
                <c:pt idx="6">
                  <c:v>0.57999999999999996</c:v>
                </c:pt>
                <c:pt idx="7">
                  <c:v>0.54</c:v>
                </c:pt>
                <c:pt idx="8">
                  <c:v>0.53</c:v>
                </c:pt>
                <c:pt idx="9">
                  <c:v>0.56999999999999995</c:v>
                </c:pt>
                <c:pt idx="10">
                  <c:v>0.55000000000000004</c:v>
                </c:pt>
                <c:pt idx="11">
                  <c:v>0.55000000000000004</c:v>
                </c:pt>
                <c:pt idx="12">
                  <c:v>0.56999999999999995</c:v>
                </c:pt>
                <c:pt idx="13">
                  <c:v>0.56999999999999995</c:v>
                </c:pt>
                <c:pt idx="14">
                  <c:v>0.56999999999999995</c:v>
                </c:pt>
                <c:pt idx="15">
                  <c:v>0.56999999999999995</c:v>
                </c:pt>
                <c:pt idx="16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C-4EC9-A9C5-122EA54CBDA0}"/>
            </c:ext>
          </c:extLst>
        </c:ser>
        <c:ser>
          <c:idx val="1"/>
          <c:order val="1"/>
          <c:tx>
            <c:strRef>
              <c:f>'[Raport WZR SPOL ES.xlsx]Arkusz6'!$F$23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'[Raport WZR SPOL ES.xlsx]Arkusz6'!$D$24:$D$40</c:f>
              <c:strCache>
                <c:ptCount val="17"/>
                <c:pt idx="0">
                  <c:v>MAZOWIECKIE</c:v>
                </c:pt>
                <c:pt idx="1">
                  <c:v>DOLNOŚLĄSKIE</c:v>
                </c:pt>
                <c:pt idx="2">
                  <c:v>LUBELSKIE</c:v>
                </c:pt>
                <c:pt idx="3">
                  <c:v>ŁÓDZKIE</c:v>
                </c:pt>
                <c:pt idx="4">
                  <c:v>POMORSKIE</c:v>
                </c:pt>
                <c:pt idx="5">
                  <c:v>POLSKA</c:v>
                </c:pt>
                <c:pt idx="6">
                  <c:v>MAŁOPOLSKIE</c:v>
                </c:pt>
                <c:pt idx="7">
                  <c:v>PODKARPACKIE</c:v>
                </c:pt>
                <c:pt idx="8">
                  <c:v>PODLASKIE</c:v>
                </c:pt>
                <c:pt idx="9">
                  <c:v>LUBUSKIE</c:v>
                </c:pt>
                <c:pt idx="10">
                  <c:v>OPOLSKIE</c:v>
                </c:pt>
                <c:pt idx="11">
                  <c:v>ŚWIĘTOKRZYSKIE</c:v>
                </c:pt>
                <c:pt idx="12">
                  <c:v>WARMIŃSKO-MAZURSKIE</c:v>
                </c:pt>
                <c:pt idx="13">
                  <c:v>WIELKOPOLSKIE</c:v>
                </c:pt>
                <c:pt idx="14">
                  <c:v>ZACHODNIOPOMORSKIE</c:v>
                </c:pt>
                <c:pt idx="15">
                  <c:v>KUJAWSKO-POMORSKIE</c:v>
                </c:pt>
                <c:pt idx="16">
                  <c:v>ŚLĄSKIE</c:v>
                </c:pt>
              </c:strCache>
            </c:strRef>
          </c:cat>
          <c:val>
            <c:numRef>
              <c:f>'[Raport WZR SPOL ES.xlsx]Arkusz6'!$F$24:$F$40</c:f>
              <c:numCache>
                <c:formatCode>[$-10415]0.00</c:formatCode>
                <c:ptCount val="17"/>
                <c:pt idx="0">
                  <c:v>0.45</c:v>
                </c:pt>
                <c:pt idx="1">
                  <c:v>0.51</c:v>
                </c:pt>
                <c:pt idx="2">
                  <c:v>0.53</c:v>
                </c:pt>
                <c:pt idx="3">
                  <c:v>0.53</c:v>
                </c:pt>
                <c:pt idx="4">
                  <c:v>0.53</c:v>
                </c:pt>
                <c:pt idx="5">
                  <c:v>0.54</c:v>
                </c:pt>
                <c:pt idx="6">
                  <c:v>0.54</c:v>
                </c:pt>
                <c:pt idx="7">
                  <c:v>0.54</c:v>
                </c:pt>
                <c:pt idx="8">
                  <c:v>0.54</c:v>
                </c:pt>
                <c:pt idx="9">
                  <c:v>0.55000000000000004</c:v>
                </c:pt>
                <c:pt idx="10">
                  <c:v>0.56000000000000005</c:v>
                </c:pt>
                <c:pt idx="11">
                  <c:v>0.56000000000000005</c:v>
                </c:pt>
                <c:pt idx="12">
                  <c:v>0.56000000000000005</c:v>
                </c:pt>
                <c:pt idx="13">
                  <c:v>0.56000000000000005</c:v>
                </c:pt>
                <c:pt idx="14">
                  <c:v>0.56000000000000005</c:v>
                </c:pt>
                <c:pt idx="15">
                  <c:v>0.56999999999999995</c:v>
                </c:pt>
                <c:pt idx="16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AC-4EC9-A9C5-122EA54CB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20"/>
        <c:axId val="292450960"/>
        <c:axId val="292472176"/>
      </c:barChart>
      <c:lineChart>
        <c:grouping val="stacked"/>
        <c:varyColors val="0"/>
        <c:ser>
          <c:idx val="2"/>
          <c:order val="2"/>
          <c:tx>
            <c:strRef>
              <c:f>'[Raport WZR SPOL ES.xlsx]Arkusz6'!$G$23</c:f>
              <c:strCache>
                <c:ptCount val="1"/>
                <c:pt idx="0">
                  <c:v>Zmiana 2016 do 2005 (pp)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'[Raport WZR SPOL ES.xlsx]Arkusz6'!$D$24:$D$40</c:f>
              <c:strCache>
                <c:ptCount val="17"/>
                <c:pt idx="0">
                  <c:v>MAZOWIECKIE</c:v>
                </c:pt>
                <c:pt idx="1">
                  <c:v>DOLNOŚLĄSKIE</c:v>
                </c:pt>
                <c:pt idx="2">
                  <c:v>LUBELSKIE</c:v>
                </c:pt>
                <c:pt idx="3">
                  <c:v>ŁÓDZKIE</c:v>
                </c:pt>
                <c:pt idx="4">
                  <c:v>POMORSKIE</c:v>
                </c:pt>
                <c:pt idx="5">
                  <c:v>POLSKA</c:v>
                </c:pt>
                <c:pt idx="6">
                  <c:v>MAŁOPOLSKIE</c:v>
                </c:pt>
                <c:pt idx="7">
                  <c:v>PODKARPACKIE</c:v>
                </c:pt>
                <c:pt idx="8">
                  <c:v>PODLASKIE</c:v>
                </c:pt>
                <c:pt idx="9">
                  <c:v>LUBUSKIE</c:v>
                </c:pt>
                <c:pt idx="10">
                  <c:v>OPOLSKIE</c:v>
                </c:pt>
                <c:pt idx="11">
                  <c:v>ŚWIĘTOKRZYSKIE</c:v>
                </c:pt>
                <c:pt idx="12">
                  <c:v>WARMIŃSKO-MAZURSKIE</c:v>
                </c:pt>
                <c:pt idx="13">
                  <c:v>WIELKOPOLSKIE</c:v>
                </c:pt>
                <c:pt idx="14">
                  <c:v>ZACHODNIOPOMORSKIE</c:v>
                </c:pt>
                <c:pt idx="15">
                  <c:v>KUJAWSKO-POMORSKIE</c:v>
                </c:pt>
                <c:pt idx="16">
                  <c:v>ŚLĄSKIE</c:v>
                </c:pt>
              </c:strCache>
            </c:strRef>
          </c:cat>
          <c:val>
            <c:numRef>
              <c:f>'[Raport WZR SPOL ES.xlsx]Arkusz6'!$G$24:$G$40</c:f>
              <c:numCache>
                <c:formatCode>0.00</c:formatCode>
                <c:ptCount val="17"/>
                <c:pt idx="0">
                  <c:v>3.0000000000000027E-2</c:v>
                </c:pt>
                <c:pt idx="1">
                  <c:v>-2.0000000000000018E-2</c:v>
                </c:pt>
                <c:pt idx="2">
                  <c:v>-2.0000000000000018E-2</c:v>
                </c:pt>
                <c:pt idx="3">
                  <c:v>-3.0000000000000027E-2</c:v>
                </c:pt>
                <c:pt idx="4">
                  <c:v>0</c:v>
                </c:pt>
                <c:pt idx="5">
                  <c:v>-1.0000000000000009E-2</c:v>
                </c:pt>
                <c:pt idx="6">
                  <c:v>-3.9999999999999925E-2</c:v>
                </c:pt>
                <c:pt idx="7">
                  <c:v>0</c:v>
                </c:pt>
                <c:pt idx="8">
                  <c:v>1.0000000000000009E-2</c:v>
                </c:pt>
                <c:pt idx="9">
                  <c:v>-1.9999999999999907E-2</c:v>
                </c:pt>
                <c:pt idx="10">
                  <c:v>1.0000000000000009E-2</c:v>
                </c:pt>
                <c:pt idx="11">
                  <c:v>1.0000000000000009E-2</c:v>
                </c:pt>
                <c:pt idx="12">
                  <c:v>-9.9999999999998979E-3</c:v>
                </c:pt>
                <c:pt idx="13">
                  <c:v>-9.9999999999998979E-3</c:v>
                </c:pt>
                <c:pt idx="14">
                  <c:v>-9.9999999999998979E-3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AC-4EC9-A9C5-122EA54CB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195504"/>
        <c:axId val="284212144"/>
      </c:lineChart>
      <c:catAx>
        <c:axId val="29245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2472176"/>
        <c:crosses val="autoZero"/>
        <c:auto val="1"/>
        <c:lblAlgn val="ctr"/>
        <c:lblOffset val="100"/>
        <c:noMultiLvlLbl val="0"/>
      </c:catAx>
      <c:valAx>
        <c:axId val="29247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15]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2450960"/>
        <c:crosses val="autoZero"/>
        <c:crossBetween val="between"/>
      </c:valAx>
      <c:valAx>
        <c:axId val="284212144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4195504"/>
        <c:crosses val="max"/>
        <c:crossBetween val="between"/>
      </c:valAx>
      <c:catAx>
        <c:axId val="28419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4212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(cel 1.3) Przeciętna </a:t>
            </a:r>
            <a:r>
              <a:rPr lang="pl-PL" dirty="0"/>
              <a:t>liczba osób w gospodarstwie domowym pobierających świadczenia społeczne w relacji do przeciętnej liczby osób w gospodarstwie domowym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7019331561882931E-2"/>
          <c:y val="0.16543209876543225"/>
          <c:w val="0.87570496412406662"/>
          <c:h val="0.52752060313448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'Cel1'!$AT$1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'Cel1'!$AS$2:$AS$18</c:f>
              <c:strCache>
                <c:ptCount val="17"/>
                <c:pt idx="0">
                  <c:v>Mazowieckie</c:v>
                </c:pt>
                <c:pt idx="1">
                  <c:v>Dolnośląskie</c:v>
                </c:pt>
                <c:pt idx="2">
                  <c:v>Wielkopolskie</c:v>
                </c:pt>
                <c:pt idx="3">
                  <c:v>Małopolskie</c:v>
                </c:pt>
                <c:pt idx="4">
                  <c:v>Lubuskie</c:v>
                </c:pt>
                <c:pt idx="5">
                  <c:v>Zachodniopomorskie</c:v>
                </c:pt>
                <c:pt idx="6">
                  <c:v>POLSKA</c:v>
                </c:pt>
                <c:pt idx="7">
                  <c:v>Śląskie</c:v>
                </c:pt>
                <c:pt idx="8">
                  <c:v>Łódzkie</c:v>
                </c:pt>
                <c:pt idx="9">
                  <c:v>Pomorskie</c:v>
                </c:pt>
                <c:pt idx="10">
                  <c:v>Opolskie</c:v>
                </c:pt>
                <c:pt idx="11">
                  <c:v>Lubelskie</c:v>
                </c:pt>
                <c:pt idx="12">
                  <c:v>Kujawsko-pomorskie</c:v>
                </c:pt>
                <c:pt idx="13">
                  <c:v>Warmińsko-mazurskie</c:v>
                </c:pt>
                <c:pt idx="14">
                  <c:v>Podkaprpackie</c:v>
                </c:pt>
                <c:pt idx="15">
                  <c:v>Świetokrzyskie</c:v>
                </c:pt>
                <c:pt idx="16">
                  <c:v>Podlaskie</c:v>
                </c:pt>
              </c:strCache>
            </c:strRef>
          </c:cat>
          <c:val>
            <c:numRef>
              <c:f>'Cel1'!$AT$2:$AT$18</c:f>
              <c:numCache>
                <c:formatCode>[$-10415]0.00</c:formatCode>
                <c:ptCount val="17"/>
                <c:pt idx="0">
                  <c:v>0.25</c:v>
                </c:pt>
                <c:pt idx="1">
                  <c:v>0.30000000000000016</c:v>
                </c:pt>
                <c:pt idx="2">
                  <c:v>0.26</c:v>
                </c:pt>
                <c:pt idx="3">
                  <c:v>0.26</c:v>
                </c:pt>
                <c:pt idx="4">
                  <c:v>0.31000000000000016</c:v>
                </c:pt>
                <c:pt idx="5">
                  <c:v>0.29000000000000015</c:v>
                </c:pt>
                <c:pt idx="6">
                  <c:v>0.28000000000000008</c:v>
                </c:pt>
                <c:pt idx="7">
                  <c:v>0.28000000000000008</c:v>
                </c:pt>
                <c:pt idx="8">
                  <c:v>0.29000000000000015</c:v>
                </c:pt>
                <c:pt idx="9">
                  <c:v>0.27</c:v>
                </c:pt>
                <c:pt idx="10">
                  <c:v>0.30000000000000016</c:v>
                </c:pt>
                <c:pt idx="11">
                  <c:v>0.30000000000000016</c:v>
                </c:pt>
                <c:pt idx="12">
                  <c:v>0.29000000000000015</c:v>
                </c:pt>
                <c:pt idx="13">
                  <c:v>0.27</c:v>
                </c:pt>
                <c:pt idx="14">
                  <c:v>0.30000000000000016</c:v>
                </c:pt>
                <c:pt idx="15">
                  <c:v>0.28000000000000008</c:v>
                </c:pt>
                <c:pt idx="16">
                  <c:v>0.30000000000000016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9-453B-8C65-C1855B188C65}"/>
            </c:ext>
          </c:extLst>
        </c:ser>
        <c:ser>
          <c:idx val="1"/>
          <c:order val="1"/>
          <c:tx>
            <c:strRef>
              <c:f>'Cel1'!$AU$1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'Cel1'!$AS$2:$AS$18</c:f>
              <c:strCache>
                <c:ptCount val="17"/>
                <c:pt idx="0">
                  <c:v>Mazowieckie</c:v>
                </c:pt>
                <c:pt idx="1">
                  <c:v>Dolnośląskie</c:v>
                </c:pt>
                <c:pt idx="2">
                  <c:v>Wielkopolskie</c:v>
                </c:pt>
                <c:pt idx="3">
                  <c:v>Małopolskie</c:v>
                </c:pt>
                <c:pt idx="4">
                  <c:v>Lubuskie</c:v>
                </c:pt>
                <c:pt idx="5">
                  <c:v>Zachodniopomorskie</c:v>
                </c:pt>
                <c:pt idx="6">
                  <c:v>POLSKA</c:v>
                </c:pt>
                <c:pt idx="7">
                  <c:v>Śląskie</c:v>
                </c:pt>
                <c:pt idx="8">
                  <c:v>Łódzkie</c:v>
                </c:pt>
                <c:pt idx="9">
                  <c:v>Pomorskie</c:v>
                </c:pt>
                <c:pt idx="10">
                  <c:v>Opolskie</c:v>
                </c:pt>
                <c:pt idx="11">
                  <c:v>Lubelskie</c:v>
                </c:pt>
                <c:pt idx="12">
                  <c:v>Kujawsko-pomorskie</c:v>
                </c:pt>
                <c:pt idx="13">
                  <c:v>Warmińsko-mazurskie</c:v>
                </c:pt>
                <c:pt idx="14">
                  <c:v>Podkaprpackie</c:v>
                </c:pt>
                <c:pt idx="15">
                  <c:v>Świetokrzyskie</c:v>
                </c:pt>
                <c:pt idx="16">
                  <c:v>Podlaskie</c:v>
                </c:pt>
              </c:strCache>
            </c:strRef>
          </c:cat>
          <c:val>
            <c:numRef>
              <c:f>'Cel1'!$AU$2:$AU$18</c:f>
              <c:numCache>
                <c:formatCode>[$-10415]0.00</c:formatCode>
                <c:ptCount val="17"/>
                <c:pt idx="0">
                  <c:v>0.25</c:v>
                </c:pt>
                <c:pt idx="1">
                  <c:v>0.29000000000000015</c:v>
                </c:pt>
                <c:pt idx="2">
                  <c:v>0.27</c:v>
                </c:pt>
                <c:pt idx="3">
                  <c:v>0.29000000000000015</c:v>
                </c:pt>
                <c:pt idx="4">
                  <c:v>0.29000000000000015</c:v>
                </c:pt>
                <c:pt idx="5">
                  <c:v>0.29000000000000015</c:v>
                </c:pt>
                <c:pt idx="6">
                  <c:v>0.29000000000000015</c:v>
                </c:pt>
                <c:pt idx="7">
                  <c:v>0.29000000000000015</c:v>
                </c:pt>
                <c:pt idx="8">
                  <c:v>0.30000000000000016</c:v>
                </c:pt>
                <c:pt idx="9">
                  <c:v>0.28000000000000008</c:v>
                </c:pt>
                <c:pt idx="10">
                  <c:v>0.32000000000000017</c:v>
                </c:pt>
                <c:pt idx="11">
                  <c:v>0.31000000000000016</c:v>
                </c:pt>
                <c:pt idx="12">
                  <c:v>0.30000000000000016</c:v>
                </c:pt>
                <c:pt idx="13">
                  <c:v>0.32000000000000017</c:v>
                </c:pt>
                <c:pt idx="14">
                  <c:v>0.30000000000000016</c:v>
                </c:pt>
                <c:pt idx="15">
                  <c:v>0.31000000000000016</c:v>
                </c:pt>
                <c:pt idx="16">
                  <c:v>0.32000000000000017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29-453B-8C65-C1855B188C65}"/>
            </c:ext>
          </c:extLst>
        </c:ser>
        <c:ser>
          <c:idx val="2"/>
          <c:order val="2"/>
          <c:tx>
            <c:strRef>
              <c:f>'Cel1'!$AV$1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'Cel1'!$AS$2:$AS$18</c:f>
              <c:strCache>
                <c:ptCount val="17"/>
                <c:pt idx="0">
                  <c:v>Mazowieckie</c:v>
                </c:pt>
                <c:pt idx="1">
                  <c:v>Dolnośląskie</c:v>
                </c:pt>
                <c:pt idx="2">
                  <c:v>Wielkopolskie</c:v>
                </c:pt>
                <c:pt idx="3">
                  <c:v>Małopolskie</c:v>
                </c:pt>
                <c:pt idx="4">
                  <c:v>Lubuskie</c:v>
                </c:pt>
                <c:pt idx="5">
                  <c:v>Zachodniopomorskie</c:v>
                </c:pt>
                <c:pt idx="6">
                  <c:v>POLSKA</c:v>
                </c:pt>
                <c:pt idx="7">
                  <c:v>Śląskie</c:v>
                </c:pt>
                <c:pt idx="8">
                  <c:v>Łódzkie</c:v>
                </c:pt>
                <c:pt idx="9">
                  <c:v>Pomorskie</c:v>
                </c:pt>
                <c:pt idx="10">
                  <c:v>Opolskie</c:v>
                </c:pt>
                <c:pt idx="11">
                  <c:v>Lubelskie</c:v>
                </c:pt>
                <c:pt idx="12">
                  <c:v>Kujawsko-pomorskie</c:v>
                </c:pt>
                <c:pt idx="13">
                  <c:v>Warmińsko-mazurskie</c:v>
                </c:pt>
                <c:pt idx="14">
                  <c:v>Podkaprpackie</c:v>
                </c:pt>
                <c:pt idx="15">
                  <c:v>Świetokrzyskie</c:v>
                </c:pt>
                <c:pt idx="16">
                  <c:v>Podlaskie</c:v>
                </c:pt>
              </c:strCache>
            </c:strRef>
          </c:cat>
          <c:val>
            <c:numRef>
              <c:f>'Cel1'!$AV$2:$AV$18</c:f>
              <c:numCache>
                <c:formatCode>[$-10415]0.00</c:formatCode>
                <c:ptCount val="17"/>
                <c:pt idx="0">
                  <c:v>0.33000000000000024</c:v>
                </c:pt>
                <c:pt idx="1">
                  <c:v>0.35000000000000014</c:v>
                </c:pt>
                <c:pt idx="2">
                  <c:v>0.35000000000000014</c:v>
                </c:pt>
                <c:pt idx="3">
                  <c:v>0.35000000000000014</c:v>
                </c:pt>
                <c:pt idx="4">
                  <c:v>0.36000000000000015</c:v>
                </c:pt>
                <c:pt idx="5">
                  <c:v>0.36000000000000015</c:v>
                </c:pt>
                <c:pt idx="6">
                  <c:v>0.37000000000000016</c:v>
                </c:pt>
                <c:pt idx="7">
                  <c:v>0.37000000000000016</c:v>
                </c:pt>
                <c:pt idx="8">
                  <c:v>0.38000000000000017</c:v>
                </c:pt>
                <c:pt idx="9">
                  <c:v>0.38000000000000017</c:v>
                </c:pt>
                <c:pt idx="10">
                  <c:v>0.38000000000000017</c:v>
                </c:pt>
                <c:pt idx="11">
                  <c:v>0.39000000000000018</c:v>
                </c:pt>
                <c:pt idx="12">
                  <c:v>0.39000000000000018</c:v>
                </c:pt>
                <c:pt idx="13">
                  <c:v>0.4</c:v>
                </c:pt>
                <c:pt idx="14">
                  <c:v>0.41000000000000014</c:v>
                </c:pt>
                <c:pt idx="15">
                  <c:v>0.41000000000000014</c:v>
                </c:pt>
                <c:pt idx="16">
                  <c:v>0.42000000000000015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29-453B-8C65-C1855B188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-540296192"/>
        <c:axId val="-540287488"/>
      </c:barChart>
      <c:lineChart>
        <c:grouping val="standard"/>
        <c:varyColors val="0"/>
        <c:ser>
          <c:idx val="3"/>
          <c:order val="3"/>
          <c:tx>
            <c:strRef>
              <c:f>'Cel1'!$AW$1</c:f>
              <c:strCache>
                <c:ptCount val="1"/>
                <c:pt idx="0">
                  <c:v>Zmiana w 2016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'Cel1'!$AS$2:$AS$18</c:f>
              <c:strCache>
                <c:ptCount val="17"/>
                <c:pt idx="0">
                  <c:v>Mazowieckie</c:v>
                </c:pt>
                <c:pt idx="1">
                  <c:v>Dolnośląskie</c:v>
                </c:pt>
                <c:pt idx="2">
                  <c:v>Wielkopolskie</c:v>
                </c:pt>
                <c:pt idx="3">
                  <c:v>Małopolskie</c:v>
                </c:pt>
                <c:pt idx="4">
                  <c:v>Lubuskie</c:v>
                </c:pt>
                <c:pt idx="5">
                  <c:v>Zachodniopomorskie</c:v>
                </c:pt>
                <c:pt idx="6">
                  <c:v>POLSKA</c:v>
                </c:pt>
                <c:pt idx="7">
                  <c:v>Śląskie</c:v>
                </c:pt>
                <c:pt idx="8">
                  <c:v>Łódzkie</c:v>
                </c:pt>
                <c:pt idx="9">
                  <c:v>Pomorskie</c:v>
                </c:pt>
                <c:pt idx="10">
                  <c:v>Opolskie</c:v>
                </c:pt>
                <c:pt idx="11">
                  <c:v>Lubelskie</c:v>
                </c:pt>
                <c:pt idx="12">
                  <c:v>Kujawsko-pomorskie</c:v>
                </c:pt>
                <c:pt idx="13">
                  <c:v>Warmińsko-mazurskie</c:v>
                </c:pt>
                <c:pt idx="14">
                  <c:v>Podkaprpackie</c:v>
                </c:pt>
                <c:pt idx="15">
                  <c:v>Świetokrzyskie</c:v>
                </c:pt>
                <c:pt idx="16">
                  <c:v>Podlaskie</c:v>
                </c:pt>
              </c:strCache>
            </c:strRef>
          </c:cat>
          <c:val>
            <c:numRef>
              <c:f>'Cel1'!$AW$2:$AW$18</c:f>
              <c:numCache>
                <c:formatCode>0.00</c:formatCode>
                <c:ptCount val="17"/>
                <c:pt idx="0">
                  <c:v>1.32</c:v>
                </c:pt>
                <c:pt idx="1">
                  <c:v>1.1666666666666667</c:v>
                </c:pt>
                <c:pt idx="2">
                  <c:v>1.3461538461538467</c:v>
                </c:pt>
                <c:pt idx="3">
                  <c:v>1.3461538461538467</c:v>
                </c:pt>
                <c:pt idx="4">
                  <c:v>1.161290322580645</c:v>
                </c:pt>
                <c:pt idx="5">
                  <c:v>1.241379310344827</c:v>
                </c:pt>
                <c:pt idx="6">
                  <c:v>1.3214285714285721</c:v>
                </c:pt>
                <c:pt idx="7">
                  <c:v>1.3214285714285721</c:v>
                </c:pt>
                <c:pt idx="8">
                  <c:v>1.3103448275862077</c:v>
                </c:pt>
                <c:pt idx="9">
                  <c:v>1.4074074074074068</c:v>
                </c:pt>
                <c:pt idx="10">
                  <c:v>1.2666666666666668</c:v>
                </c:pt>
                <c:pt idx="11">
                  <c:v>1.3</c:v>
                </c:pt>
                <c:pt idx="12">
                  <c:v>1.3448275862068975</c:v>
                </c:pt>
                <c:pt idx="13">
                  <c:v>1.4814814814814814</c:v>
                </c:pt>
                <c:pt idx="14">
                  <c:v>1.3666666666666667</c:v>
                </c:pt>
                <c:pt idx="15">
                  <c:v>1.4642857142857146</c:v>
                </c:pt>
                <c:pt idx="16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29-453B-8C65-C1855B188C65}"/>
            </c:ext>
          </c:extLst>
        </c:ser>
        <c:ser>
          <c:idx val="4"/>
          <c:order val="4"/>
          <c:tx>
            <c:strRef>
              <c:f>'Cel1'!$AX$1</c:f>
              <c:strCache>
                <c:ptCount val="1"/>
                <c:pt idx="0">
                  <c:v>Zmiana w 2015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959752321981424E-2"/>
                  <c:y val="2.4691358024691381E-2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accent6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29-453B-8C65-C1855B188C65}"/>
                </c:ext>
              </c:extLst>
            </c:dLbl>
            <c:dLbl>
              <c:idx val="4"/>
              <c:layout>
                <c:manualLayout>
                  <c:x val="-3.3023654550921072E-2"/>
                  <c:y val="2.6063100137174128E-2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accent6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892591599424677E-2"/>
                      <c:h val="2.46503137725068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A29-453B-8C65-C1855B188C65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'Cel1'!$AS$2:$AS$18</c:f>
              <c:strCache>
                <c:ptCount val="17"/>
                <c:pt idx="0">
                  <c:v>Mazowieckie</c:v>
                </c:pt>
                <c:pt idx="1">
                  <c:v>Dolnośląskie</c:v>
                </c:pt>
                <c:pt idx="2">
                  <c:v>Wielkopolskie</c:v>
                </c:pt>
                <c:pt idx="3">
                  <c:v>Małopolskie</c:v>
                </c:pt>
                <c:pt idx="4">
                  <c:v>Lubuskie</c:v>
                </c:pt>
                <c:pt idx="5">
                  <c:v>Zachodniopomorskie</c:v>
                </c:pt>
                <c:pt idx="6">
                  <c:v>POLSKA</c:v>
                </c:pt>
                <c:pt idx="7">
                  <c:v>Śląskie</c:v>
                </c:pt>
                <c:pt idx="8">
                  <c:v>Łódzkie</c:v>
                </c:pt>
                <c:pt idx="9">
                  <c:v>Pomorskie</c:v>
                </c:pt>
                <c:pt idx="10">
                  <c:v>Opolskie</c:v>
                </c:pt>
                <c:pt idx="11">
                  <c:v>Lubelskie</c:v>
                </c:pt>
                <c:pt idx="12">
                  <c:v>Kujawsko-pomorskie</c:v>
                </c:pt>
                <c:pt idx="13">
                  <c:v>Warmińsko-mazurskie</c:v>
                </c:pt>
                <c:pt idx="14">
                  <c:v>Podkaprpackie</c:v>
                </c:pt>
                <c:pt idx="15">
                  <c:v>Świetokrzyskie</c:v>
                </c:pt>
                <c:pt idx="16">
                  <c:v>Podlaskie</c:v>
                </c:pt>
              </c:strCache>
            </c:strRef>
          </c:cat>
          <c:val>
            <c:numRef>
              <c:f>'Cel1'!$AX$2:$AX$18</c:f>
              <c:numCache>
                <c:formatCode>0.00</c:formatCode>
                <c:ptCount val="17"/>
                <c:pt idx="0">
                  <c:v>1</c:v>
                </c:pt>
                <c:pt idx="1">
                  <c:v>0.96666666666666667</c:v>
                </c:pt>
                <c:pt idx="2">
                  <c:v>1.0384615384615385</c:v>
                </c:pt>
                <c:pt idx="3">
                  <c:v>1.1153846153846145</c:v>
                </c:pt>
                <c:pt idx="4">
                  <c:v>0.93548387096774155</c:v>
                </c:pt>
                <c:pt idx="5">
                  <c:v>1</c:v>
                </c:pt>
                <c:pt idx="6">
                  <c:v>1.0357142857142847</c:v>
                </c:pt>
                <c:pt idx="7">
                  <c:v>1.0357142857142847</c:v>
                </c:pt>
                <c:pt idx="8">
                  <c:v>1.0344827586206897</c:v>
                </c:pt>
                <c:pt idx="9">
                  <c:v>1.037037037037037</c:v>
                </c:pt>
                <c:pt idx="10">
                  <c:v>1.0666666666666667</c:v>
                </c:pt>
                <c:pt idx="11">
                  <c:v>1.0333333333333334</c:v>
                </c:pt>
                <c:pt idx="12">
                  <c:v>1.0344827586206897</c:v>
                </c:pt>
                <c:pt idx="13">
                  <c:v>1.1851851851851851</c:v>
                </c:pt>
                <c:pt idx="14">
                  <c:v>1</c:v>
                </c:pt>
                <c:pt idx="15">
                  <c:v>1.107142857142857</c:v>
                </c:pt>
                <c:pt idx="16">
                  <c:v>1.0666666666666667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A29-453B-8C65-C1855B188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40284768"/>
        <c:axId val="-540286400"/>
      </c:lineChart>
      <c:catAx>
        <c:axId val="-54029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40287488"/>
        <c:crosses val="autoZero"/>
        <c:auto val="1"/>
        <c:lblAlgn val="ctr"/>
        <c:lblOffset val="100"/>
        <c:noMultiLvlLbl val="0"/>
      </c:catAx>
      <c:valAx>
        <c:axId val="-540287488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40296192"/>
        <c:crosses val="autoZero"/>
        <c:crossBetween val="between"/>
        <c:majorUnit val="0.1"/>
        <c:minorUnit val="5.0000000000000024E-2"/>
      </c:valAx>
      <c:valAx>
        <c:axId val="-54028640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40284768"/>
        <c:crosses val="max"/>
        <c:crossBetween val="between"/>
      </c:valAx>
      <c:catAx>
        <c:axId val="-540284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540286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08219367315927E-2"/>
          <c:y val="0.93155136472138478"/>
          <c:w val="0.75076424270495601"/>
          <c:h val="4.3757277253923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 smtClean="0"/>
              <a:t>(cel 1.3)</a:t>
            </a:r>
            <a:r>
              <a:rPr lang="pl-PL" sz="1600" baseline="0" dirty="0" smtClean="0"/>
              <a:t> </a:t>
            </a:r>
            <a:r>
              <a:rPr lang="pl-PL" sz="1600" dirty="0" smtClean="0"/>
              <a:t> </a:t>
            </a:r>
            <a:r>
              <a:rPr lang="pl-PL" sz="1600" dirty="0"/>
              <a:t>Udział osób w gospodarstwach domowych korzystających ze środowiskowej pomocy społecznej w ludności ogółem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'Cel1'!$AJ$35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'Cel1'!$AI$36:$AI$52</c:f>
              <c:strCache>
                <c:ptCount val="17"/>
                <c:pt idx="0">
                  <c:v>Śląskie</c:v>
                </c:pt>
                <c:pt idx="1">
                  <c:v>Dolnośląskie</c:v>
                </c:pt>
                <c:pt idx="2">
                  <c:v>Opolskie</c:v>
                </c:pt>
                <c:pt idx="3">
                  <c:v>Mazowieckie</c:v>
                </c:pt>
                <c:pt idx="4">
                  <c:v>Małopolskie</c:v>
                </c:pt>
                <c:pt idx="5">
                  <c:v>Wielkopolskie</c:v>
                </c:pt>
                <c:pt idx="6">
                  <c:v>Łódzkie</c:v>
                </c:pt>
                <c:pt idx="7">
                  <c:v>POLSKA</c:v>
                </c:pt>
                <c:pt idx="8">
                  <c:v>Pomorskie</c:v>
                </c:pt>
                <c:pt idx="9">
                  <c:v>Zachodniopomorskie</c:v>
                </c:pt>
                <c:pt idx="10">
                  <c:v>Lubuskie</c:v>
                </c:pt>
                <c:pt idx="11">
                  <c:v>Lubelskie</c:v>
                </c:pt>
                <c:pt idx="12">
                  <c:v>Podlaskie</c:v>
                </c:pt>
                <c:pt idx="13">
                  <c:v>Świetokrzyskie</c:v>
                </c:pt>
                <c:pt idx="14">
                  <c:v>Kujawsko-pomorskie</c:v>
                </c:pt>
                <c:pt idx="15">
                  <c:v>Podkaprpackie</c:v>
                </c:pt>
                <c:pt idx="16">
                  <c:v>Warmińsko-mazurskie</c:v>
                </c:pt>
              </c:strCache>
            </c:strRef>
          </c:cat>
          <c:val>
            <c:numRef>
              <c:f>'Cel1'!$AJ$36:$AJ$52</c:f>
              <c:numCache>
                <c:formatCode>[$-10415]0.0</c:formatCode>
                <c:ptCount val="17"/>
                <c:pt idx="0">
                  <c:v>5.7</c:v>
                </c:pt>
                <c:pt idx="1">
                  <c:v>7</c:v>
                </c:pt>
                <c:pt idx="2">
                  <c:v>6.5</c:v>
                </c:pt>
                <c:pt idx="3">
                  <c:v>7.6</c:v>
                </c:pt>
                <c:pt idx="4">
                  <c:v>7</c:v>
                </c:pt>
                <c:pt idx="5">
                  <c:v>8</c:v>
                </c:pt>
                <c:pt idx="6">
                  <c:v>8.2000000000000011</c:v>
                </c:pt>
                <c:pt idx="7">
                  <c:v>8.7000000000000011</c:v>
                </c:pt>
                <c:pt idx="8">
                  <c:v>9</c:v>
                </c:pt>
                <c:pt idx="9">
                  <c:v>10.4</c:v>
                </c:pt>
                <c:pt idx="10">
                  <c:v>10.3</c:v>
                </c:pt>
                <c:pt idx="11">
                  <c:v>10.1</c:v>
                </c:pt>
                <c:pt idx="12">
                  <c:v>10.200000000000001</c:v>
                </c:pt>
                <c:pt idx="13">
                  <c:v>11.7</c:v>
                </c:pt>
                <c:pt idx="14">
                  <c:v>11.6</c:v>
                </c:pt>
                <c:pt idx="15">
                  <c:v>11.9</c:v>
                </c:pt>
                <c:pt idx="16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F-4081-9F03-406BEFCAFC04}"/>
            </c:ext>
          </c:extLst>
        </c:ser>
        <c:ser>
          <c:idx val="1"/>
          <c:order val="1"/>
          <c:tx>
            <c:strRef>
              <c:f>'Cel1'!$AK$35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'Cel1'!$AI$36:$AI$52</c:f>
              <c:strCache>
                <c:ptCount val="17"/>
                <c:pt idx="0">
                  <c:v>Śląskie</c:v>
                </c:pt>
                <c:pt idx="1">
                  <c:v>Dolnośląskie</c:v>
                </c:pt>
                <c:pt idx="2">
                  <c:v>Opolskie</c:v>
                </c:pt>
                <c:pt idx="3">
                  <c:v>Mazowieckie</c:v>
                </c:pt>
                <c:pt idx="4">
                  <c:v>Małopolskie</c:v>
                </c:pt>
                <c:pt idx="5">
                  <c:v>Wielkopolskie</c:v>
                </c:pt>
                <c:pt idx="6">
                  <c:v>Łódzkie</c:v>
                </c:pt>
                <c:pt idx="7">
                  <c:v>POLSKA</c:v>
                </c:pt>
                <c:pt idx="8">
                  <c:v>Pomorskie</c:v>
                </c:pt>
                <c:pt idx="9">
                  <c:v>Zachodniopomorskie</c:v>
                </c:pt>
                <c:pt idx="10">
                  <c:v>Lubuskie</c:v>
                </c:pt>
                <c:pt idx="11">
                  <c:v>Lubelskie</c:v>
                </c:pt>
                <c:pt idx="12">
                  <c:v>Podlaskie</c:v>
                </c:pt>
                <c:pt idx="13">
                  <c:v>Świetokrzyskie</c:v>
                </c:pt>
                <c:pt idx="14">
                  <c:v>Kujawsko-pomorskie</c:v>
                </c:pt>
                <c:pt idx="15">
                  <c:v>Podkaprpackie</c:v>
                </c:pt>
                <c:pt idx="16">
                  <c:v>Warmińsko-mazurskie</c:v>
                </c:pt>
              </c:strCache>
            </c:strRef>
          </c:cat>
          <c:val>
            <c:numRef>
              <c:f>'Cel1'!$AK$36:$AK$52</c:f>
              <c:numCache>
                <c:formatCode>[$-10415]0.0</c:formatCode>
                <c:ptCount val="17"/>
                <c:pt idx="0">
                  <c:v>4.9000000000000004</c:v>
                </c:pt>
                <c:pt idx="1">
                  <c:v>5.2</c:v>
                </c:pt>
                <c:pt idx="2">
                  <c:v>5.6</c:v>
                </c:pt>
                <c:pt idx="3">
                  <c:v>6</c:v>
                </c:pt>
                <c:pt idx="4">
                  <c:v>6.1</c:v>
                </c:pt>
                <c:pt idx="5">
                  <c:v>6.4</c:v>
                </c:pt>
                <c:pt idx="6">
                  <c:v>7</c:v>
                </c:pt>
                <c:pt idx="7">
                  <c:v>7.1</c:v>
                </c:pt>
                <c:pt idx="8">
                  <c:v>7.4</c:v>
                </c:pt>
                <c:pt idx="9">
                  <c:v>7.7</c:v>
                </c:pt>
                <c:pt idx="10">
                  <c:v>8.1</c:v>
                </c:pt>
                <c:pt idx="11">
                  <c:v>8.6</c:v>
                </c:pt>
                <c:pt idx="12">
                  <c:v>9</c:v>
                </c:pt>
                <c:pt idx="13">
                  <c:v>9.5</c:v>
                </c:pt>
                <c:pt idx="14">
                  <c:v>9.7000000000000011</c:v>
                </c:pt>
                <c:pt idx="15">
                  <c:v>9.8000000000000007</c:v>
                </c:pt>
                <c:pt idx="16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F-4081-9F03-406BEFCAFC04}"/>
            </c:ext>
          </c:extLst>
        </c:ser>
        <c:ser>
          <c:idx val="2"/>
          <c:order val="2"/>
          <c:tx>
            <c:strRef>
              <c:f>'Cel1'!$AL$35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'Cel1'!$AI$36:$AI$52</c:f>
              <c:strCache>
                <c:ptCount val="17"/>
                <c:pt idx="0">
                  <c:v>Śląskie</c:v>
                </c:pt>
                <c:pt idx="1">
                  <c:v>Dolnośląskie</c:v>
                </c:pt>
                <c:pt idx="2">
                  <c:v>Opolskie</c:v>
                </c:pt>
                <c:pt idx="3">
                  <c:v>Mazowieckie</c:v>
                </c:pt>
                <c:pt idx="4">
                  <c:v>Małopolskie</c:v>
                </c:pt>
                <c:pt idx="5">
                  <c:v>Wielkopolskie</c:v>
                </c:pt>
                <c:pt idx="6">
                  <c:v>Łódzkie</c:v>
                </c:pt>
                <c:pt idx="7">
                  <c:v>POLSKA</c:v>
                </c:pt>
                <c:pt idx="8">
                  <c:v>Pomorskie</c:v>
                </c:pt>
                <c:pt idx="9">
                  <c:v>Zachodniopomorskie</c:v>
                </c:pt>
                <c:pt idx="10">
                  <c:v>Lubuskie</c:v>
                </c:pt>
                <c:pt idx="11">
                  <c:v>Lubelskie</c:v>
                </c:pt>
                <c:pt idx="12">
                  <c:v>Podlaskie</c:v>
                </c:pt>
                <c:pt idx="13">
                  <c:v>Świetokrzyskie</c:v>
                </c:pt>
                <c:pt idx="14">
                  <c:v>Kujawsko-pomorskie</c:v>
                </c:pt>
                <c:pt idx="15">
                  <c:v>Podkaprpackie</c:v>
                </c:pt>
                <c:pt idx="16">
                  <c:v>Warmińsko-mazurskie</c:v>
                </c:pt>
              </c:strCache>
            </c:strRef>
          </c:cat>
          <c:val>
            <c:numRef>
              <c:f>'Cel1'!$AL$36:$AL$52</c:f>
              <c:numCache>
                <c:formatCode>[$-10415]0.0</c:formatCode>
                <c:ptCount val="17"/>
                <c:pt idx="0">
                  <c:v>4.4000000000000004</c:v>
                </c:pt>
                <c:pt idx="1">
                  <c:v>4.7</c:v>
                </c:pt>
                <c:pt idx="2">
                  <c:v>5.2</c:v>
                </c:pt>
                <c:pt idx="3">
                  <c:v>5.5</c:v>
                </c:pt>
                <c:pt idx="4">
                  <c:v>5.5</c:v>
                </c:pt>
                <c:pt idx="5">
                  <c:v>5.7</c:v>
                </c:pt>
                <c:pt idx="6">
                  <c:v>6.4</c:v>
                </c:pt>
                <c:pt idx="7">
                  <c:v>6.5</c:v>
                </c:pt>
                <c:pt idx="8">
                  <c:v>6.8</c:v>
                </c:pt>
                <c:pt idx="9">
                  <c:v>6.9</c:v>
                </c:pt>
                <c:pt idx="10">
                  <c:v>7.3</c:v>
                </c:pt>
                <c:pt idx="11">
                  <c:v>7.8</c:v>
                </c:pt>
                <c:pt idx="12">
                  <c:v>8.2000000000000011</c:v>
                </c:pt>
                <c:pt idx="13">
                  <c:v>8.6</c:v>
                </c:pt>
                <c:pt idx="14">
                  <c:v>8.8000000000000007</c:v>
                </c:pt>
                <c:pt idx="15">
                  <c:v>8.9</c:v>
                </c:pt>
                <c:pt idx="16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DF-4081-9F03-406BEFCAF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47"/>
        <c:axId val="-540280416"/>
        <c:axId val="-540281504"/>
      </c:barChart>
      <c:lineChart>
        <c:grouping val="standard"/>
        <c:varyColors val="0"/>
        <c:ser>
          <c:idx val="3"/>
          <c:order val="3"/>
          <c:tx>
            <c:strRef>
              <c:f>'Cel1'!$AM$35</c:f>
              <c:strCache>
                <c:ptCount val="1"/>
                <c:pt idx="0">
                  <c:v>Zmiana w 2016 r. względem 2010 r.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 w="127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'Cel1'!$AI$36:$AI$52</c:f>
              <c:strCache>
                <c:ptCount val="17"/>
                <c:pt idx="0">
                  <c:v>Śląskie</c:v>
                </c:pt>
                <c:pt idx="1">
                  <c:v>Dolnośląskie</c:v>
                </c:pt>
                <c:pt idx="2">
                  <c:v>Opolskie</c:v>
                </c:pt>
                <c:pt idx="3">
                  <c:v>Mazowieckie</c:v>
                </c:pt>
                <c:pt idx="4">
                  <c:v>Małopolskie</c:v>
                </c:pt>
                <c:pt idx="5">
                  <c:v>Wielkopolskie</c:v>
                </c:pt>
                <c:pt idx="6">
                  <c:v>Łódzkie</c:v>
                </c:pt>
                <c:pt idx="7">
                  <c:v>POLSKA</c:v>
                </c:pt>
                <c:pt idx="8">
                  <c:v>Pomorskie</c:v>
                </c:pt>
                <c:pt idx="9">
                  <c:v>Zachodniopomorskie</c:v>
                </c:pt>
                <c:pt idx="10">
                  <c:v>Lubuskie</c:v>
                </c:pt>
                <c:pt idx="11">
                  <c:v>Lubelskie</c:v>
                </c:pt>
                <c:pt idx="12">
                  <c:v>Podlaskie</c:v>
                </c:pt>
                <c:pt idx="13">
                  <c:v>Świetokrzyskie</c:v>
                </c:pt>
                <c:pt idx="14">
                  <c:v>Kujawsko-pomorskie</c:v>
                </c:pt>
                <c:pt idx="15">
                  <c:v>Podkaprpackie</c:v>
                </c:pt>
                <c:pt idx="16">
                  <c:v>Warmińsko-mazurskie</c:v>
                </c:pt>
              </c:strCache>
            </c:strRef>
          </c:cat>
          <c:val>
            <c:numRef>
              <c:f>'Cel1'!$AM$36:$AM$52</c:f>
              <c:numCache>
                <c:formatCode>0.0</c:formatCode>
                <c:ptCount val="17"/>
                <c:pt idx="0">
                  <c:v>-1.2999999999999992</c:v>
                </c:pt>
                <c:pt idx="1">
                  <c:v>-2.2999999999999998</c:v>
                </c:pt>
                <c:pt idx="2">
                  <c:v>-1.2999999999999992</c:v>
                </c:pt>
                <c:pt idx="3">
                  <c:v>-2.0999999999999988</c:v>
                </c:pt>
                <c:pt idx="4">
                  <c:v>-1.5</c:v>
                </c:pt>
                <c:pt idx="5">
                  <c:v>-2.2999999999999998</c:v>
                </c:pt>
                <c:pt idx="6">
                  <c:v>-1.7999999999999976</c:v>
                </c:pt>
                <c:pt idx="7">
                  <c:v>-2.1999999999999993</c:v>
                </c:pt>
                <c:pt idx="8">
                  <c:v>-2.2000000000000002</c:v>
                </c:pt>
                <c:pt idx="9">
                  <c:v>-3.5</c:v>
                </c:pt>
                <c:pt idx="10">
                  <c:v>-3.0000000000000009</c:v>
                </c:pt>
                <c:pt idx="11">
                  <c:v>-2.2999999999999998</c:v>
                </c:pt>
                <c:pt idx="12">
                  <c:v>-2</c:v>
                </c:pt>
                <c:pt idx="13">
                  <c:v>-3.0999999999999988</c:v>
                </c:pt>
                <c:pt idx="14">
                  <c:v>-2.7999999999999989</c:v>
                </c:pt>
                <c:pt idx="15">
                  <c:v>-3</c:v>
                </c:pt>
                <c:pt idx="16">
                  <c:v>-3.4000000000000004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DF-4081-9F03-406BEFCAF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40279328"/>
        <c:axId val="-540282048"/>
      </c:lineChart>
      <c:catAx>
        <c:axId val="-54028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40281504"/>
        <c:crosses val="autoZero"/>
        <c:auto val="1"/>
        <c:lblAlgn val="ctr"/>
        <c:lblOffset val="100"/>
        <c:noMultiLvlLbl val="0"/>
      </c:catAx>
      <c:valAx>
        <c:axId val="-54028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40280416"/>
        <c:crosses val="autoZero"/>
        <c:crossBetween val="between"/>
      </c:valAx>
      <c:valAx>
        <c:axId val="-54028204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40279328"/>
        <c:crosses val="max"/>
        <c:crossBetween val="between"/>
      </c:valAx>
      <c:catAx>
        <c:axId val="-54027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540282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    </a:t>
            </a:r>
            <a:r>
              <a:rPr lang="pl-PL" dirty="0" smtClean="0"/>
              <a:t>(cel 7.1 i 7.3) Nakłady </a:t>
            </a:r>
            <a:r>
              <a:rPr lang="pl-PL" dirty="0"/>
              <a:t>na środki trwałe służące ochronie środowiska związane z oszczędzaniem energii elektrycznej na 1 </a:t>
            </a:r>
            <a:r>
              <a:rPr lang="pl-PL" dirty="0" smtClean="0"/>
              <a:t>mieszkańca w zł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Arkusz2!$Z$1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Arkusz2!$Y$2:$Y$17</c:f>
              <c:strCache>
                <c:ptCount val="16"/>
                <c:pt idx="0">
                  <c:v>Pomorskie</c:v>
                </c:pt>
                <c:pt idx="1">
                  <c:v>Lubelskie</c:v>
                </c:pt>
                <c:pt idx="2">
                  <c:v>Warmińsko-mazurskie</c:v>
                </c:pt>
                <c:pt idx="3">
                  <c:v>Podkarpackie</c:v>
                </c:pt>
                <c:pt idx="4">
                  <c:v>Wielkopolskie</c:v>
                </c:pt>
                <c:pt idx="5">
                  <c:v>Mazowieckie</c:v>
                </c:pt>
                <c:pt idx="6">
                  <c:v>Zachodniopomorskie</c:v>
                </c:pt>
                <c:pt idx="7">
                  <c:v>Świętokrzyskie</c:v>
                </c:pt>
                <c:pt idx="8">
                  <c:v>Kujawsko-pomorskie</c:v>
                </c:pt>
                <c:pt idx="9">
                  <c:v>Dolnośląskie</c:v>
                </c:pt>
                <c:pt idx="10">
                  <c:v>Małopolskie</c:v>
                </c:pt>
                <c:pt idx="11">
                  <c:v>Lubuskie</c:v>
                </c:pt>
                <c:pt idx="12">
                  <c:v>Opolskie</c:v>
                </c:pt>
                <c:pt idx="13">
                  <c:v>Podlaskie</c:v>
                </c:pt>
                <c:pt idx="14">
                  <c:v>Łódzkie</c:v>
                </c:pt>
                <c:pt idx="15">
                  <c:v>Śląskie</c:v>
                </c:pt>
              </c:strCache>
            </c:strRef>
          </c:cat>
          <c:val>
            <c:numRef>
              <c:f>Arkusz2!$Z$2:$Z$17</c:f>
              <c:numCache>
                <c:formatCode>[$-10415]0.0</c:formatCode>
                <c:ptCount val="16"/>
                <c:pt idx="0">
                  <c:v>1.7</c:v>
                </c:pt>
                <c:pt idx="1">
                  <c:v>0.7</c:v>
                </c:pt>
                <c:pt idx="2">
                  <c:v>4.5</c:v>
                </c:pt>
                <c:pt idx="3">
                  <c:v>0.1</c:v>
                </c:pt>
                <c:pt idx="4">
                  <c:v>1.6</c:v>
                </c:pt>
                <c:pt idx="5">
                  <c:v>9.4</c:v>
                </c:pt>
                <c:pt idx="6">
                  <c:v>1.9</c:v>
                </c:pt>
                <c:pt idx="7">
                  <c:v>1.7</c:v>
                </c:pt>
                <c:pt idx="8">
                  <c:v>5.4</c:v>
                </c:pt>
                <c:pt idx="9">
                  <c:v>15.5</c:v>
                </c:pt>
                <c:pt idx="10">
                  <c:v>4.2</c:v>
                </c:pt>
                <c:pt idx="11">
                  <c:v>2.5</c:v>
                </c:pt>
                <c:pt idx="12">
                  <c:v>6.5</c:v>
                </c:pt>
                <c:pt idx="13">
                  <c:v>19.100000000000001</c:v>
                </c:pt>
                <c:pt idx="14">
                  <c:v>14.6</c:v>
                </c:pt>
                <c:pt idx="15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AC-406C-B81E-AAC9CA970078}"/>
            </c:ext>
          </c:extLst>
        </c:ser>
        <c:ser>
          <c:idx val="1"/>
          <c:order val="1"/>
          <c:tx>
            <c:strRef>
              <c:f>Arkusz2!$AA$1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Arkusz2!$Y$2:$Y$17</c:f>
              <c:strCache>
                <c:ptCount val="16"/>
                <c:pt idx="0">
                  <c:v>Pomorskie</c:v>
                </c:pt>
                <c:pt idx="1">
                  <c:v>Lubelskie</c:v>
                </c:pt>
                <c:pt idx="2">
                  <c:v>Warmińsko-mazurskie</c:v>
                </c:pt>
                <c:pt idx="3">
                  <c:v>Podkarpackie</c:v>
                </c:pt>
                <c:pt idx="4">
                  <c:v>Wielkopolskie</c:v>
                </c:pt>
                <c:pt idx="5">
                  <c:v>Mazowieckie</c:v>
                </c:pt>
                <c:pt idx="6">
                  <c:v>Zachodniopomorskie</c:v>
                </c:pt>
                <c:pt idx="7">
                  <c:v>Świętokrzyskie</c:v>
                </c:pt>
                <c:pt idx="8">
                  <c:v>Kujawsko-pomorskie</c:v>
                </c:pt>
                <c:pt idx="9">
                  <c:v>Dolnośląskie</c:v>
                </c:pt>
                <c:pt idx="10">
                  <c:v>Małopolskie</c:v>
                </c:pt>
                <c:pt idx="11">
                  <c:v>Lubuskie</c:v>
                </c:pt>
                <c:pt idx="12">
                  <c:v>Opolskie</c:v>
                </c:pt>
                <c:pt idx="13">
                  <c:v>Podlaskie</c:v>
                </c:pt>
                <c:pt idx="14">
                  <c:v>Łódzkie</c:v>
                </c:pt>
                <c:pt idx="15">
                  <c:v>Śląskie</c:v>
                </c:pt>
              </c:strCache>
            </c:strRef>
          </c:cat>
          <c:val>
            <c:numRef>
              <c:f>Arkusz2!$AA$2:$AA$17</c:f>
              <c:numCache>
                <c:formatCode>[$-10415]0.0</c:formatCode>
                <c:ptCount val="16"/>
                <c:pt idx="0">
                  <c:v>2.1</c:v>
                </c:pt>
                <c:pt idx="1">
                  <c:v>0</c:v>
                </c:pt>
                <c:pt idx="2">
                  <c:v>3.6</c:v>
                </c:pt>
                <c:pt idx="3">
                  <c:v>0.2</c:v>
                </c:pt>
                <c:pt idx="4">
                  <c:v>3.3</c:v>
                </c:pt>
                <c:pt idx="5">
                  <c:v>7.7</c:v>
                </c:pt>
                <c:pt idx="6">
                  <c:v>1.6</c:v>
                </c:pt>
                <c:pt idx="7">
                  <c:v>4</c:v>
                </c:pt>
                <c:pt idx="8">
                  <c:v>5.6</c:v>
                </c:pt>
                <c:pt idx="9">
                  <c:v>16.7</c:v>
                </c:pt>
                <c:pt idx="10">
                  <c:v>3.7</c:v>
                </c:pt>
                <c:pt idx="11">
                  <c:v>1</c:v>
                </c:pt>
                <c:pt idx="12">
                  <c:v>9.4</c:v>
                </c:pt>
                <c:pt idx="13">
                  <c:v>18.100000000000001</c:v>
                </c:pt>
                <c:pt idx="14">
                  <c:v>20.8</c:v>
                </c:pt>
                <c:pt idx="15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AC-406C-B81E-AAC9CA970078}"/>
            </c:ext>
          </c:extLst>
        </c:ser>
        <c:ser>
          <c:idx val="2"/>
          <c:order val="2"/>
          <c:tx>
            <c:strRef>
              <c:f>Arkusz2!$AB$1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Arkusz2!$Y$2:$Y$17</c:f>
              <c:strCache>
                <c:ptCount val="16"/>
                <c:pt idx="0">
                  <c:v>Pomorskie</c:v>
                </c:pt>
                <c:pt idx="1">
                  <c:v>Lubelskie</c:v>
                </c:pt>
                <c:pt idx="2">
                  <c:v>Warmińsko-mazurskie</c:v>
                </c:pt>
                <c:pt idx="3">
                  <c:v>Podkarpackie</c:v>
                </c:pt>
                <c:pt idx="4">
                  <c:v>Wielkopolskie</c:v>
                </c:pt>
                <c:pt idx="5">
                  <c:v>Mazowieckie</c:v>
                </c:pt>
                <c:pt idx="6">
                  <c:v>Zachodniopomorskie</c:v>
                </c:pt>
                <c:pt idx="7">
                  <c:v>Świętokrzyskie</c:v>
                </c:pt>
                <c:pt idx="8">
                  <c:v>Kujawsko-pomorskie</c:v>
                </c:pt>
                <c:pt idx="9">
                  <c:v>Dolnośląskie</c:v>
                </c:pt>
                <c:pt idx="10">
                  <c:v>Małopolskie</c:v>
                </c:pt>
                <c:pt idx="11">
                  <c:v>Lubuskie</c:v>
                </c:pt>
                <c:pt idx="12">
                  <c:v>Opolskie</c:v>
                </c:pt>
                <c:pt idx="13">
                  <c:v>Podlaskie</c:v>
                </c:pt>
                <c:pt idx="14">
                  <c:v>Łódzkie</c:v>
                </c:pt>
                <c:pt idx="15">
                  <c:v>Śląskie</c:v>
                </c:pt>
              </c:strCache>
            </c:strRef>
          </c:cat>
          <c:val>
            <c:numRef>
              <c:f>Arkusz2!$AB$2:$AB$17</c:f>
              <c:numCache>
                <c:formatCode>[$-10415]0.0</c:formatCode>
                <c:ptCount val="16"/>
                <c:pt idx="0">
                  <c:v>0.2</c:v>
                </c:pt>
                <c:pt idx="1">
                  <c:v>0</c:v>
                </c:pt>
                <c:pt idx="2">
                  <c:v>0.9</c:v>
                </c:pt>
                <c:pt idx="3">
                  <c:v>0</c:v>
                </c:pt>
                <c:pt idx="4">
                  <c:v>1</c:v>
                </c:pt>
                <c:pt idx="5">
                  <c:v>8.4</c:v>
                </c:pt>
                <c:pt idx="6">
                  <c:v>1.7</c:v>
                </c:pt>
                <c:pt idx="7">
                  <c:v>2.2000000000000002</c:v>
                </c:pt>
                <c:pt idx="8">
                  <c:v>6.1</c:v>
                </c:pt>
                <c:pt idx="9">
                  <c:v>13.2</c:v>
                </c:pt>
                <c:pt idx="10">
                  <c:v>16.8</c:v>
                </c:pt>
                <c:pt idx="11">
                  <c:v>1.7</c:v>
                </c:pt>
                <c:pt idx="12">
                  <c:v>9.6999999999999993</c:v>
                </c:pt>
                <c:pt idx="13">
                  <c:v>22.7</c:v>
                </c:pt>
                <c:pt idx="14">
                  <c:v>19.100000000000001</c:v>
                </c:pt>
                <c:pt idx="15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AC-406C-B81E-AAC9CA970078}"/>
            </c:ext>
          </c:extLst>
        </c:ser>
        <c:ser>
          <c:idx val="3"/>
          <c:order val="3"/>
          <c:tx>
            <c:strRef>
              <c:f>Arkusz2!$AC$1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Arkusz2!$Y$2:$Y$17</c:f>
              <c:strCache>
                <c:ptCount val="16"/>
                <c:pt idx="0">
                  <c:v>Pomorskie</c:v>
                </c:pt>
                <c:pt idx="1">
                  <c:v>Lubelskie</c:v>
                </c:pt>
                <c:pt idx="2">
                  <c:v>Warmińsko-mazurskie</c:v>
                </c:pt>
                <c:pt idx="3">
                  <c:v>Podkarpackie</c:v>
                </c:pt>
                <c:pt idx="4">
                  <c:v>Wielkopolskie</c:v>
                </c:pt>
                <c:pt idx="5">
                  <c:v>Mazowieckie</c:v>
                </c:pt>
                <c:pt idx="6">
                  <c:v>Zachodniopomorskie</c:v>
                </c:pt>
                <c:pt idx="7">
                  <c:v>Świętokrzyskie</c:v>
                </c:pt>
                <c:pt idx="8">
                  <c:v>Kujawsko-pomorskie</c:v>
                </c:pt>
                <c:pt idx="9">
                  <c:v>Dolnośląskie</c:v>
                </c:pt>
                <c:pt idx="10">
                  <c:v>Małopolskie</c:v>
                </c:pt>
                <c:pt idx="11">
                  <c:v>Lubuskie</c:v>
                </c:pt>
                <c:pt idx="12">
                  <c:v>Opolskie</c:v>
                </c:pt>
                <c:pt idx="13">
                  <c:v>Podlaskie</c:v>
                </c:pt>
                <c:pt idx="14">
                  <c:v>Łódzkie</c:v>
                </c:pt>
                <c:pt idx="15">
                  <c:v>Śląskie</c:v>
                </c:pt>
              </c:strCache>
            </c:strRef>
          </c:cat>
          <c:val>
            <c:numRef>
              <c:f>Arkusz2!$AC$2:$AC$17</c:f>
              <c:numCache>
                <c:formatCode>[$-10415]0.0</c:formatCode>
                <c:ptCount val="16"/>
                <c:pt idx="0">
                  <c:v>0.4</c:v>
                </c:pt>
                <c:pt idx="1">
                  <c:v>2.7</c:v>
                </c:pt>
                <c:pt idx="2">
                  <c:v>3.2</c:v>
                </c:pt>
                <c:pt idx="3">
                  <c:v>2.6</c:v>
                </c:pt>
                <c:pt idx="4">
                  <c:v>4.0999999999999996</c:v>
                </c:pt>
                <c:pt idx="5">
                  <c:v>9.6</c:v>
                </c:pt>
                <c:pt idx="6">
                  <c:v>2.7</c:v>
                </c:pt>
                <c:pt idx="7">
                  <c:v>4.5</c:v>
                </c:pt>
                <c:pt idx="8">
                  <c:v>4.2</c:v>
                </c:pt>
                <c:pt idx="9">
                  <c:v>11.3</c:v>
                </c:pt>
                <c:pt idx="10">
                  <c:v>3.3</c:v>
                </c:pt>
                <c:pt idx="11">
                  <c:v>1.3</c:v>
                </c:pt>
                <c:pt idx="12">
                  <c:v>15</c:v>
                </c:pt>
                <c:pt idx="13">
                  <c:v>15.5</c:v>
                </c:pt>
                <c:pt idx="14">
                  <c:v>15.3</c:v>
                </c:pt>
                <c:pt idx="15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AC-406C-B81E-AAC9CA970078}"/>
            </c:ext>
          </c:extLst>
        </c:ser>
        <c:ser>
          <c:idx val="4"/>
          <c:order val="4"/>
          <c:tx>
            <c:strRef>
              <c:f>Arkusz2!$AD$1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Arkusz2!$Y$2:$Y$17</c:f>
              <c:strCache>
                <c:ptCount val="16"/>
                <c:pt idx="0">
                  <c:v>Pomorskie</c:v>
                </c:pt>
                <c:pt idx="1">
                  <c:v>Lubelskie</c:v>
                </c:pt>
                <c:pt idx="2">
                  <c:v>Warmińsko-mazurskie</c:v>
                </c:pt>
                <c:pt idx="3">
                  <c:v>Podkarpackie</c:v>
                </c:pt>
                <c:pt idx="4">
                  <c:v>Wielkopolskie</c:v>
                </c:pt>
                <c:pt idx="5">
                  <c:v>Mazowieckie</c:v>
                </c:pt>
                <c:pt idx="6">
                  <c:v>Zachodniopomorskie</c:v>
                </c:pt>
                <c:pt idx="7">
                  <c:v>Świętokrzyskie</c:v>
                </c:pt>
                <c:pt idx="8">
                  <c:v>Kujawsko-pomorskie</c:v>
                </c:pt>
                <c:pt idx="9">
                  <c:v>Dolnośląskie</c:v>
                </c:pt>
                <c:pt idx="10">
                  <c:v>Małopolskie</c:v>
                </c:pt>
                <c:pt idx="11">
                  <c:v>Lubuskie</c:v>
                </c:pt>
                <c:pt idx="12">
                  <c:v>Opolskie</c:v>
                </c:pt>
                <c:pt idx="13">
                  <c:v>Podlaskie</c:v>
                </c:pt>
                <c:pt idx="14">
                  <c:v>Łódzkie</c:v>
                </c:pt>
                <c:pt idx="15">
                  <c:v>Śląskie</c:v>
                </c:pt>
              </c:strCache>
            </c:strRef>
          </c:cat>
          <c:val>
            <c:numRef>
              <c:f>Arkusz2!$AD$2:$AD$17</c:f>
              <c:numCache>
                <c:formatCode>[$-10415]0.0</c:formatCode>
                <c:ptCount val="16"/>
                <c:pt idx="0">
                  <c:v>0.5</c:v>
                </c:pt>
                <c:pt idx="1">
                  <c:v>4.5999999999999996</c:v>
                </c:pt>
                <c:pt idx="2">
                  <c:v>2.2000000000000002</c:v>
                </c:pt>
                <c:pt idx="3">
                  <c:v>2.4</c:v>
                </c:pt>
                <c:pt idx="4">
                  <c:v>2.2999999999999998</c:v>
                </c:pt>
                <c:pt idx="5">
                  <c:v>5.5</c:v>
                </c:pt>
                <c:pt idx="6">
                  <c:v>3.8</c:v>
                </c:pt>
                <c:pt idx="7">
                  <c:v>3.6</c:v>
                </c:pt>
                <c:pt idx="8">
                  <c:v>7.3</c:v>
                </c:pt>
                <c:pt idx="9">
                  <c:v>4</c:v>
                </c:pt>
                <c:pt idx="10">
                  <c:v>31.5</c:v>
                </c:pt>
                <c:pt idx="11">
                  <c:v>2</c:v>
                </c:pt>
                <c:pt idx="12">
                  <c:v>17.399999999999999</c:v>
                </c:pt>
                <c:pt idx="13">
                  <c:v>13.7</c:v>
                </c:pt>
                <c:pt idx="14">
                  <c:v>10.5</c:v>
                </c:pt>
                <c:pt idx="15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AC-406C-B81E-AAC9CA970078}"/>
            </c:ext>
          </c:extLst>
        </c:ser>
        <c:ser>
          <c:idx val="5"/>
          <c:order val="5"/>
          <c:tx>
            <c:strRef>
              <c:f>Arkusz2!$AE$1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Arkusz2!$Y$2:$Y$17</c:f>
              <c:strCache>
                <c:ptCount val="16"/>
                <c:pt idx="0">
                  <c:v>Pomorskie</c:v>
                </c:pt>
                <c:pt idx="1">
                  <c:v>Lubelskie</c:v>
                </c:pt>
                <c:pt idx="2">
                  <c:v>Warmińsko-mazurskie</c:v>
                </c:pt>
                <c:pt idx="3">
                  <c:v>Podkarpackie</c:v>
                </c:pt>
                <c:pt idx="4">
                  <c:v>Wielkopolskie</c:v>
                </c:pt>
                <c:pt idx="5">
                  <c:v>Mazowieckie</c:v>
                </c:pt>
                <c:pt idx="6">
                  <c:v>Zachodniopomorskie</c:v>
                </c:pt>
                <c:pt idx="7">
                  <c:v>Świętokrzyskie</c:v>
                </c:pt>
                <c:pt idx="8">
                  <c:v>Kujawsko-pomorskie</c:v>
                </c:pt>
                <c:pt idx="9">
                  <c:v>Dolnośląskie</c:v>
                </c:pt>
                <c:pt idx="10">
                  <c:v>Małopolskie</c:v>
                </c:pt>
                <c:pt idx="11">
                  <c:v>Lubuskie</c:v>
                </c:pt>
                <c:pt idx="12">
                  <c:v>Opolskie</c:v>
                </c:pt>
                <c:pt idx="13">
                  <c:v>Podlaskie</c:v>
                </c:pt>
                <c:pt idx="14">
                  <c:v>Łódzkie</c:v>
                </c:pt>
                <c:pt idx="15">
                  <c:v>Śląskie</c:v>
                </c:pt>
              </c:strCache>
            </c:strRef>
          </c:cat>
          <c:val>
            <c:numRef>
              <c:f>Arkusz2!$AE$2:$AE$17</c:f>
              <c:numCache>
                <c:formatCode>[$-10415]0.0</c:formatCode>
                <c:ptCount val="16"/>
                <c:pt idx="0">
                  <c:v>4.5</c:v>
                </c:pt>
                <c:pt idx="1">
                  <c:v>6.9</c:v>
                </c:pt>
                <c:pt idx="2">
                  <c:v>2.5</c:v>
                </c:pt>
                <c:pt idx="3">
                  <c:v>6.9</c:v>
                </c:pt>
                <c:pt idx="4">
                  <c:v>3.1</c:v>
                </c:pt>
                <c:pt idx="5">
                  <c:v>3.5</c:v>
                </c:pt>
                <c:pt idx="6">
                  <c:v>8</c:v>
                </c:pt>
                <c:pt idx="7">
                  <c:v>8.3000000000000007</c:v>
                </c:pt>
                <c:pt idx="8">
                  <c:v>3.6</c:v>
                </c:pt>
                <c:pt idx="9">
                  <c:v>4.5999999999999996</c:v>
                </c:pt>
                <c:pt idx="10">
                  <c:v>5.0999999999999996</c:v>
                </c:pt>
                <c:pt idx="11">
                  <c:v>6</c:v>
                </c:pt>
                <c:pt idx="12">
                  <c:v>20.100000000000001</c:v>
                </c:pt>
                <c:pt idx="13">
                  <c:v>15.7</c:v>
                </c:pt>
                <c:pt idx="14">
                  <c:v>5.0999999999999996</c:v>
                </c:pt>
                <c:pt idx="15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AC-406C-B81E-AAC9CA970078}"/>
            </c:ext>
          </c:extLst>
        </c:ser>
        <c:ser>
          <c:idx val="6"/>
          <c:order val="6"/>
          <c:tx>
            <c:strRef>
              <c:f>Arkusz2!$AF$1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Arkusz2!$Y$2:$Y$17</c:f>
              <c:strCache>
                <c:ptCount val="16"/>
                <c:pt idx="0">
                  <c:v>Pomorskie</c:v>
                </c:pt>
                <c:pt idx="1">
                  <c:v>Lubelskie</c:v>
                </c:pt>
                <c:pt idx="2">
                  <c:v>Warmińsko-mazurskie</c:v>
                </c:pt>
                <c:pt idx="3">
                  <c:v>Podkarpackie</c:v>
                </c:pt>
                <c:pt idx="4">
                  <c:v>Wielkopolskie</c:v>
                </c:pt>
                <c:pt idx="5">
                  <c:v>Mazowieckie</c:v>
                </c:pt>
                <c:pt idx="6">
                  <c:v>Zachodniopomorskie</c:v>
                </c:pt>
                <c:pt idx="7">
                  <c:v>Świętokrzyskie</c:v>
                </c:pt>
                <c:pt idx="8">
                  <c:v>Kujawsko-pomorskie</c:v>
                </c:pt>
                <c:pt idx="9">
                  <c:v>Dolnośląskie</c:v>
                </c:pt>
                <c:pt idx="10">
                  <c:v>Małopolskie</c:v>
                </c:pt>
                <c:pt idx="11">
                  <c:v>Lubuskie</c:v>
                </c:pt>
                <c:pt idx="12">
                  <c:v>Opolskie</c:v>
                </c:pt>
                <c:pt idx="13">
                  <c:v>Podlaskie</c:v>
                </c:pt>
                <c:pt idx="14">
                  <c:v>Łódzkie</c:v>
                </c:pt>
                <c:pt idx="15">
                  <c:v>Śląskie</c:v>
                </c:pt>
              </c:strCache>
            </c:strRef>
          </c:cat>
          <c:val>
            <c:numRef>
              <c:f>Arkusz2!$AF$2:$AF$17</c:f>
              <c:numCache>
                <c:formatCode>[$-10415]0.0</c:formatCode>
                <c:ptCount val="16"/>
                <c:pt idx="0">
                  <c:v>6.3</c:v>
                </c:pt>
                <c:pt idx="1">
                  <c:v>4.0999999999999996</c:v>
                </c:pt>
                <c:pt idx="2">
                  <c:v>7.1</c:v>
                </c:pt>
                <c:pt idx="3">
                  <c:v>8</c:v>
                </c:pt>
                <c:pt idx="4">
                  <c:v>6.2</c:v>
                </c:pt>
                <c:pt idx="5">
                  <c:v>4.7</c:v>
                </c:pt>
                <c:pt idx="6">
                  <c:v>17</c:v>
                </c:pt>
                <c:pt idx="7">
                  <c:v>2.2999999999999998</c:v>
                </c:pt>
                <c:pt idx="8">
                  <c:v>9.3000000000000007</c:v>
                </c:pt>
                <c:pt idx="9">
                  <c:v>3.5</c:v>
                </c:pt>
                <c:pt idx="10">
                  <c:v>13.8</c:v>
                </c:pt>
                <c:pt idx="11">
                  <c:v>6.9</c:v>
                </c:pt>
                <c:pt idx="12">
                  <c:v>18.8</c:v>
                </c:pt>
                <c:pt idx="13">
                  <c:v>8.9</c:v>
                </c:pt>
                <c:pt idx="14">
                  <c:v>7.5</c:v>
                </c:pt>
                <c:pt idx="15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AC-406C-B81E-AAC9CA970078}"/>
            </c:ext>
          </c:extLst>
        </c:ser>
        <c:ser>
          <c:idx val="7"/>
          <c:order val="7"/>
          <c:tx>
            <c:strRef>
              <c:f>Arkusz2!$AG$1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Arkusz2!$Y$2:$Y$17</c:f>
              <c:strCache>
                <c:ptCount val="16"/>
                <c:pt idx="0">
                  <c:v>Pomorskie</c:v>
                </c:pt>
                <c:pt idx="1">
                  <c:v>Lubelskie</c:v>
                </c:pt>
                <c:pt idx="2">
                  <c:v>Warmińsko-mazurskie</c:v>
                </c:pt>
                <c:pt idx="3">
                  <c:v>Podkarpackie</c:v>
                </c:pt>
                <c:pt idx="4">
                  <c:v>Wielkopolskie</c:v>
                </c:pt>
                <c:pt idx="5">
                  <c:v>Mazowieckie</c:v>
                </c:pt>
                <c:pt idx="6">
                  <c:v>Zachodniopomorskie</c:v>
                </c:pt>
                <c:pt idx="7">
                  <c:v>Świętokrzyskie</c:v>
                </c:pt>
                <c:pt idx="8">
                  <c:v>Kujawsko-pomorskie</c:v>
                </c:pt>
                <c:pt idx="9">
                  <c:v>Dolnośląskie</c:v>
                </c:pt>
                <c:pt idx="10">
                  <c:v>Małopolskie</c:v>
                </c:pt>
                <c:pt idx="11">
                  <c:v>Lubuskie</c:v>
                </c:pt>
                <c:pt idx="12">
                  <c:v>Opolskie</c:v>
                </c:pt>
                <c:pt idx="13">
                  <c:v>Podlaskie</c:v>
                </c:pt>
                <c:pt idx="14">
                  <c:v>Łódzkie</c:v>
                </c:pt>
                <c:pt idx="15">
                  <c:v>Śląskie</c:v>
                </c:pt>
              </c:strCache>
            </c:strRef>
          </c:cat>
          <c:val>
            <c:numRef>
              <c:f>Arkusz2!$AG$2:$AG$17</c:f>
              <c:numCache>
                <c:formatCode>[$-10415]0.0</c:formatCode>
                <c:ptCount val="16"/>
                <c:pt idx="0">
                  <c:v>11.2</c:v>
                </c:pt>
                <c:pt idx="1">
                  <c:v>3.3</c:v>
                </c:pt>
                <c:pt idx="2">
                  <c:v>10.7</c:v>
                </c:pt>
                <c:pt idx="3">
                  <c:v>16</c:v>
                </c:pt>
                <c:pt idx="4">
                  <c:v>2.5</c:v>
                </c:pt>
                <c:pt idx="5">
                  <c:v>4.3</c:v>
                </c:pt>
                <c:pt idx="6">
                  <c:v>4.2</c:v>
                </c:pt>
                <c:pt idx="7">
                  <c:v>3.4</c:v>
                </c:pt>
                <c:pt idx="8">
                  <c:v>20.2</c:v>
                </c:pt>
                <c:pt idx="9">
                  <c:v>12</c:v>
                </c:pt>
                <c:pt idx="10">
                  <c:v>11.7</c:v>
                </c:pt>
                <c:pt idx="11">
                  <c:v>16.7</c:v>
                </c:pt>
                <c:pt idx="12">
                  <c:v>15.2</c:v>
                </c:pt>
                <c:pt idx="13">
                  <c:v>21.7</c:v>
                </c:pt>
                <c:pt idx="14">
                  <c:v>13.4</c:v>
                </c:pt>
                <c:pt idx="15">
                  <c:v>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AC-406C-B81E-AAC9CA970078}"/>
            </c:ext>
          </c:extLst>
        </c:ser>
        <c:ser>
          <c:idx val="8"/>
          <c:order val="8"/>
          <c:tx>
            <c:strRef>
              <c:f>Arkusz2!$AH$1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Arkusz2!$Y$2:$Y$17</c:f>
              <c:strCache>
                <c:ptCount val="16"/>
                <c:pt idx="0">
                  <c:v>Pomorskie</c:v>
                </c:pt>
                <c:pt idx="1">
                  <c:v>Lubelskie</c:v>
                </c:pt>
                <c:pt idx="2">
                  <c:v>Warmińsko-mazurskie</c:v>
                </c:pt>
                <c:pt idx="3">
                  <c:v>Podkarpackie</c:v>
                </c:pt>
                <c:pt idx="4">
                  <c:v>Wielkopolskie</c:v>
                </c:pt>
                <c:pt idx="5">
                  <c:v>Mazowieckie</c:v>
                </c:pt>
                <c:pt idx="6">
                  <c:v>Zachodniopomorskie</c:v>
                </c:pt>
                <c:pt idx="7">
                  <c:v>Świętokrzyskie</c:v>
                </c:pt>
                <c:pt idx="8">
                  <c:v>Kujawsko-pomorskie</c:v>
                </c:pt>
                <c:pt idx="9">
                  <c:v>Dolnośląskie</c:v>
                </c:pt>
                <c:pt idx="10">
                  <c:v>Małopolskie</c:v>
                </c:pt>
                <c:pt idx="11">
                  <c:v>Lubuskie</c:v>
                </c:pt>
                <c:pt idx="12">
                  <c:v>Opolskie</c:v>
                </c:pt>
                <c:pt idx="13">
                  <c:v>Podlaskie</c:v>
                </c:pt>
                <c:pt idx="14">
                  <c:v>Łódzkie</c:v>
                </c:pt>
                <c:pt idx="15">
                  <c:v>Śląskie</c:v>
                </c:pt>
              </c:strCache>
            </c:strRef>
          </c:cat>
          <c:val>
            <c:numRef>
              <c:f>Arkusz2!$AH$2:$AH$17</c:f>
              <c:numCache>
                <c:formatCode>[$-10415]0.0</c:formatCode>
                <c:ptCount val="16"/>
                <c:pt idx="0">
                  <c:v>11</c:v>
                </c:pt>
                <c:pt idx="1">
                  <c:v>12.5</c:v>
                </c:pt>
                <c:pt idx="2">
                  <c:v>14.4</c:v>
                </c:pt>
                <c:pt idx="3">
                  <c:v>10.7</c:v>
                </c:pt>
                <c:pt idx="4">
                  <c:v>8.6999999999999993</c:v>
                </c:pt>
                <c:pt idx="5">
                  <c:v>7.1</c:v>
                </c:pt>
                <c:pt idx="6">
                  <c:v>11</c:v>
                </c:pt>
                <c:pt idx="7">
                  <c:v>15.4</c:v>
                </c:pt>
                <c:pt idx="8">
                  <c:v>11.2</c:v>
                </c:pt>
                <c:pt idx="9">
                  <c:v>13.1</c:v>
                </c:pt>
                <c:pt idx="10">
                  <c:v>20.5</c:v>
                </c:pt>
                <c:pt idx="11">
                  <c:v>9.6</c:v>
                </c:pt>
                <c:pt idx="12">
                  <c:v>17.899999999999999</c:v>
                </c:pt>
                <c:pt idx="13">
                  <c:v>15.6</c:v>
                </c:pt>
                <c:pt idx="14">
                  <c:v>27.3</c:v>
                </c:pt>
                <c:pt idx="15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AC-406C-B81E-AAC9CA970078}"/>
            </c:ext>
          </c:extLst>
        </c:ser>
        <c:ser>
          <c:idx val="9"/>
          <c:order val="9"/>
          <c:tx>
            <c:strRef>
              <c:f>Arkusz2!$AI$1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Arkusz2!$Y$2:$Y$17</c:f>
              <c:strCache>
                <c:ptCount val="16"/>
                <c:pt idx="0">
                  <c:v>Pomorskie</c:v>
                </c:pt>
                <c:pt idx="1">
                  <c:v>Lubelskie</c:v>
                </c:pt>
                <c:pt idx="2">
                  <c:v>Warmińsko-mazurskie</c:v>
                </c:pt>
                <c:pt idx="3">
                  <c:v>Podkarpackie</c:v>
                </c:pt>
                <c:pt idx="4">
                  <c:v>Wielkopolskie</c:v>
                </c:pt>
                <c:pt idx="5">
                  <c:v>Mazowieckie</c:v>
                </c:pt>
                <c:pt idx="6">
                  <c:v>Zachodniopomorskie</c:v>
                </c:pt>
                <c:pt idx="7">
                  <c:v>Świętokrzyskie</c:v>
                </c:pt>
                <c:pt idx="8">
                  <c:v>Kujawsko-pomorskie</c:v>
                </c:pt>
                <c:pt idx="9">
                  <c:v>Dolnośląskie</c:v>
                </c:pt>
                <c:pt idx="10">
                  <c:v>Małopolskie</c:v>
                </c:pt>
                <c:pt idx="11">
                  <c:v>Lubuskie</c:v>
                </c:pt>
                <c:pt idx="12">
                  <c:v>Opolskie</c:v>
                </c:pt>
                <c:pt idx="13">
                  <c:v>Podlaskie</c:v>
                </c:pt>
                <c:pt idx="14">
                  <c:v>Łódzkie</c:v>
                </c:pt>
                <c:pt idx="15">
                  <c:v>Śląskie</c:v>
                </c:pt>
              </c:strCache>
            </c:strRef>
          </c:cat>
          <c:val>
            <c:numRef>
              <c:f>Arkusz2!$AI$2:$AI$17</c:f>
              <c:numCache>
                <c:formatCode>[$-10415]0.0</c:formatCode>
                <c:ptCount val="16"/>
                <c:pt idx="0">
                  <c:v>7.4</c:v>
                </c:pt>
                <c:pt idx="1">
                  <c:v>8.6999999999999993</c:v>
                </c:pt>
                <c:pt idx="2">
                  <c:v>8.1999999999999993</c:v>
                </c:pt>
                <c:pt idx="3">
                  <c:v>9.9</c:v>
                </c:pt>
                <c:pt idx="4">
                  <c:v>28.3</c:v>
                </c:pt>
                <c:pt idx="5">
                  <c:v>6.7</c:v>
                </c:pt>
                <c:pt idx="6">
                  <c:v>27.3</c:v>
                </c:pt>
                <c:pt idx="7">
                  <c:v>24.5</c:v>
                </c:pt>
                <c:pt idx="8">
                  <c:v>17.100000000000001</c:v>
                </c:pt>
                <c:pt idx="9">
                  <c:v>15.6</c:v>
                </c:pt>
                <c:pt idx="10">
                  <c:v>10.6</c:v>
                </c:pt>
                <c:pt idx="11">
                  <c:v>24.2</c:v>
                </c:pt>
                <c:pt idx="12">
                  <c:v>14.1</c:v>
                </c:pt>
                <c:pt idx="13">
                  <c:v>11.8</c:v>
                </c:pt>
                <c:pt idx="14">
                  <c:v>22.2</c:v>
                </c:pt>
                <c:pt idx="15">
                  <c:v>39.700000000000003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AC-406C-B81E-AAC9CA970078}"/>
            </c:ext>
          </c:extLst>
        </c:ser>
        <c:ser>
          <c:idx val="10"/>
          <c:order val="10"/>
          <c:tx>
            <c:strRef>
              <c:f>Arkusz2!$AJ$1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Arkusz2!$Y$2:$Y$17</c:f>
              <c:strCache>
                <c:ptCount val="16"/>
                <c:pt idx="0">
                  <c:v>Pomorskie</c:v>
                </c:pt>
                <c:pt idx="1">
                  <c:v>Lubelskie</c:v>
                </c:pt>
                <c:pt idx="2">
                  <c:v>Warmińsko-mazurskie</c:v>
                </c:pt>
                <c:pt idx="3">
                  <c:v>Podkarpackie</c:v>
                </c:pt>
                <c:pt idx="4">
                  <c:v>Wielkopolskie</c:v>
                </c:pt>
                <c:pt idx="5">
                  <c:v>Mazowieckie</c:v>
                </c:pt>
                <c:pt idx="6">
                  <c:v>Zachodniopomorskie</c:v>
                </c:pt>
                <c:pt idx="7">
                  <c:v>Świętokrzyskie</c:v>
                </c:pt>
                <c:pt idx="8">
                  <c:v>Kujawsko-pomorskie</c:v>
                </c:pt>
                <c:pt idx="9">
                  <c:v>Dolnośląskie</c:v>
                </c:pt>
                <c:pt idx="10">
                  <c:v>Małopolskie</c:v>
                </c:pt>
                <c:pt idx="11">
                  <c:v>Lubuskie</c:v>
                </c:pt>
                <c:pt idx="12">
                  <c:v>Opolskie</c:v>
                </c:pt>
                <c:pt idx="13">
                  <c:v>Podlaskie</c:v>
                </c:pt>
                <c:pt idx="14">
                  <c:v>Łódzkie</c:v>
                </c:pt>
                <c:pt idx="15">
                  <c:v>Śląskie</c:v>
                </c:pt>
              </c:strCache>
            </c:strRef>
          </c:cat>
          <c:val>
            <c:numRef>
              <c:f>Arkusz2!$AJ$2:$AJ$17</c:f>
              <c:numCache>
                <c:formatCode>[$-10415]0.0</c:formatCode>
                <c:ptCount val="16"/>
                <c:pt idx="0">
                  <c:v>2.5</c:v>
                </c:pt>
                <c:pt idx="1">
                  <c:v>17.100000000000001</c:v>
                </c:pt>
                <c:pt idx="2">
                  <c:v>6.3</c:v>
                </c:pt>
                <c:pt idx="3">
                  <c:v>6.5</c:v>
                </c:pt>
                <c:pt idx="4">
                  <c:v>6.4</c:v>
                </c:pt>
                <c:pt idx="5">
                  <c:v>6.6</c:v>
                </c:pt>
                <c:pt idx="6">
                  <c:v>22.5</c:v>
                </c:pt>
                <c:pt idx="7">
                  <c:v>44</c:v>
                </c:pt>
                <c:pt idx="8">
                  <c:v>24.6</c:v>
                </c:pt>
                <c:pt idx="9">
                  <c:v>16.8</c:v>
                </c:pt>
                <c:pt idx="10">
                  <c:v>13.4</c:v>
                </c:pt>
                <c:pt idx="11">
                  <c:v>36.299999999999997</c:v>
                </c:pt>
                <c:pt idx="12">
                  <c:v>17.5</c:v>
                </c:pt>
                <c:pt idx="13">
                  <c:v>6.1</c:v>
                </c:pt>
                <c:pt idx="14">
                  <c:v>24.2</c:v>
                </c:pt>
                <c:pt idx="15">
                  <c:v>49.3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AC-406C-B81E-AAC9CA970078}"/>
            </c:ext>
          </c:extLst>
        </c:ser>
        <c:ser>
          <c:idx val="11"/>
          <c:order val="11"/>
          <c:tx>
            <c:strRef>
              <c:f>Arkusz2!$AK$1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Arkusz2!$Y$2:$Y$17</c:f>
              <c:strCache>
                <c:ptCount val="16"/>
                <c:pt idx="0">
                  <c:v>Pomorskie</c:v>
                </c:pt>
                <c:pt idx="1">
                  <c:v>Lubelskie</c:v>
                </c:pt>
                <c:pt idx="2">
                  <c:v>Warmińsko-mazurskie</c:v>
                </c:pt>
                <c:pt idx="3">
                  <c:v>Podkarpackie</c:v>
                </c:pt>
                <c:pt idx="4">
                  <c:v>Wielkopolskie</c:v>
                </c:pt>
                <c:pt idx="5">
                  <c:v>Mazowieckie</c:v>
                </c:pt>
                <c:pt idx="6">
                  <c:v>Zachodniopomorskie</c:v>
                </c:pt>
                <c:pt idx="7">
                  <c:v>Świętokrzyskie</c:v>
                </c:pt>
                <c:pt idx="8">
                  <c:v>Kujawsko-pomorskie</c:v>
                </c:pt>
                <c:pt idx="9">
                  <c:v>Dolnośląskie</c:v>
                </c:pt>
                <c:pt idx="10">
                  <c:v>Małopolskie</c:v>
                </c:pt>
                <c:pt idx="11">
                  <c:v>Lubuskie</c:v>
                </c:pt>
                <c:pt idx="12">
                  <c:v>Opolskie</c:v>
                </c:pt>
                <c:pt idx="13">
                  <c:v>Podlaskie</c:v>
                </c:pt>
                <c:pt idx="14">
                  <c:v>Łódzkie</c:v>
                </c:pt>
                <c:pt idx="15">
                  <c:v>Śląskie</c:v>
                </c:pt>
              </c:strCache>
            </c:strRef>
          </c:cat>
          <c:val>
            <c:numRef>
              <c:f>Arkusz2!$AK$2:$AK$17</c:f>
              <c:numCache>
                <c:formatCode>[$-10415]0.0</c:formatCode>
                <c:ptCount val="16"/>
                <c:pt idx="0">
                  <c:v>3.1</c:v>
                </c:pt>
                <c:pt idx="1">
                  <c:v>3.9</c:v>
                </c:pt>
                <c:pt idx="2">
                  <c:v>2.8</c:v>
                </c:pt>
                <c:pt idx="3">
                  <c:v>6.1</c:v>
                </c:pt>
                <c:pt idx="4">
                  <c:v>4.9000000000000004</c:v>
                </c:pt>
                <c:pt idx="5">
                  <c:v>5.8</c:v>
                </c:pt>
                <c:pt idx="6">
                  <c:v>14.3</c:v>
                </c:pt>
                <c:pt idx="7">
                  <c:v>9.9</c:v>
                </c:pt>
                <c:pt idx="8">
                  <c:v>12.7</c:v>
                </c:pt>
                <c:pt idx="9">
                  <c:v>5.7</c:v>
                </c:pt>
                <c:pt idx="10">
                  <c:v>12.9</c:v>
                </c:pt>
                <c:pt idx="11">
                  <c:v>41.7</c:v>
                </c:pt>
                <c:pt idx="12">
                  <c:v>12.9</c:v>
                </c:pt>
                <c:pt idx="13">
                  <c:v>17.3</c:v>
                </c:pt>
                <c:pt idx="14">
                  <c:v>12</c:v>
                </c:pt>
                <c:pt idx="15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8AC-406C-B81E-AAC9CA970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744955888"/>
        <c:axId val="-744945008"/>
      </c:barChart>
      <c:catAx>
        <c:axId val="-744955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744945008"/>
        <c:crosses val="autoZero"/>
        <c:auto val="1"/>
        <c:lblAlgn val="ctr"/>
        <c:lblOffset val="100"/>
        <c:noMultiLvlLbl val="0"/>
      </c:catAx>
      <c:valAx>
        <c:axId val="-744945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74495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(cel</a:t>
            </a:r>
            <a:r>
              <a:rPr lang="pl-PL" baseline="0" dirty="0" smtClean="0"/>
              <a:t> 7.2) </a:t>
            </a:r>
            <a:r>
              <a:rPr lang="pl-PL" dirty="0" smtClean="0"/>
              <a:t>Udział </a:t>
            </a:r>
            <a:r>
              <a:rPr lang="pl-PL" dirty="0"/>
              <a:t>energii odnawialnej w produkcji energii elektrycznej ogółem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'[Raport WZR energia.xlsx]Arkusz2'!$B$36</c:f>
              <c:strCache>
                <c:ptCount val="1"/>
                <c:pt idx="0">
                  <c:v>Dolnośląskie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'[Raport WZR energia.xlsx]Arkusz2'!$C$35:$N$35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'[Raport WZR energia.xlsx]Arkusz2'!$C$36:$N$36</c:f>
              <c:numCache>
                <c:formatCode>[$-10415]0.0</c:formatCode>
                <c:ptCount val="12"/>
                <c:pt idx="0">
                  <c:v>1.3</c:v>
                </c:pt>
                <c:pt idx="1">
                  <c:v>1.3</c:v>
                </c:pt>
                <c:pt idx="2">
                  <c:v>1.7</c:v>
                </c:pt>
                <c:pt idx="3">
                  <c:v>1.8</c:v>
                </c:pt>
                <c:pt idx="4">
                  <c:v>3.2</c:v>
                </c:pt>
                <c:pt idx="5">
                  <c:v>4.9000000000000004</c:v>
                </c:pt>
                <c:pt idx="6">
                  <c:v>5.3</c:v>
                </c:pt>
                <c:pt idx="7">
                  <c:v>6.6</c:v>
                </c:pt>
                <c:pt idx="8">
                  <c:v>6</c:v>
                </c:pt>
                <c:pt idx="9">
                  <c:v>9.6</c:v>
                </c:pt>
                <c:pt idx="10">
                  <c:v>9.4</c:v>
                </c:pt>
                <c:pt idx="11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C4-4EAC-BEC8-B9D9E33A03A9}"/>
            </c:ext>
          </c:extLst>
        </c:ser>
        <c:ser>
          <c:idx val="1"/>
          <c:order val="1"/>
          <c:tx>
            <c:strRef>
              <c:f>'[Raport WZR energia.xlsx]Arkusz2'!$B$37</c:f>
              <c:strCache>
                <c:ptCount val="1"/>
                <c:pt idx="0">
                  <c:v>Kujawsko-pomorskie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'[Raport WZR energia.xlsx]Arkusz2'!$C$35:$N$35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'[Raport WZR energia.xlsx]Arkusz2'!$C$37:$N$37</c:f>
              <c:numCache>
                <c:formatCode>[$-10415]0.0</c:formatCode>
                <c:ptCount val="12"/>
                <c:pt idx="0">
                  <c:v>40.1</c:v>
                </c:pt>
                <c:pt idx="1">
                  <c:v>42.1</c:v>
                </c:pt>
                <c:pt idx="2">
                  <c:v>46.9</c:v>
                </c:pt>
                <c:pt idx="3">
                  <c:v>48.1</c:v>
                </c:pt>
                <c:pt idx="4">
                  <c:v>51.8</c:v>
                </c:pt>
                <c:pt idx="5">
                  <c:v>59</c:v>
                </c:pt>
                <c:pt idx="6">
                  <c:v>60.5</c:v>
                </c:pt>
                <c:pt idx="7">
                  <c:v>58.7</c:v>
                </c:pt>
                <c:pt idx="8">
                  <c:v>63.1</c:v>
                </c:pt>
                <c:pt idx="9">
                  <c:v>65.8</c:v>
                </c:pt>
                <c:pt idx="10">
                  <c:v>68.599999999999994</c:v>
                </c:pt>
                <c:pt idx="11">
                  <c:v>58.7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C4-4EAC-BEC8-B9D9E33A03A9}"/>
            </c:ext>
          </c:extLst>
        </c:ser>
        <c:ser>
          <c:idx val="2"/>
          <c:order val="2"/>
          <c:tx>
            <c:strRef>
              <c:f>'[Raport WZR energia.xlsx]Arkusz2'!$B$38</c:f>
              <c:strCache>
                <c:ptCount val="1"/>
                <c:pt idx="0">
                  <c:v>Lubelskie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'[Raport WZR energia.xlsx]Arkusz2'!$C$35:$N$35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'[Raport WZR energia.xlsx]Arkusz2'!$C$38:$N$38</c:f>
              <c:numCache>
                <c:formatCode>[$-10415]0.0</c:formatCode>
                <c:ptCount val="12"/>
                <c:pt idx="0">
                  <c:v>0.4</c:v>
                </c:pt>
                <c:pt idx="1">
                  <c:v>0.9</c:v>
                </c:pt>
                <c:pt idx="2">
                  <c:v>1.2</c:v>
                </c:pt>
                <c:pt idx="3">
                  <c:v>2</c:v>
                </c:pt>
                <c:pt idx="4">
                  <c:v>0.9</c:v>
                </c:pt>
                <c:pt idx="5">
                  <c:v>0.8</c:v>
                </c:pt>
                <c:pt idx="6">
                  <c:v>0.9</c:v>
                </c:pt>
                <c:pt idx="7">
                  <c:v>1.5</c:v>
                </c:pt>
                <c:pt idx="8">
                  <c:v>3.8</c:v>
                </c:pt>
                <c:pt idx="9">
                  <c:v>4.4000000000000004</c:v>
                </c:pt>
                <c:pt idx="10">
                  <c:v>5.3</c:v>
                </c:pt>
                <c:pt idx="11">
                  <c:v>18.7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C4-4EAC-BEC8-B9D9E33A03A9}"/>
            </c:ext>
          </c:extLst>
        </c:ser>
        <c:ser>
          <c:idx val="3"/>
          <c:order val="3"/>
          <c:tx>
            <c:strRef>
              <c:f>'[Raport WZR energia.xlsx]Arkusz2'!$B$39</c:f>
              <c:strCache>
                <c:ptCount val="1"/>
                <c:pt idx="0">
                  <c:v>Lubuskie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'[Raport WZR energia.xlsx]Arkusz2'!$C$35:$N$35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'[Raport WZR energia.xlsx]Arkusz2'!$C$39:$N$39</c:f>
              <c:numCache>
                <c:formatCode>[$-10415]0.0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7.1</c:v>
                </c:pt>
                <c:pt idx="3">
                  <c:v>7.2</c:v>
                </c:pt>
                <c:pt idx="4">
                  <c:v>7.4</c:v>
                </c:pt>
                <c:pt idx="5">
                  <c:v>8.6</c:v>
                </c:pt>
                <c:pt idx="6">
                  <c:v>8</c:v>
                </c:pt>
                <c:pt idx="7">
                  <c:v>11.4</c:v>
                </c:pt>
                <c:pt idx="8">
                  <c:v>12.3</c:v>
                </c:pt>
                <c:pt idx="9">
                  <c:v>11.6</c:v>
                </c:pt>
                <c:pt idx="10">
                  <c:v>14.4</c:v>
                </c:pt>
                <c:pt idx="11">
                  <c:v>21.3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C4-4EAC-BEC8-B9D9E33A03A9}"/>
            </c:ext>
          </c:extLst>
        </c:ser>
        <c:ser>
          <c:idx val="4"/>
          <c:order val="4"/>
          <c:tx>
            <c:strRef>
              <c:f>'[Raport WZR energia.xlsx]Arkusz2'!$B$40</c:f>
              <c:strCache>
                <c:ptCount val="1"/>
                <c:pt idx="0">
                  <c:v>Łódzkie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'[Raport WZR energia.xlsx]Arkusz2'!$C$35:$N$35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'[Raport WZR energia.xlsx]Arkusz2'!$C$40:$N$40</c:f>
              <c:numCache>
                <c:formatCode>[$-10415]0.0</c:formatCode>
                <c:ptCount val="12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  <c:pt idx="4">
                  <c:v>0.8</c:v>
                </c:pt>
                <c:pt idx="5">
                  <c:v>1.5</c:v>
                </c:pt>
                <c:pt idx="6">
                  <c:v>1.8</c:v>
                </c:pt>
                <c:pt idx="7">
                  <c:v>3.3</c:v>
                </c:pt>
                <c:pt idx="8">
                  <c:v>2.6</c:v>
                </c:pt>
                <c:pt idx="9">
                  <c:v>2.5</c:v>
                </c:pt>
                <c:pt idx="10">
                  <c:v>3.3</c:v>
                </c:pt>
                <c:pt idx="11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EC4-4EAC-BEC8-B9D9E33A03A9}"/>
            </c:ext>
          </c:extLst>
        </c:ser>
        <c:ser>
          <c:idx val="5"/>
          <c:order val="5"/>
          <c:tx>
            <c:strRef>
              <c:f>'[Raport WZR energia.xlsx]Arkusz2'!$B$41</c:f>
              <c:strCache>
                <c:ptCount val="1"/>
                <c:pt idx="0">
                  <c:v>Małopolskie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'[Raport WZR energia.xlsx]Arkusz2'!$C$35:$N$35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'[Raport WZR energia.xlsx]Arkusz2'!$C$41:$N$41</c:f>
              <c:numCache>
                <c:formatCode>[$-10415]0.0</c:formatCode>
                <c:ptCount val="12"/>
                <c:pt idx="0">
                  <c:v>5.4</c:v>
                </c:pt>
                <c:pt idx="1">
                  <c:v>5.5</c:v>
                </c:pt>
                <c:pt idx="2">
                  <c:v>6.5</c:v>
                </c:pt>
                <c:pt idx="3">
                  <c:v>7.8</c:v>
                </c:pt>
                <c:pt idx="4">
                  <c:v>11</c:v>
                </c:pt>
                <c:pt idx="5">
                  <c:v>11.4</c:v>
                </c:pt>
                <c:pt idx="6">
                  <c:v>12.4</c:v>
                </c:pt>
                <c:pt idx="7">
                  <c:v>13.9</c:v>
                </c:pt>
                <c:pt idx="8">
                  <c:v>7.2</c:v>
                </c:pt>
                <c:pt idx="9">
                  <c:v>9.5</c:v>
                </c:pt>
                <c:pt idx="10">
                  <c:v>7</c:v>
                </c:pt>
                <c:pt idx="11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EC4-4EAC-BEC8-B9D9E33A03A9}"/>
            </c:ext>
          </c:extLst>
        </c:ser>
        <c:ser>
          <c:idx val="6"/>
          <c:order val="6"/>
          <c:tx>
            <c:strRef>
              <c:f>'[Raport WZR energia.xlsx]Arkusz2'!$B$42</c:f>
              <c:strCache>
                <c:ptCount val="1"/>
                <c:pt idx="0">
                  <c:v>Mazowieckie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'[Raport WZR energia.xlsx]Arkusz2'!$C$35:$N$35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'[Raport WZR energia.xlsx]Arkusz2'!$C$42:$N$42</c:f>
              <c:numCache>
                <c:formatCode>[$-10415]0.0</c:formatCode>
                <c:ptCount val="12"/>
                <c:pt idx="0">
                  <c:v>0.9</c:v>
                </c:pt>
                <c:pt idx="1">
                  <c:v>0.8</c:v>
                </c:pt>
                <c:pt idx="2">
                  <c:v>1.4</c:v>
                </c:pt>
                <c:pt idx="3">
                  <c:v>2.6</c:v>
                </c:pt>
                <c:pt idx="4">
                  <c:v>3.3</c:v>
                </c:pt>
                <c:pt idx="5">
                  <c:v>4.5</c:v>
                </c:pt>
                <c:pt idx="6">
                  <c:v>5.3</c:v>
                </c:pt>
                <c:pt idx="7">
                  <c:v>7.7</c:v>
                </c:pt>
                <c:pt idx="8">
                  <c:v>7.8</c:v>
                </c:pt>
                <c:pt idx="9">
                  <c:v>8.3000000000000007</c:v>
                </c:pt>
                <c:pt idx="10">
                  <c:v>7.9</c:v>
                </c:pt>
                <c:pt idx="11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EC4-4EAC-BEC8-B9D9E33A03A9}"/>
            </c:ext>
          </c:extLst>
        </c:ser>
        <c:ser>
          <c:idx val="7"/>
          <c:order val="7"/>
          <c:tx>
            <c:strRef>
              <c:f>'[Raport WZR energia.xlsx]Arkusz2'!$B$43</c:f>
              <c:strCache>
                <c:ptCount val="1"/>
                <c:pt idx="0">
                  <c:v>Opolskie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'[Raport WZR energia.xlsx]Arkusz2'!$C$35:$N$35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'[Raport WZR energia.xlsx]Arkusz2'!$C$43:$N$43</c:f>
              <c:numCache>
                <c:formatCode>[$-10415]0.0</c:formatCode>
                <c:ptCount val="12"/>
                <c:pt idx="0">
                  <c:v>1.5</c:v>
                </c:pt>
                <c:pt idx="1">
                  <c:v>2.1</c:v>
                </c:pt>
                <c:pt idx="2">
                  <c:v>2.5</c:v>
                </c:pt>
                <c:pt idx="3">
                  <c:v>2.8</c:v>
                </c:pt>
                <c:pt idx="4">
                  <c:v>3</c:v>
                </c:pt>
                <c:pt idx="5">
                  <c:v>3</c:v>
                </c:pt>
                <c:pt idx="6">
                  <c:v>3.4</c:v>
                </c:pt>
                <c:pt idx="7">
                  <c:v>4</c:v>
                </c:pt>
                <c:pt idx="8">
                  <c:v>5.0999999999999996</c:v>
                </c:pt>
                <c:pt idx="9">
                  <c:v>6.4</c:v>
                </c:pt>
                <c:pt idx="10">
                  <c:v>7.6</c:v>
                </c:pt>
                <c:pt idx="11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EC4-4EAC-BEC8-B9D9E33A03A9}"/>
            </c:ext>
          </c:extLst>
        </c:ser>
        <c:ser>
          <c:idx val="8"/>
          <c:order val="8"/>
          <c:tx>
            <c:strRef>
              <c:f>'[Raport WZR energia.xlsx]Arkusz2'!$B$44</c:f>
              <c:strCache>
                <c:ptCount val="1"/>
                <c:pt idx="0">
                  <c:v>Podkarpackie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'[Raport WZR energia.xlsx]Arkusz2'!$C$35:$N$35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'[Raport WZR energia.xlsx]Arkusz2'!$C$44:$N$44</c:f>
              <c:numCache>
                <c:formatCode>[$-10415]0.0</c:formatCode>
                <c:ptCount val="12"/>
                <c:pt idx="0">
                  <c:v>6.6</c:v>
                </c:pt>
                <c:pt idx="1">
                  <c:v>6.7</c:v>
                </c:pt>
                <c:pt idx="2">
                  <c:v>6.5</c:v>
                </c:pt>
                <c:pt idx="3">
                  <c:v>7.8</c:v>
                </c:pt>
                <c:pt idx="4">
                  <c:v>9.8000000000000007</c:v>
                </c:pt>
                <c:pt idx="5">
                  <c:v>11.9</c:v>
                </c:pt>
                <c:pt idx="6">
                  <c:v>11.1</c:v>
                </c:pt>
                <c:pt idx="7">
                  <c:v>12.9</c:v>
                </c:pt>
                <c:pt idx="8">
                  <c:v>16.100000000000001</c:v>
                </c:pt>
                <c:pt idx="9">
                  <c:v>23.4</c:v>
                </c:pt>
                <c:pt idx="10">
                  <c:v>19.8</c:v>
                </c:pt>
                <c:pt idx="11">
                  <c:v>24.3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EC4-4EAC-BEC8-B9D9E33A03A9}"/>
            </c:ext>
          </c:extLst>
        </c:ser>
        <c:ser>
          <c:idx val="9"/>
          <c:order val="9"/>
          <c:tx>
            <c:strRef>
              <c:f>'[Raport WZR energia.xlsx]Arkusz2'!$B$45</c:f>
              <c:strCache>
                <c:ptCount val="1"/>
                <c:pt idx="0">
                  <c:v>Podlaskie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'[Raport WZR energia.xlsx]Arkusz2'!$C$35:$N$35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'[Raport WZR energia.xlsx]Arkusz2'!$C$45:$N$45</c:f>
              <c:numCache>
                <c:formatCode>[$-10415]0.0</c:formatCode>
                <c:ptCount val="12"/>
                <c:pt idx="0">
                  <c:v>1.3</c:v>
                </c:pt>
                <c:pt idx="1">
                  <c:v>1.6</c:v>
                </c:pt>
                <c:pt idx="2">
                  <c:v>1.8</c:v>
                </c:pt>
                <c:pt idx="3">
                  <c:v>11.8</c:v>
                </c:pt>
                <c:pt idx="4">
                  <c:v>42</c:v>
                </c:pt>
                <c:pt idx="5">
                  <c:v>37.5</c:v>
                </c:pt>
                <c:pt idx="6">
                  <c:v>48.8</c:v>
                </c:pt>
                <c:pt idx="7">
                  <c:v>60.2</c:v>
                </c:pt>
                <c:pt idx="8">
                  <c:v>72.3</c:v>
                </c:pt>
                <c:pt idx="9">
                  <c:v>69.8</c:v>
                </c:pt>
                <c:pt idx="10">
                  <c:v>70.099999999999994</c:v>
                </c:pt>
                <c:pt idx="11">
                  <c:v>66.5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EC4-4EAC-BEC8-B9D9E33A03A9}"/>
            </c:ext>
          </c:extLst>
        </c:ser>
        <c:ser>
          <c:idx val="10"/>
          <c:order val="10"/>
          <c:tx>
            <c:strRef>
              <c:f>'[Raport WZR energia.xlsx]Arkusz2'!$B$46</c:f>
              <c:strCache>
                <c:ptCount val="1"/>
                <c:pt idx="0">
                  <c:v>Pomorskie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'[Raport WZR energia.xlsx]Arkusz2'!$C$35:$N$35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'[Raport WZR energia.xlsx]Arkusz2'!$C$46:$N$46</c:f>
              <c:numCache>
                <c:formatCode>[$-10415]0.0</c:formatCode>
                <c:ptCount val="12"/>
                <c:pt idx="0">
                  <c:v>10.7</c:v>
                </c:pt>
                <c:pt idx="1">
                  <c:v>13.2</c:v>
                </c:pt>
                <c:pt idx="2">
                  <c:v>17.5</c:v>
                </c:pt>
                <c:pt idx="3">
                  <c:v>24.6</c:v>
                </c:pt>
                <c:pt idx="4">
                  <c:v>26.2</c:v>
                </c:pt>
                <c:pt idx="5">
                  <c:v>25</c:v>
                </c:pt>
                <c:pt idx="6">
                  <c:v>30.8</c:v>
                </c:pt>
                <c:pt idx="7">
                  <c:v>35.5</c:v>
                </c:pt>
                <c:pt idx="8">
                  <c:v>36.6</c:v>
                </c:pt>
                <c:pt idx="9">
                  <c:v>41.3</c:v>
                </c:pt>
                <c:pt idx="10">
                  <c:v>45.9</c:v>
                </c:pt>
                <c:pt idx="11">
                  <c:v>49.8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EC4-4EAC-BEC8-B9D9E33A03A9}"/>
            </c:ext>
          </c:extLst>
        </c:ser>
        <c:ser>
          <c:idx val="11"/>
          <c:order val="11"/>
          <c:tx>
            <c:strRef>
              <c:f>'[Raport WZR energia.xlsx]Arkusz2'!$B$47</c:f>
              <c:strCache>
                <c:ptCount val="1"/>
                <c:pt idx="0">
                  <c:v>Śląskie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'[Raport WZR energia.xlsx]Arkusz2'!$C$35:$N$35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'[Raport WZR energia.xlsx]Arkusz2'!$C$47:$N$47</c:f>
              <c:numCache>
                <c:formatCode>[$-10415]0.0</c:formatCode>
                <c:ptCount val="12"/>
                <c:pt idx="0">
                  <c:v>0.3</c:v>
                </c:pt>
                <c:pt idx="1">
                  <c:v>0.7</c:v>
                </c:pt>
                <c:pt idx="2">
                  <c:v>1</c:v>
                </c:pt>
                <c:pt idx="3">
                  <c:v>1.5</c:v>
                </c:pt>
                <c:pt idx="4">
                  <c:v>3.7</c:v>
                </c:pt>
                <c:pt idx="5">
                  <c:v>4.7</c:v>
                </c:pt>
                <c:pt idx="6">
                  <c:v>5.0999999999999996</c:v>
                </c:pt>
                <c:pt idx="7">
                  <c:v>7.1</c:v>
                </c:pt>
                <c:pt idx="8">
                  <c:v>5</c:v>
                </c:pt>
                <c:pt idx="9">
                  <c:v>6.6</c:v>
                </c:pt>
                <c:pt idx="10">
                  <c:v>5.8</c:v>
                </c:pt>
                <c:pt idx="11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EC4-4EAC-BEC8-B9D9E33A03A9}"/>
            </c:ext>
          </c:extLst>
        </c:ser>
        <c:ser>
          <c:idx val="12"/>
          <c:order val="12"/>
          <c:tx>
            <c:strRef>
              <c:f>'[Raport WZR energia.xlsx]Arkusz2'!$B$48</c:f>
              <c:strCache>
                <c:ptCount val="1"/>
                <c:pt idx="0">
                  <c:v>Świętokrzyskie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'[Raport WZR energia.xlsx]Arkusz2'!$C$35:$N$35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'[Raport WZR energia.xlsx]Arkusz2'!$C$48:$N$48</c:f>
              <c:numCache>
                <c:formatCode>[$-10415]0.0</c:formatCode>
                <c:ptCount val="12"/>
                <c:pt idx="0">
                  <c:v>6.4</c:v>
                </c:pt>
                <c:pt idx="1">
                  <c:v>5.5</c:v>
                </c:pt>
                <c:pt idx="2">
                  <c:v>6.3</c:v>
                </c:pt>
                <c:pt idx="3">
                  <c:v>9.6999999999999993</c:v>
                </c:pt>
                <c:pt idx="4">
                  <c:v>10.199999999999999</c:v>
                </c:pt>
                <c:pt idx="5">
                  <c:v>9.3000000000000007</c:v>
                </c:pt>
                <c:pt idx="6">
                  <c:v>10.4</c:v>
                </c:pt>
                <c:pt idx="7">
                  <c:v>15.3</c:v>
                </c:pt>
                <c:pt idx="8">
                  <c:v>22.2</c:v>
                </c:pt>
                <c:pt idx="9">
                  <c:v>26.2</c:v>
                </c:pt>
                <c:pt idx="10">
                  <c:v>27.5</c:v>
                </c:pt>
                <c:pt idx="11">
                  <c:v>20.7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EC4-4EAC-BEC8-B9D9E33A03A9}"/>
            </c:ext>
          </c:extLst>
        </c:ser>
        <c:ser>
          <c:idx val="13"/>
          <c:order val="13"/>
          <c:tx>
            <c:strRef>
              <c:f>'[Raport WZR energia.xlsx]Arkusz2'!$B$49</c:f>
              <c:strCache>
                <c:ptCount val="1"/>
                <c:pt idx="0">
                  <c:v>Warmińsko-mazurskie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'[Raport WZR energia.xlsx]Arkusz2'!$C$35:$N$35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'[Raport WZR energia.xlsx]Arkusz2'!$C$49:$N$49</c:f>
              <c:numCache>
                <c:formatCode>[$-10415]0.0</c:formatCode>
                <c:ptCount val="12"/>
                <c:pt idx="0">
                  <c:v>16.8</c:v>
                </c:pt>
                <c:pt idx="1">
                  <c:v>21.1</c:v>
                </c:pt>
                <c:pt idx="2">
                  <c:v>25.2</c:v>
                </c:pt>
                <c:pt idx="3">
                  <c:v>25.2</c:v>
                </c:pt>
                <c:pt idx="4">
                  <c:v>42</c:v>
                </c:pt>
                <c:pt idx="5">
                  <c:v>38.799999999999997</c:v>
                </c:pt>
                <c:pt idx="6">
                  <c:v>70.599999999999994</c:v>
                </c:pt>
                <c:pt idx="7">
                  <c:v>74.400000000000006</c:v>
                </c:pt>
                <c:pt idx="8">
                  <c:v>72.3</c:v>
                </c:pt>
                <c:pt idx="9">
                  <c:v>78.7</c:v>
                </c:pt>
                <c:pt idx="10">
                  <c:v>83.4</c:v>
                </c:pt>
                <c:pt idx="11">
                  <c:v>83.7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EC4-4EAC-BEC8-B9D9E33A03A9}"/>
            </c:ext>
          </c:extLst>
        </c:ser>
        <c:ser>
          <c:idx val="14"/>
          <c:order val="14"/>
          <c:tx>
            <c:strRef>
              <c:f>'[Raport WZR energia.xlsx]Arkusz2'!$B$50</c:f>
              <c:strCache>
                <c:ptCount val="1"/>
                <c:pt idx="0">
                  <c:v>Wielkopolskie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'[Raport WZR energia.xlsx]Arkusz2'!$C$35:$N$35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'[Raport WZR energia.xlsx]Arkusz2'!$C$50:$N$50</c:f>
              <c:numCache>
                <c:formatCode>[$-10415]0.0</c:formatCode>
                <c:ptCount val="12"/>
                <c:pt idx="0">
                  <c:v>0.7</c:v>
                </c:pt>
                <c:pt idx="1">
                  <c:v>1</c:v>
                </c:pt>
                <c:pt idx="2">
                  <c:v>2.2999999999999998</c:v>
                </c:pt>
                <c:pt idx="3">
                  <c:v>3.8</c:v>
                </c:pt>
                <c:pt idx="4">
                  <c:v>4.5</c:v>
                </c:pt>
                <c:pt idx="5">
                  <c:v>7.3</c:v>
                </c:pt>
                <c:pt idx="6">
                  <c:v>7.8</c:v>
                </c:pt>
                <c:pt idx="7">
                  <c:v>10.1</c:v>
                </c:pt>
                <c:pt idx="8">
                  <c:v>9.4</c:v>
                </c:pt>
                <c:pt idx="9">
                  <c:v>11.3</c:v>
                </c:pt>
                <c:pt idx="10">
                  <c:v>14.6</c:v>
                </c:pt>
                <c:pt idx="11">
                  <c:v>15.4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EC4-4EAC-BEC8-B9D9E33A03A9}"/>
            </c:ext>
          </c:extLst>
        </c:ser>
        <c:ser>
          <c:idx val="15"/>
          <c:order val="15"/>
          <c:tx>
            <c:strRef>
              <c:f>'[Raport WZR energia.xlsx]Arkusz2'!$B$51</c:f>
              <c:strCache>
                <c:ptCount val="1"/>
                <c:pt idx="0">
                  <c:v>Zachodniopomorskie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'[Raport WZR energia.xlsx]Arkusz2'!$C$35:$N$35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'[Raport WZR energia.xlsx]Arkusz2'!$C$51:$N$51</c:f>
              <c:numCache>
                <c:formatCode>[$-10415]0.0</c:formatCode>
                <c:ptCount val="12"/>
                <c:pt idx="0">
                  <c:v>5.5</c:v>
                </c:pt>
                <c:pt idx="1">
                  <c:v>5.4</c:v>
                </c:pt>
                <c:pt idx="2">
                  <c:v>6.9</c:v>
                </c:pt>
                <c:pt idx="3">
                  <c:v>8.3000000000000007</c:v>
                </c:pt>
                <c:pt idx="4">
                  <c:v>11</c:v>
                </c:pt>
                <c:pt idx="5">
                  <c:v>8.8000000000000007</c:v>
                </c:pt>
                <c:pt idx="6">
                  <c:v>16.399999999999999</c:v>
                </c:pt>
                <c:pt idx="7">
                  <c:v>27</c:v>
                </c:pt>
                <c:pt idx="8">
                  <c:v>30.4</c:v>
                </c:pt>
                <c:pt idx="9">
                  <c:v>35.1</c:v>
                </c:pt>
                <c:pt idx="10">
                  <c:v>38.6</c:v>
                </c:pt>
                <c:pt idx="11">
                  <c:v>41.8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EC4-4EAC-BEC8-B9D9E33A0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44957520"/>
        <c:axId val="-744955344"/>
      </c:lineChart>
      <c:catAx>
        <c:axId val="-74495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744955344"/>
        <c:crosses val="autoZero"/>
        <c:auto val="1"/>
        <c:lblAlgn val="ctr"/>
        <c:lblOffset val="100"/>
        <c:noMultiLvlLbl val="0"/>
      </c:catAx>
      <c:valAx>
        <c:axId val="-74495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15]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74495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dirty="0" smtClean="0">
                <a:solidFill>
                  <a:schemeClr val="bg1">
                    <a:lumMod val="65000"/>
                  </a:schemeClr>
                </a:solidFill>
              </a:rPr>
              <a:t>(cel 8.1) PKB </a:t>
            </a:r>
            <a:r>
              <a:rPr lang="pl-PL" sz="1800" dirty="0">
                <a:solidFill>
                  <a:schemeClr val="bg1">
                    <a:lumMod val="65000"/>
                  </a:schemeClr>
                </a:solidFill>
              </a:rPr>
              <a:t>na 1 mieszkańca  (POLSKA =100)</a:t>
            </a:r>
          </a:p>
        </c:rich>
      </c:tx>
      <c:layout>
        <c:manualLayout>
          <c:xMode val="edge"/>
          <c:yMode val="edge"/>
          <c:x val="3.6413980501610418E-2"/>
          <c:y val="9.241014386876879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5018534755922877E-2"/>
          <c:y val="0.20970190088393592"/>
          <c:w val="0.94734089192544424"/>
          <c:h val="0.3754951582905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'[Raport WZR GOSP.xlsx]Arkusz2'!$F$41</c:f>
              <c:strCache>
                <c:ptCount val="1"/>
                <c:pt idx="0">
                  <c:v>2005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'[Raport WZR GOSP.xlsx]Arkusz2'!$E$42:$E$57</c:f>
              <c:strCache>
                <c:ptCount val="16"/>
                <c:pt idx="0">
                  <c:v>Lubelskie</c:v>
                </c:pt>
                <c:pt idx="1">
                  <c:v>Opolskie</c:v>
                </c:pt>
                <c:pt idx="2">
                  <c:v>Warmińsko-mazurskie</c:v>
                </c:pt>
                <c:pt idx="3">
                  <c:v>Podlaskie</c:v>
                </c:pt>
                <c:pt idx="4">
                  <c:v>Świętokrzyskie</c:v>
                </c:pt>
                <c:pt idx="5">
                  <c:v>Opolskie</c:v>
                </c:pt>
                <c:pt idx="6">
                  <c:v>Kujawsko-pomorskie</c:v>
                </c:pt>
                <c:pt idx="7">
                  <c:v>Lubuskie</c:v>
                </c:pt>
                <c:pt idx="8">
                  <c:v>Zachodniopomorskie</c:v>
                </c:pt>
                <c:pt idx="9">
                  <c:v>Małopolskie</c:v>
                </c:pt>
                <c:pt idx="10">
                  <c:v>Łódzkie</c:v>
                </c:pt>
                <c:pt idx="11">
                  <c:v>Pomorskie</c:v>
                </c:pt>
                <c:pt idx="12">
                  <c:v>Śląskie</c:v>
                </c:pt>
                <c:pt idx="13">
                  <c:v>Wielkopolskie</c:v>
                </c:pt>
                <c:pt idx="14">
                  <c:v>Dolnośląskie</c:v>
                </c:pt>
                <c:pt idx="15">
                  <c:v>Mazowieckie</c:v>
                </c:pt>
              </c:strCache>
            </c:strRef>
          </c:cat>
          <c:val>
            <c:numRef>
              <c:f>'[Raport WZR GOSP.xlsx]Arkusz2'!$F$42:$F$57</c:f>
              <c:numCache>
                <c:formatCode>[$-10415]0.0</c:formatCode>
                <c:ptCount val="16"/>
                <c:pt idx="0">
                  <c:v>70</c:v>
                </c:pt>
                <c:pt idx="1">
                  <c:v>72.099999999999994</c:v>
                </c:pt>
                <c:pt idx="2">
                  <c:v>75.3</c:v>
                </c:pt>
                <c:pt idx="3">
                  <c:v>73.900000000000006</c:v>
                </c:pt>
                <c:pt idx="4">
                  <c:v>76.7</c:v>
                </c:pt>
                <c:pt idx="5">
                  <c:v>83.2</c:v>
                </c:pt>
                <c:pt idx="6">
                  <c:v>86.4</c:v>
                </c:pt>
                <c:pt idx="7">
                  <c:v>90.3</c:v>
                </c:pt>
                <c:pt idx="8">
                  <c:v>90.5</c:v>
                </c:pt>
                <c:pt idx="9">
                  <c:v>88.6</c:v>
                </c:pt>
                <c:pt idx="10">
                  <c:v>92.3</c:v>
                </c:pt>
                <c:pt idx="11">
                  <c:v>98.9</c:v>
                </c:pt>
                <c:pt idx="12">
                  <c:v>107.7</c:v>
                </c:pt>
                <c:pt idx="13">
                  <c:v>107.7</c:v>
                </c:pt>
                <c:pt idx="14">
                  <c:v>103.3</c:v>
                </c:pt>
                <c:pt idx="15">
                  <c:v>154.5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6-4BC6-B496-15EAEEFE13E8}"/>
            </c:ext>
          </c:extLst>
        </c:ser>
        <c:ser>
          <c:idx val="1"/>
          <c:order val="1"/>
          <c:tx>
            <c:strRef>
              <c:f>'[Raport WZR GOSP.xlsx]Arkusz2'!$G$41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'[Raport WZR GOSP.xlsx]Arkusz2'!$E$42:$E$57</c:f>
              <c:strCache>
                <c:ptCount val="16"/>
                <c:pt idx="0">
                  <c:v>Lubelskie</c:v>
                </c:pt>
                <c:pt idx="1">
                  <c:v>Opolskie</c:v>
                </c:pt>
                <c:pt idx="2">
                  <c:v>Warmińsko-mazurskie</c:v>
                </c:pt>
                <c:pt idx="3">
                  <c:v>Podlaskie</c:v>
                </c:pt>
                <c:pt idx="4">
                  <c:v>Świętokrzyskie</c:v>
                </c:pt>
                <c:pt idx="5">
                  <c:v>Opolskie</c:v>
                </c:pt>
                <c:pt idx="6">
                  <c:v>Kujawsko-pomorskie</c:v>
                </c:pt>
                <c:pt idx="7">
                  <c:v>Lubuskie</c:v>
                </c:pt>
                <c:pt idx="8">
                  <c:v>Zachodniopomorskie</c:v>
                </c:pt>
                <c:pt idx="9">
                  <c:v>Małopolskie</c:v>
                </c:pt>
                <c:pt idx="10">
                  <c:v>Łódzkie</c:v>
                </c:pt>
                <c:pt idx="11">
                  <c:v>Pomorskie</c:v>
                </c:pt>
                <c:pt idx="12">
                  <c:v>Śląskie</c:v>
                </c:pt>
                <c:pt idx="13">
                  <c:v>Wielkopolskie</c:v>
                </c:pt>
                <c:pt idx="14">
                  <c:v>Dolnośląskie</c:v>
                </c:pt>
                <c:pt idx="15">
                  <c:v>Mazowieckie</c:v>
                </c:pt>
              </c:strCache>
            </c:strRef>
          </c:cat>
          <c:val>
            <c:numRef>
              <c:f>'[Raport WZR GOSP.xlsx]Arkusz2'!$G$42:$G$57</c:f>
              <c:numCache>
                <c:formatCode>[$-10415]0.0</c:formatCode>
                <c:ptCount val="16"/>
                <c:pt idx="0">
                  <c:v>69</c:v>
                </c:pt>
                <c:pt idx="1">
                  <c:v>69.599999999999994</c:v>
                </c:pt>
                <c:pt idx="2">
                  <c:v>72.5</c:v>
                </c:pt>
                <c:pt idx="3">
                  <c:v>73</c:v>
                </c:pt>
                <c:pt idx="4">
                  <c:v>77.2</c:v>
                </c:pt>
                <c:pt idx="5">
                  <c:v>82.1</c:v>
                </c:pt>
                <c:pt idx="6">
                  <c:v>83</c:v>
                </c:pt>
                <c:pt idx="7">
                  <c:v>84.5</c:v>
                </c:pt>
                <c:pt idx="8">
                  <c:v>85.4</c:v>
                </c:pt>
                <c:pt idx="9">
                  <c:v>87.7</c:v>
                </c:pt>
                <c:pt idx="10">
                  <c:v>92.6</c:v>
                </c:pt>
                <c:pt idx="11">
                  <c:v>96</c:v>
                </c:pt>
                <c:pt idx="12">
                  <c:v>107.1</c:v>
                </c:pt>
                <c:pt idx="13">
                  <c:v>105.1</c:v>
                </c:pt>
                <c:pt idx="14">
                  <c:v>112.7</c:v>
                </c:pt>
                <c:pt idx="15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16-4BC6-B496-15EAEEFE13E8}"/>
            </c:ext>
          </c:extLst>
        </c:ser>
        <c:ser>
          <c:idx val="2"/>
          <c:order val="2"/>
          <c:tx>
            <c:strRef>
              <c:f>'[Raport WZR GOSP.xlsx]Arkusz2'!$H$41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'[Raport WZR GOSP.xlsx]Arkusz2'!$E$42:$E$57</c:f>
              <c:strCache>
                <c:ptCount val="16"/>
                <c:pt idx="0">
                  <c:v>Lubelskie</c:v>
                </c:pt>
                <c:pt idx="1">
                  <c:v>Opolskie</c:v>
                </c:pt>
                <c:pt idx="2">
                  <c:v>Warmińsko-mazurskie</c:v>
                </c:pt>
                <c:pt idx="3">
                  <c:v>Podlaskie</c:v>
                </c:pt>
                <c:pt idx="4">
                  <c:v>Świętokrzyskie</c:v>
                </c:pt>
                <c:pt idx="5">
                  <c:v>Opolskie</c:v>
                </c:pt>
                <c:pt idx="6">
                  <c:v>Kujawsko-pomorskie</c:v>
                </c:pt>
                <c:pt idx="7">
                  <c:v>Lubuskie</c:v>
                </c:pt>
                <c:pt idx="8">
                  <c:v>Zachodniopomorskie</c:v>
                </c:pt>
                <c:pt idx="9">
                  <c:v>Małopolskie</c:v>
                </c:pt>
                <c:pt idx="10">
                  <c:v>Łódzkie</c:v>
                </c:pt>
                <c:pt idx="11">
                  <c:v>Pomorskie</c:v>
                </c:pt>
                <c:pt idx="12">
                  <c:v>Śląskie</c:v>
                </c:pt>
                <c:pt idx="13">
                  <c:v>Wielkopolskie</c:v>
                </c:pt>
                <c:pt idx="14">
                  <c:v>Dolnośląskie</c:v>
                </c:pt>
                <c:pt idx="15">
                  <c:v>Mazowieckie</c:v>
                </c:pt>
              </c:strCache>
            </c:strRef>
          </c:cat>
          <c:val>
            <c:numRef>
              <c:f>'[Raport WZR GOSP.xlsx]Arkusz2'!$H$42:$H$57</c:f>
              <c:numCache>
                <c:formatCode>[$-10415]0.0</c:formatCode>
                <c:ptCount val="16"/>
                <c:pt idx="0">
                  <c:v>68.5</c:v>
                </c:pt>
                <c:pt idx="1">
                  <c:v>70.900000000000006</c:v>
                </c:pt>
                <c:pt idx="2">
                  <c:v>70.900000000000006</c:v>
                </c:pt>
                <c:pt idx="3">
                  <c:v>71.099999999999994</c:v>
                </c:pt>
                <c:pt idx="4">
                  <c:v>72.3</c:v>
                </c:pt>
                <c:pt idx="5">
                  <c:v>80.8</c:v>
                </c:pt>
                <c:pt idx="6">
                  <c:v>81.599999999999994</c:v>
                </c:pt>
                <c:pt idx="7">
                  <c:v>83.5</c:v>
                </c:pt>
                <c:pt idx="8">
                  <c:v>84.6</c:v>
                </c:pt>
                <c:pt idx="9">
                  <c:v>90.1</c:v>
                </c:pt>
                <c:pt idx="10">
                  <c:v>93.5</c:v>
                </c:pt>
                <c:pt idx="11">
                  <c:v>96.1</c:v>
                </c:pt>
                <c:pt idx="12">
                  <c:v>104</c:v>
                </c:pt>
                <c:pt idx="13">
                  <c:v>108.5</c:v>
                </c:pt>
                <c:pt idx="14">
                  <c:v>111.6</c:v>
                </c:pt>
                <c:pt idx="15">
                  <c:v>159.6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16-4BC6-B496-15EAEEFE1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744945552"/>
        <c:axId val="-744959152"/>
      </c:barChart>
      <c:catAx>
        <c:axId val="-74494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744959152"/>
        <c:crosses val="autoZero"/>
        <c:auto val="1"/>
        <c:lblAlgn val="ctr"/>
        <c:lblOffset val="100"/>
        <c:noMultiLvlLbl val="0"/>
      </c:catAx>
      <c:valAx>
        <c:axId val="-74495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74494555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515578744498173"/>
          <c:y val="0.88833616627422629"/>
          <c:w val="0.14106659490055468"/>
          <c:h val="8.39407905651426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7CD6F-EF69-43E0-AE11-8939C07A52DB}" type="datetimeFigureOut">
              <a:rPr lang="pl-PL" smtClean="0"/>
              <a:pPr/>
              <a:t>10.07.2018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950AB-CA4E-4236-B64D-37523F9E16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140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90C24-295B-4A9F-BA7C-AF2689817961}" type="datetimeFigureOut">
              <a:rPr lang="pl-PL" smtClean="0"/>
              <a:pPr/>
              <a:t>10.07.2018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351D-2E30-4B65-A3A0-1D82E46C47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85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5682-AB22-41CE-B51E-F68F64AE1EF1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47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73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73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1989" y="6129001"/>
            <a:ext cx="10234011" cy="540088"/>
          </a:xfrm>
          <a:prstGeom prst="rect">
            <a:avLst/>
          </a:prstGeom>
        </p:spPr>
        <p:txBody>
          <a:bodyPr vert="horz" lIns="0" tIns="45720" rIns="0" bIns="45720" rtlCol="0" anchor="ctr" anchorCtr="0"/>
          <a:lstStyle>
            <a:lvl1pPr algn="l">
              <a:defRPr sz="14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dirty="0" smtClean="0"/>
              <a:t>Warszawa</a:t>
            </a:r>
            <a:endParaRPr lang="pl-P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129000"/>
            <a:ext cx="901990" cy="540000"/>
          </a:xfrm>
          <a:prstGeom prst="rect">
            <a:avLst/>
          </a:prstGeom>
        </p:spPr>
        <p:txBody>
          <a:bodyPr vert="horz" lIns="0" tIns="45720" rIns="0" bIns="45720" rtlCol="0" anchor="ctr" anchorCtr="0"/>
          <a:lstStyle>
            <a:lvl1pPr algn="r">
              <a:defRPr sz="14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algn="l"/>
            <a:r>
              <a:rPr lang="pl-PL" dirty="0" smtClean="0"/>
              <a:t>02.01.2018</a:t>
            </a:r>
            <a:endParaRPr lang="pl-PL" dirty="0"/>
          </a:p>
        </p:txBody>
      </p:sp>
      <p:sp>
        <p:nvSpPr>
          <p:cNvPr id="8" name="Dane autora"/>
          <p:cNvSpPr>
            <a:spLocks noGrp="1"/>
          </p:cNvSpPr>
          <p:nvPr>
            <p:ph type="body" sz="quarter" idx="14" hasCustomPrompt="1"/>
          </p:nvPr>
        </p:nvSpPr>
        <p:spPr>
          <a:xfrm>
            <a:off x="336550" y="4689474"/>
            <a:ext cx="11518900" cy="1439526"/>
          </a:xfrm>
        </p:spPr>
        <p:txBody>
          <a:bodyPr lIns="0" rIns="0">
            <a:normAutofit/>
          </a:bodyPr>
          <a:lstStyle>
            <a:lvl1pPr marL="342900" indent="-342900">
              <a:buFont typeface="Arial" panose="020B0604020202020204" pitchFamily="34" charset="0"/>
              <a:buNone/>
              <a:defRPr lang="pl-PL" sz="2000" kern="1200" dirty="0" smtClean="0">
                <a:solidFill>
                  <a:schemeClr val="bg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Dane autora</a:t>
            </a:r>
          </a:p>
        </p:txBody>
      </p:sp>
      <p:sp>
        <p:nvSpPr>
          <p:cNvPr id="7" name="Poddtytuł prezentacji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1" y="3069001"/>
            <a:ext cx="11519450" cy="1440498"/>
          </a:xfrm>
        </p:spPr>
        <p:txBody>
          <a:bodyPr lIns="0" rIns="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err="1" smtClean="0"/>
              <a:t>Poddtytuł</a:t>
            </a:r>
            <a:r>
              <a:rPr lang="pl-PL" dirty="0" smtClean="0"/>
              <a:t> prezentacji</a:t>
            </a:r>
            <a:endParaRPr lang="pl-PL" dirty="0"/>
          </a:p>
        </p:txBody>
      </p:sp>
      <p:sp>
        <p:nvSpPr>
          <p:cNvPr id="6" name="Tytuł prezentacji"/>
          <p:cNvSpPr>
            <a:spLocks noGrp="1"/>
          </p:cNvSpPr>
          <p:nvPr>
            <p:ph type="title" hasCustomPrompt="1"/>
          </p:nvPr>
        </p:nvSpPr>
        <p:spPr>
          <a:xfrm>
            <a:off x="336001" y="1089025"/>
            <a:ext cx="11518900" cy="1823525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8913"/>
            <a:ext cx="23748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1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opka"/>
          <p:cNvSpPr txBox="1"/>
          <p:nvPr userDrawn="1"/>
        </p:nvSpPr>
        <p:spPr>
          <a:xfrm>
            <a:off x="10596000" y="6245199"/>
            <a:ext cx="90000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smtClean="0"/>
              <a:t>stat.gov.pl</a:t>
            </a:r>
          </a:p>
        </p:txBody>
      </p:sp>
      <p:pic>
        <p:nvPicPr>
          <p:cNvPr id="13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6129088"/>
            <a:ext cx="2374811" cy="540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6550" y="1089025"/>
            <a:ext cx="11518900" cy="5039975"/>
          </a:xfrm>
        </p:spPr>
        <p:txBody>
          <a:bodyPr anchor="ctr" anchorCtr="0"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28600">
              <a:buFont typeface="Fira Sans" panose="020B0503050000020004" pitchFamily="34" charset="0"/>
              <a:buChar char="·"/>
              <a:defRPr>
                <a:solidFill>
                  <a:schemeClr val="tx1"/>
                </a:solidFill>
              </a:defRPr>
            </a:lvl2pPr>
            <a:lvl3pPr marL="1143000" indent="-228600">
              <a:buFont typeface="Fira Sans" panose="020B0503050000020004" pitchFamily="34" charset="0"/>
              <a:buChar char="·"/>
              <a:defRPr>
                <a:solidFill>
                  <a:schemeClr val="tx1"/>
                </a:solidFill>
              </a:defRPr>
            </a:lvl3pPr>
            <a:lvl4pPr marL="1600200" indent="-228600">
              <a:buFont typeface="Fira Sans" panose="020B0503050000020004" pitchFamily="34" charset="0"/>
              <a:buChar char="·"/>
              <a:defRPr>
                <a:solidFill>
                  <a:schemeClr val="tx1"/>
                </a:solidFill>
              </a:defRPr>
            </a:lvl4pPr>
            <a:lvl5pPr marL="2057400" indent="-228600">
              <a:buFont typeface="Fira Sans" panose="020B0503050000020004" pitchFamily="34" charset="0"/>
              <a:buChar char="·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6550" y="188913"/>
            <a:ext cx="11518900" cy="720000"/>
          </a:xfrm>
        </p:spPr>
        <p:txBody>
          <a:bodyPr/>
          <a:lstStyle>
            <a:lvl1pPr>
              <a:defRPr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195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opka końcowa"/>
          <p:cNvSpPr txBox="1"/>
          <p:nvPr userDrawn="1"/>
        </p:nvSpPr>
        <p:spPr>
          <a:xfrm>
            <a:off x="336001" y="6267739"/>
            <a:ext cx="1079999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smtClean="0"/>
              <a:t>stat.gov.pl</a:t>
            </a:r>
          </a:p>
        </p:txBody>
      </p:sp>
      <p:sp>
        <p:nvSpPr>
          <p:cNvPr id="7" name="Dane autora"/>
          <p:cNvSpPr>
            <a:spLocks noGrp="1"/>
          </p:cNvSpPr>
          <p:nvPr>
            <p:ph type="body" sz="quarter" idx="14" hasCustomPrompt="1"/>
          </p:nvPr>
        </p:nvSpPr>
        <p:spPr>
          <a:xfrm>
            <a:off x="336550" y="4689474"/>
            <a:ext cx="11518900" cy="143952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None/>
              <a:defRPr lang="pl-PL" sz="2000" kern="1200" dirty="0" smtClean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Dane autora</a:t>
            </a:r>
          </a:p>
        </p:txBody>
      </p:sp>
      <p:sp>
        <p:nvSpPr>
          <p:cNvPr id="6" name="Dodatkowe informacje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1" y="3069001"/>
            <a:ext cx="11519450" cy="144049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Dodatkowe informacje</a:t>
            </a:r>
            <a:endParaRPr lang="pl-PL" dirty="0"/>
          </a:p>
        </p:txBody>
      </p:sp>
      <p:sp>
        <p:nvSpPr>
          <p:cNvPr id="8" name="Więcej na: stat.gov.pl"/>
          <p:cNvSpPr>
            <a:spLocks noGrp="1"/>
          </p:cNvSpPr>
          <p:nvPr>
            <p:ph type="body" sz="quarter" idx="15" hasCustomPrompt="1"/>
          </p:nvPr>
        </p:nvSpPr>
        <p:spPr>
          <a:xfrm>
            <a:off x="336001" y="1089025"/>
            <a:ext cx="11519449" cy="18002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defRPr>
            </a:lvl1pPr>
          </a:lstStyle>
          <a:p>
            <a:pPr lvl="0"/>
            <a:r>
              <a:rPr lang="pl-PL" dirty="0" smtClean="0"/>
              <a:t>Więcej informacji: stat.gov.pl</a:t>
            </a:r>
            <a:endParaRPr lang="pl-PL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8913"/>
            <a:ext cx="23748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878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5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umer slajdu"/>
          <p:cNvSpPr txBox="1">
            <a:spLocks/>
          </p:cNvSpPr>
          <p:nvPr userDrawn="1"/>
        </p:nvSpPr>
        <p:spPr>
          <a:xfrm>
            <a:off x="11568000" y="6273000"/>
            <a:ext cx="756000" cy="252000"/>
          </a:xfrm>
          <a:prstGeom prst="flowChartTerminator">
            <a:avLst/>
          </a:prstGeom>
          <a:solidFill>
            <a:srgbClr val="2C2276"/>
          </a:solidFill>
        </p:spPr>
        <p:txBody>
          <a:bodyPr vert="horz" lIns="36000" tIns="45720" rIns="27000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Fira Sans SemiBold" panose="020B060305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7FC74E-4485-49A2-BB8C-3F11C6A1A0FF}" type="slidenum">
              <a:rPr lang="pl-PL" smtClean="0"/>
              <a:pPr algn="r"/>
              <a:t>‹#›</a:t>
            </a:fld>
            <a:endParaRPr lang="pl-PL" dirty="0"/>
          </a:p>
        </p:txBody>
      </p:sp>
      <p:sp>
        <p:nvSpPr>
          <p:cNvPr id="7" name="Stopka"/>
          <p:cNvSpPr>
            <a:spLocks noGrp="1"/>
          </p:cNvSpPr>
          <p:nvPr>
            <p:ph type="ftr" sz="quarter" idx="3"/>
          </p:nvPr>
        </p:nvSpPr>
        <p:spPr>
          <a:xfrm>
            <a:off x="10596000" y="6130800"/>
            <a:ext cx="900000" cy="540088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400"/>
            </a:lvl1pPr>
          </a:lstStyle>
          <a:p>
            <a:r>
              <a:rPr lang="pl-PL" smtClean="0"/>
              <a:t>stat.gov.pl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129000"/>
            <a:ext cx="901990" cy="540000"/>
          </a:xfrm>
          <a:prstGeom prst="rect">
            <a:avLst/>
          </a:prstGeom>
        </p:spPr>
        <p:txBody>
          <a:bodyPr vert="horz" lIns="0" tIns="45720" rIns="36000" bIns="45720" rtlCol="0" anchor="ctr" anchorCtr="0"/>
          <a:lstStyle>
            <a:lvl1pPr algn="r">
              <a:defRPr sz="14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algn="l"/>
            <a:r>
              <a:rPr lang="pl-PL" smtClean="0"/>
              <a:t>02.01.2018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550" y="2358960"/>
            <a:ext cx="11518900" cy="3770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550" y="1089025"/>
            <a:ext cx="11518900" cy="1089935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4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9" r:id="rId4"/>
    <p:sldLayoutId id="2147483700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2C2276"/>
          </a:solidFill>
          <a:latin typeface="Fira Sans SemiBold" panose="020B0603050000020004" pitchFamily="34" charset="0"/>
          <a:ea typeface="Fira Sans SemiBold" panose="020B06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pos="7468" userDrawn="1">
          <p15:clr>
            <a:srgbClr val="F26B43"/>
          </p15:clr>
        </p15:guide>
        <p15:guide id="5" orient="horz" pos="686" userDrawn="1">
          <p15:clr>
            <a:srgbClr val="F26B43"/>
          </p15:clr>
        </p15:guide>
        <p15:guide id="6" orient="horz" pos="1480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skaznikizrp.stat.gov.p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39041" y="4581128"/>
            <a:ext cx="11518900" cy="1439526"/>
          </a:xfrm>
        </p:spPr>
        <p:txBody>
          <a:bodyPr/>
          <a:lstStyle/>
          <a:p>
            <a:r>
              <a:rPr lang="pl-PL" sz="2000" i="1" dirty="0" smtClean="0"/>
              <a:t>Beata Bal-Domańska, Elżbieta Stańczyk</a:t>
            </a:r>
            <a:endParaRPr lang="pl-PL" sz="2000" i="1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05789" y="1892750"/>
            <a:ext cx="7571747" cy="1986656"/>
          </a:xfrm>
        </p:spPr>
        <p:txBody>
          <a:bodyPr>
            <a:normAutofit fontScale="90000"/>
          </a:bodyPr>
          <a:lstStyle/>
          <a:p>
            <a:r>
              <a:rPr lang="pl-PL" dirty="0"/>
              <a:t>ZRÓWNOWAŻONY ROZWÓJ WOJEWÓDZTW </a:t>
            </a:r>
            <a:br>
              <a:rPr lang="pl-PL" dirty="0"/>
            </a:br>
            <a:r>
              <a:rPr lang="pl-PL" dirty="0"/>
              <a:t>W ŚWIETLE BADAŃ STATYSTYCZNYCH</a:t>
            </a:r>
          </a:p>
        </p:txBody>
      </p:sp>
      <p:sp>
        <p:nvSpPr>
          <p:cNvPr id="9" name="Symbol zastępczy tekstu 3"/>
          <p:cNvSpPr txBox="1">
            <a:spLocks/>
          </p:cNvSpPr>
          <p:nvPr/>
        </p:nvSpPr>
        <p:spPr>
          <a:xfrm>
            <a:off x="100481" y="2886078"/>
            <a:ext cx="7373803" cy="12763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C2276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C2276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C2276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C2276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65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3" t="30803" r="64697" b="12756"/>
          <a:stretch/>
        </p:blipFill>
        <p:spPr>
          <a:xfrm>
            <a:off x="5703977" y="87313"/>
            <a:ext cx="6248400" cy="5710124"/>
          </a:xfrm>
          <a:prstGeom prst="rect">
            <a:avLst/>
          </a:prstGeom>
        </p:spPr>
      </p:pic>
      <p:pic>
        <p:nvPicPr>
          <p:cNvPr id="7" name="Symbol zastępczy zawartości 3"/>
          <p:cNvPicPr>
            <a:picLocks noChangeAspect="1"/>
          </p:cNvPicPr>
          <p:nvPr/>
        </p:nvPicPr>
        <p:blipFill rotWithShape="1">
          <a:blip r:embed="rId3"/>
          <a:srcRect l="1273" t="27128" r="69956" b="10943"/>
          <a:stretch/>
        </p:blipFill>
        <p:spPr>
          <a:xfrm>
            <a:off x="427185" y="336233"/>
            <a:ext cx="4874715" cy="590234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313" y="173331"/>
            <a:ext cx="664064" cy="63946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5" b="28122"/>
          <a:stretch/>
        </p:blipFill>
        <p:spPr>
          <a:xfrm>
            <a:off x="4493667" y="87313"/>
            <a:ext cx="1210310" cy="497840"/>
          </a:xfrm>
          <a:prstGeom prst="rect">
            <a:avLst/>
          </a:prstGeom>
        </p:spPr>
      </p:pic>
      <p:sp>
        <p:nvSpPr>
          <p:cNvPr id="16" name="Owal 15"/>
          <p:cNvSpPr/>
          <p:nvPr/>
        </p:nvSpPr>
        <p:spPr>
          <a:xfrm>
            <a:off x="4899825" y="1515222"/>
            <a:ext cx="1317523" cy="278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1.2</a:t>
            </a:r>
            <a:endParaRPr lang="pl-PL" dirty="0"/>
          </a:p>
        </p:txBody>
      </p:sp>
      <p:sp>
        <p:nvSpPr>
          <p:cNvPr id="17" name="Owal 16"/>
          <p:cNvSpPr/>
          <p:nvPr/>
        </p:nvSpPr>
        <p:spPr>
          <a:xfrm>
            <a:off x="4899822" y="1909641"/>
            <a:ext cx="1317523" cy="2782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1.3</a:t>
            </a:r>
            <a:endParaRPr lang="pl-PL" dirty="0"/>
          </a:p>
        </p:txBody>
      </p:sp>
      <p:sp>
        <p:nvSpPr>
          <p:cNvPr id="18" name="Owal 17"/>
          <p:cNvSpPr/>
          <p:nvPr/>
        </p:nvSpPr>
        <p:spPr>
          <a:xfrm>
            <a:off x="4899822" y="2656944"/>
            <a:ext cx="1317523" cy="2782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1.1</a:t>
            </a:r>
            <a:endParaRPr lang="pl-PL" dirty="0"/>
          </a:p>
        </p:txBody>
      </p:sp>
      <p:sp>
        <p:nvSpPr>
          <p:cNvPr id="19" name="Owal 18"/>
          <p:cNvSpPr/>
          <p:nvPr/>
        </p:nvSpPr>
        <p:spPr>
          <a:xfrm>
            <a:off x="4899822" y="2286886"/>
            <a:ext cx="1317523" cy="2782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1.3</a:t>
            </a:r>
            <a:endParaRPr lang="pl-PL" dirty="0"/>
          </a:p>
        </p:txBody>
      </p:sp>
      <p:sp>
        <p:nvSpPr>
          <p:cNvPr id="20" name="Owal 19"/>
          <p:cNvSpPr/>
          <p:nvPr/>
        </p:nvSpPr>
        <p:spPr>
          <a:xfrm>
            <a:off x="4899823" y="4173114"/>
            <a:ext cx="1317523" cy="2782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1.3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45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290022"/>
              </p:ext>
            </p:extLst>
          </p:nvPr>
        </p:nvGraphicFramePr>
        <p:xfrm>
          <a:off x="476249" y="137388"/>
          <a:ext cx="11426826" cy="6017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8777">
                  <a:extLst>
                    <a:ext uri="{9D8B030D-6E8A-4147-A177-3AD203B41FA5}">
                      <a16:colId xmlns:a16="http://schemas.microsoft.com/office/drawing/2014/main" val="2112930594"/>
                    </a:ext>
                  </a:extLst>
                </a:gridCol>
                <a:gridCol w="1498599">
                  <a:extLst>
                    <a:ext uri="{9D8B030D-6E8A-4147-A177-3AD203B41FA5}">
                      <a16:colId xmlns:a16="http://schemas.microsoft.com/office/drawing/2014/main" val="2178164066"/>
                    </a:ext>
                  </a:extLst>
                </a:gridCol>
                <a:gridCol w="1949450">
                  <a:extLst>
                    <a:ext uri="{9D8B030D-6E8A-4147-A177-3AD203B41FA5}">
                      <a16:colId xmlns:a16="http://schemas.microsoft.com/office/drawing/2014/main" val="1895122051"/>
                    </a:ext>
                  </a:extLst>
                </a:gridCol>
              </a:tblGrid>
              <a:tr h="957732"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Cele AGENDY </a:t>
                      </a:r>
                      <a:r>
                        <a:rPr lang="pl-PL" sz="1200" dirty="0" smtClean="0">
                          <a:effectLst/>
                        </a:rPr>
                        <a:t>2030</a:t>
                      </a:r>
                    </a:p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Łączna liczba wskaźników (bez powtórzeń: </a:t>
                      </a:r>
                      <a:r>
                        <a:rPr lang="pl-PL" sz="1200" b="1" dirty="0" smtClean="0">
                          <a:latin typeface="+mn-lt"/>
                        </a:rPr>
                        <a:t>232; z powtórzeniami: 244</a:t>
                      </a:r>
                      <a:r>
                        <a:rPr lang="pl-PL" sz="1200" dirty="0" smtClean="0">
                          <a:latin typeface="+mn-lt"/>
                        </a:rPr>
                        <a:t>)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 anchor="ctr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Liczba wskaźników </a:t>
                      </a:r>
                      <a:r>
                        <a:rPr lang="pl-PL" sz="1200" dirty="0" smtClean="0">
                          <a:effectLst/>
                        </a:rPr>
                        <a:t>Agendy </a:t>
                      </a:r>
                      <a:r>
                        <a:rPr lang="pl-PL" sz="1200" b="0" dirty="0" smtClean="0">
                          <a:effectLst/>
                        </a:rPr>
                        <a:t>(w tym dostępne w Aplikacji WZR – moduł Agenda)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 anchor="ctr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Liczba </a:t>
                      </a:r>
                      <a:r>
                        <a:rPr lang="pl-PL" sz="1200" dirty="0" smtClean="0">
                          <a:effectLst/>
                        </a:rPr>
                        <a:t>odpowiadających celom</a:t>
                      </a:r>
                      <a:r>
                        <a:rPr lang="pl-PL" sz="1200" baseline="0" dirty="0" smtClean="0">
                          <a:effectLst/>
                        </a:rPr>
                        <a:t> AGENDY </a:t>
                      </a:r>
                      <a:r>
                        <a:rPr lang="pl-PL" sz="1200" dirty="0" smtClean="0">
                          <a:effectLst/>
                        </a:rPr>
                        <a:t>wskaźników </a:t>
                      </a:r>
                      <a:r>
                        <a:rPr lang="pl-PL" sz="1200" dirty="0">
                          <a:effectLst/>
                        </a:rPr>
                        <a:t>w module regionalnym WZR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 anchor="ctr"/>
                </a:tc>
                <a:extLst>
                  <a:ext uri="{0D108BD9-81ED-4DB2-BD59-A6C34878D82A}">
                    <a16:rowId xmlns:a16="http://schemas.microsoft.com/office/drawing/2014/main" val="3314607481"/>
                  </a:ext>
                </a:extLst>
              </a:tr>
              <a:tr h="191546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200" b="0" dirty="0">
                          <a:effectLst/>
                        </a:rPr>
                        <a:t>Cel 1: Wyeliminować ubóstwo we wszystkich jego formach na całym świecie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14 </a:t>
                      </a:r>
                      <a:r>
                        <a:rPr lang="pl-PL" sz="1200" b="0" dirty="0" smtClean="0">
                          <a:effectLst/>
                        </a:rPr>
                        <a:t>(11)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</a:rPr>
                        <a:t>4+1 (społeczne)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700429739"/>
                  </a:ext>
                </a:extLst>
              </a:tr>
              <a:tr h="383093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200" b="0" dirty="0">
                          <a:effectLst/>
                        </a:rPr>
                        <a:t>Cel 2: Wyeliminować głód, osiągnąć bezpieczeństwo żywnościowe i lepsze odżywianie oraz promować zrównoważone rolnictwo 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13</a:t>
                      </a:r>
                      <a:r>
                        <a:rPr lang="pl-PL" sz="1200" b="0" dirty="0" smtClean="0">
                          <a:effectLst/>
                        </a:rPr>
                        <a:t> (8)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3026383713"/>
                  </a:ext>
                </a:extLst>
              </a:tr>
              <a:tr h="191546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200" b="0" dirty="0">
                          <a:effectLst/>
                        </a:rPr>
                        <a:t>Cel 3: Zapewnić wszystkim ludziom w każdym wieku zdrowe życie oraz promować dobrobyt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27 </a:t>
                      </a:r>
                      <a:r>
                        <a:rPr lang="pl-PL" sz="1200" b="0" dirty="0" smtClean="0">
                          <a:effectLst/>
                        </a:rPr>
                        <a:t>(30)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942208737"/>
                  </a:ext>
                </a:extLst>
              </a:tr>
              <a:tr h="191546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200" b="0" dirty="0">
                          <a:effectLst/>
                        </a:rPr>
                        <a:t>Cel 4: Zapewnić wszystkim edukację wysokiej jakości oraz promować uczenie się przez całe życie 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11 </a:t>
                      </a:r>
                      <a:r>
                        <a:rPr lang="pl-PL" sz="1200" b="0" dirty="0" smtClean="0">
                          <a:effectLst/>
                        </a:rPr>
                        <a:t>(14)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4277389594"/>
                  </a:ext>
                </a:extLst>
              </a:tr>
              <a:tr h="191546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200" b="0" dirty="0">
                          <a:effectLst/>
                        </a:rPr>
                        <a:t>Cel 5: Osiągnąć równość płci oraz wzmocnić pozycję kobiet i dziewcząt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14</a:t>
                      </a:r>
                      <a:r>
                        <a:rPr lang="pl-PL" sz="1200" b="0" dirty="0" smtClean="0">
                          <a:effectLst/>
                        </a:rPr>
                        <a:t> (8)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1858748838"/>
                  </a:ext>
                </a:extLst>
              </a:tr>
              <a:tr h="383093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200" b="0">
                          <a:effectLst/>
                        </a:rPr>
                        <a:t>Cel 6: Zapewnić wszystkim ludziom dostęp do wody i warunków sanitarnych poprzez zrównoważoną gospodarkę zasobami wodnymi</a:t>
                      </a:r>
                      <a:endParaRPr lang="pl-P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11 </a:t>
                      </a:r>
                      <a:r>
                        <a:rPr lang="pl-PL" sz="1200" b="0" dirty="0" smtClean="0">
                          <a:effectLst/>
                        </a:rPr>
                        <a:t>(10)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3312510354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200" b="0" dirty="0">
                          <a:effectLst/>
                        </a:rPr>
                        <a:t>Cel 7:  Zapewnić wszystkim dostęp do stabilnej, zrównoważonej i nowoczesnej energii po przystępnej cenie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6 </a:t>
                      </a:r>
                      <a:r>
                        <a:rPr lang="pl-PL" sz="1200" b="0" dirty="0" smtClean="0">
                          <a:effectLst/>
                        </a:rPr>
                        <a:t>(5)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3 (środowiskowe)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1884147980"/>
                  </a:ext>
                </a:extLst>
              </a:tr>
              <a:tr h="383093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200" b="0" dirty="0">
                          <a:effectLst/>
                        </a:rPr>
                        <a:t>Cel 8: Promować stabilny, zrównoważony i </a:t>
                      </a:r>
                      <a:r>
                        <a:rPr lang="pl-PL" sz="1200" b="0" dirty="0" err="1">
                          <a:effectLst/>
                        </a:rPr>
                        <a:t>inkluzywny</a:t>
                      </a:r>
                      <a:r>
                        <a:rPr lang="pl-PL" sz="1200" b="0" dirty="0">
                          <a:effectLst/>
                        </a:rPr>
                        <a:t> wzrost gospodarczy, pełne i produktywne zatrudnienie oraz godną pracę dla wszystkich ludzi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17 </a:t>
                      </a:r>
                      <a:r>
                        <a:rPr lang="pl-PL" sz="1200" b="0" dirty="0" smtClean="0">
                          <a:effectLst/>
                        </a:rPr>
                        <a:t>(17)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+mn-lt"/>
                        </a:rPr>
                        <a:t>1 (gospodarczy)</a:t>
                      </a:r>
                    </a:p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+1 (społeczne)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1945413079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200" b="0" dirty="0">
                          <a:effectLst/>
                        </a:rPr>
                        <a:t>Cel 9: Budować stabilną infrastrukturę, promować zrównoważone uprzemysłowienie oraz wspierać innowacyjność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12 </a:t>
                      </a:r>
                      <a:r>
                        <a:rPr lang="pl-PL" sz="1200" b="0" dirty="0" smtClean="0">
                          <a:effectLst/>
                        </a:rPr>
                        <a:t>(12)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+3 +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(gospodarcze)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2938368103"/>
                  </a:ext>
                </a:extLst>
              </a:tr>
              <a:tr h="191546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200" b="0" dirty="0">
                          <a:effectLst/>
                        </a:rPr>
                        <a:t>Cel 10: Zmniejszyć nierówności w krajach i między krajami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11 </a:t>
                      </a:r>
                      <a:r>
                        <a:rPr lang="pl-PL" sz="1200" b="0" dirty="0" smtClean="0">
                          <a:effectLst/>
                        </a:rPr>
                        <a:t>(7)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4157986262"/>
                  </a:ext>
                </a:extLst>
              </a:tr>
              <a:tr h="383093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200" b="0" dirty="0">
                          <a:effectLst/>
                        </a:rPr>
                        <a:t>Cel 11: Uczynić miasta i osiedla ludzkie bezpiecznymi, stabilnymi, zrównoważonymi oraz sprzyjającymi włączeniu społecznemu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15 </a:t>
                      </a:r>
                      <a:r>
                        <a:rPr lang="pl-PL" sz="1200" b="0" dirty="0" smtClean="0">
                          <a:effectLst/>
                        </a:rPr>
                        <a:t>(8)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2067138083"/>
                  </a:ext>
                </a:extLst>
              </a:tr>
              <a:tr h="191546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200" b="0" dirty="0">
                          <a:effectLst/>
                        </a:rPr>
                        <a:t>Cel 12: Zapewnić wzorce zrównoważonej konsumpcji i produkcji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13 </a:t>
                      </a:r>
                      <a:r>
                        <a:rPr lang="pl-PL" sz="1200" b="0" dirty="0" smtClean="0">
                          <a:effectLst/>
                        </a:rPr>
                        <a:t>(9)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2740775632"/>
                  </a:ext>
                </a:extLst>
              </a:tr>
              <a:tr h="191546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200" b="0" dirty="0">
                          <a:effectLst/>
                        </a:rPr>
                        <a:t>Cel 13: Podjąć pilne działania w celu przeciwdziałania zmianom klimatu i ich skutkom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8 </a:t>
                      </a:r>
                      <a:r>
                        <a:rPr lang="pl-PL" sz="1200" b="0" dirty="0" smtClean="0">
                          <a:effectLst/>
                        </a:rPr>
                        <a:t>(4)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3293494466"/>
                  </a:ext>
                </a:extLst>
              </a:tr>
              <a:tr h="191546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200" b="0" dirty="0">
                          <a:effectLst/>
                        </a:rPr>
                        <a:t>Cel 14: Chronić oceany, morza i zasoby morskie oraz wykorzystywać je w sposób zrównoważony 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10 </a:t>
                      </a:r>
                      <a:r>
                        <a:rPr lang="pl-PL" sz="1200" b="0" dirty="0" smtClean="0">
                          <a:effectLst/>
                        </a:rPr>
                        <a:t>(3)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2948852427"/>
                  </a:ext>
                </a:extLst>
              </a:tr>
              <a:tr h="574639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effectLst/>
                        </a:rPr>
                        <a:t>Cel 15: Chronić, przywrócić oraz promować zrównoważone użytkowanie ekosystemów lądowych, zrównoważone gospodarowanie lasami, zwalczać pustynnienie, powstrzymywać i odwracać proces degradacji gleby oraz powstrzymać utratę różnorodności biologicznej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14 </a:t>
                      </a:r>
                      <a:r>
                        <a:rPr lang="pl-PL" sz="1200" b="0" dirty="0" smtClean="0">
                          <a:effectLst/>
                        </a:rPr>
                        <a:t>(11)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3472343001"/>
                  </a:ext>
                </a:extLst>
              </a:tr>
              <a:tr h="574639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200" b="0" dirty="0">
                          <a:effectLst/>
                        </a:rPr>
                        <a:t>Cel 16: Promować pokojowe i </a:t>
                      </a:r>
                      <a:r>
                        <a:rPr lang="pl-PL" sz="1200" b="0" dirty="0" err="1">
                          <a:effectLst/>
                        </a:rPr>
                        <a:t>inkluzywne</a:t>
                      </a:r>
                      <a:r>
                        <a:rPr lang="pl-PL" sz="1200" b="0" dirty="0">
                          <a:effectLst/>
                        </a:rPr>
                        <a:t> społeczeństwa, zapewnić wszystkim ludziom dostęp do wymiaru sprawiedliwości oraz budować na wszystkich szczeblach skuteczne i odpowiedzialne instytucje, sprzyjające włączeniu społecznemu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23 </a:t>
                      </a:r>
                      <a:r>
                        <a:rPr lang="pl-PL" sz="1200" b="0" dirty="0" smtClean="0">
                          <a:effectLst/>
                        </a:rPr>
                        <a:t>(16)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4183639810"/>
                  </a:ext>
                </a:extLst>
              </a:tr>
              <a:tr h="191546">
                <a:tc>
                  <a:txBody>
                    <a:bodyPr/>
                    <a:lstStyle/>
                    <a:p>
                      <a:pPr marL="13335" indent="-3600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200" b="0" dirty="0">
                          <a:effectLst/>
                        </a:rPr>
                        <a:t>Cel 17: Wzmocnić środki wdrażania i ożywić globalne partnerstwo na rzecz zrównoważonego rozwoju</a:t>
                      </a: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</a:rPr>
                        <a:t>25 </a:t>
                      </a:r>
                      <a:r>
                        <a:rPr lang="pl-PL" sz="1200" b="0" dirty="0" smtClean="0">
                          <a:effectLst/>
                        </a:rPr>
                        <a:t>(20)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35" marR="35035" marT="0" marB="0"/>
                </a:tc>
                <a:extLst>
                  <a:ext uri="{0D108BD9-81ED-4DB2-BD59-A6C34878D82A}">
                    <a16:rowId xmlns:a16="http://schemas.microsoft.com/office/drawing/2014/main" val="163735965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9852339" y="0"/>
            <a:ext cx="514818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5" b="28122"/>
          <a:stretch/>
        </p:blipFill>
        <p:spPr>
          <a:xfrm>
            <a:off x="95250" y="242163"/>
            <a:ext cx="1750073" cy="7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3" t="30803" r="64697" b="12756"/>
          <a:stretch/>
        </p:blipFill>
        <p:spPr>
          <a:xfrm>
            <a:off x="5703977" y="87313"/>
            <a:ext cx="6248400" cy="5710124"/>
          </a:xfrm>
          <a:prstGeom prst="rect">
            <a:avLst/>
          </a:prstGeom>
        </p:spPr>
      </p:pic>
      <p:pic>
        <p:nvPicPr>
          <p:cNvPr id="7" name="Symbol zastępczy zawartości 3"/>
          <p:cNvPicPr>
            <a:picLocks noChangeAspect="1"/>
          </p:cNvPicPr>
          <p:nvPr/>
        </p:nvPicPr>
        <p:blipFill rotWithShape="1">
          <a:blip r:embed="rId3"/>
          <a:srcRect l="1273" t="27128" r="69956" b="10943"/>
          <a:stretch/>
        </p:blipFill>
        <p:spPr>
          <a:xfrm>
            <a:off x="427185" y="336233"/>
            <a:ext cx="4874715" cy="590234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5" b="28122"/>
          <a:stretch/>
        </p:blipFill>
        <p:spPr>
          <a:xfrm>
            <a:off x="4493667" y="87313"/>
            <a:ext cx="1210310" cy="497840"/>
          </a:xfrm>
          <a:prstGeom prst="rect">
            <a:avLst/>
          </a:prstGeom>
        </p:spPr>
      </p:pic>
      <p:sp>
        <p:nvSpPr>
          <p:cNvPr id="16" name="Owal 15"/>
          <p:cNvSpPr/>
          <p:nvPr/>
        </p:nvSpPr>
        <p:spPr>
          <a:xfrm>
            <a:off x="4899825" y="1515222"/>
            <a:ext cx="1317523" cy="278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1.2</a:t>
            </a:r>
            <a:endParaRPr lang="pl-PL" dirty="0"/>
          </a:p>
        </p:txBody>
      </p:sp>
      <p:sp>
        <p:nvSpPr>
          <p:cNvPr id="17" name="Owal 16"/>
          <p:cNvSpPr/>
          <p:nvPr/>
        </p:nvSpPr>
        <p:spPr>
          <a:xfrm>
            <a:off x="4899822" y="1909641"/>
            <a:ext cx="1317523" cy="2782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1.3</a:t>
            </a:r>
            <a:endParaRPr lang="pl-PL" dirty="0"/>
          </a:p>
        </p:txBody>
      </p:sp>
      <p:sp>
        <p:nvSpPr>
          <p:cNvPr id="18" name="Owal 17"/>
          <p:cNvSpPr/>
          <p:nvPr/>
        </p:nvSpPr>
        <p:spPr>
          <a:xfrm>
            <a:off x="4899822" y="2656944"/>
            <a:ext cx="1317523" cy="2782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1.1</a:t>
            </a:r>
            <a:endParaRPr lang="pl-PL" dirty="0"/>
          </a:p>
        </p:txBody>
      </p:sp>
      <p:sp>
        <p:nvSpPr>
          <p:cNvPr id="19" name="Owal 18"/>
          <p:cNvSpPr/>
          <p:nvPr/>
        </p:nvSpPr>
        <p:spPr>
          <a:xfrm>
            <a:off x="4899822" y="2286886"/>
            <a:ext cx="1317523" cy="2782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1.3</a:t>
            </a:r>
            <a:endParaRPr lang="pl-PL" dirty="0"/>
          </a:p>
        </p:txBody>
      </p:sp>
      <p:sp>
        <p:nvSpPr>
          <p:cNvPr id="20" name="Owal 19"/>
          <p:cNvSpPr/>
          <p:nvPr/>
        </p:nvSpPr>
        <p:spPr>
          <a:xfrm>
            <a:off x="4899823" y="4173114"/>
            <a:ext cx="1317523" cy="2782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1.3</a:t>
            </a:r>
            <a:endParaRPr lang="pl-PL" dirty="0"/>
          </a:p>
        </p:txBody>
      </p:sp>
      <p:pic>
        <p:nvPicPr>
          <p:cNvPr id="11" name="Symbol zastępczy zawartości 3"/>
          <p:cNvPicPr>
            <a:picLocks noChangeAspect="1"/>
          </p:cNvPicPr>
          <p:nvPr/>
        </p:nvPicPr>
        <p:blipFill rotWithShape="1">
          <a:blip r:embed="rId5"/>
          <a:srcRect l="20996" t="30080" r="69650" b="53491"/>
          <a:stretch/>
        </p:blipFill>
        <p:spPr>
          <a:xfrm>
            <a:off x="11114202" y="0"/>
            <a:ext cx="1077798" cy="106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 1. Wyeliminować ubóstwo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375399"/>
              </p:ext>
            </p:extLst>
          </p:nvPr>
        </p:nvGraphicFramePr>
        <p:xfrm>
          <a:off x="7268066" y="1256174"/>
          <a:ext cx="4697791" cy="268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795817"/>
              </p:ext>
            </p:extLst>
          </p:nvPr>
        </p:nvGraphicFramePr>
        <p:xfrm>
          <a:off x="98321" y="908913"/>
          <a:ext cx="4096607" cy="523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ostokąt 5"/>
          <p:cNvSpPr/>
          <p:nvPr/>
        </p:nvSpPr>
        <p:spPr>
          <a:xfrm>
            <a:off x="6465834" y="4172010"/>
            <a:ext cx="5063614" cy="738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1400" dirty="0" smtClean="0"/>
              <a:t>Odsetek </a:t>
            </a:r>
            <a:r>
              <a:rPr lang="pl-PL" sz="1400" dirty="0"/>
              <a:t>osób, których ekwiwalentny dochód do </a:t>
            </a:r>
            <a:r>
              <a:rPr lang="pl-PL" sz="1400" dirty="0" smtClean="0"/>
              <a:t>dyspozycji </a:t>
            </a:r>
            <a:r>
              <a:rPr lang="pl-PL" sz="1400" dirty="0"/>
              <a:t>jest niższy od granicy ubóstwa ustalonej na poziomie 60% krajowej mediany ekwiwalentnych dochodów do dyspozycji.</a:t>
            </a:r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 rotWithShape="1">
          <a:blip r:embed="rId4"/>
          <a:srcRect l="20996" t="30080" r="69650" b="53491"/>
          <a:stretch/>
        </p:blipFill>
        <p:spPr>
          <a:xfrm>
            <a:off x="11114202" y="0"/>
            <a:ext cx="1077798" cy="1064891"/>
          </a:xfrm>
          <a:prstGeom prst="rect">
            <a:avLst/>
          </a:prstGeom>
        </p:spPr>
      </p:pic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464215"/>
              </p:ext>
            </p:extLst>
          </p:nvPr>
        </p:nvGraphicFramePr>
        <p:xfrm>
          <a:off x="3810000" y="1097826"/>
          <a:ext cx="2864177" cy="504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976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53123"/>
              </p:ext>
            </p:extLst>
          </p:nvPr>
        </p:nvGraphicFramePr>
        <p:xfrm>
          <a:off x="6637318" y="1193482"/>
          <a:ext cx="5431901" cy="431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129912"/>
              </p:ext>
            </p:extLst>
          </p:nvPr>
        </p:nvGraphicFramePr>
        <p:xfrm>
          <a:off x="217897" y="148019"/>
          <a:ext cx="6153150" cy="435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/>
          <p:cNvSpPr/>
          <p:nvPr/>
        </p:nvSpPr>
        <p:spPr>
          <a:xfrm>
            <a:off x="147554" y="4492904"/>
            <a:ext cx="6223493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pl-PL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Świadczenia społeczne</a:t>
            </a:r>
            <a:r>
              <a:rPr lang="pl-PL" sz="1200" dirty="0">
                <a:solidFill>
                  <a:schemeClr val="bg1"/>
                </a:solidFill>
                <a:latin typeface="Verdana" panose="020B0604030504040204" pitchFamily="34" charset="0"/>
              </a:rPr>
              <a:t> - obejmują:</a:t>
            </a:r>
            <a:endParaRPr lang="pl-PL" sz="1200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pl-PL" sz="1200" dirty="0">
                <a:solidFill>
                  <a:schemeClr val="bg1"/>
                </a:solidFill>
                <a:latin typeface="Verdana" panose="020B0604030504040204" pitchFamily="34" charset="0"/>
              </a:rPr>
              <a:t>świadczenia z ubezpieczeń społecznych, do których zaliczono: emerytury i renty (bez realizowanych na mocy umów międzynarodowych), </a:t>
            </a:r>
            <a:r>
              <a:rPr lang="pl-PL" sz="1200" dirty="0" smtClean="0">
                <a:solidFill>
                  <a:schemeClr val="bg1"/>
                </a:solidFill>
                <a:latin typeface="Verdana" panose="020B0604030504040204" pitchFamily="34" charset="0"/>
              </a:rPr>
              <a:t>zasiłki, świadczenia </a:t>
            </a:r>
            <a:r>
              <a:rPr lang="pl-PL" sz="1200" dirty="0">
                <a:solidFill>
                  <a:schemeClr val="bg1"/>
                </a:solidFill>
                <a:latin typeface="Verdana" panose="020B0604030504040204" pitchFamily="34" charset="0"/>
              </a:rPr>
              <a:t>rehabilitacyjne i jednorazowe odszkodowania powypadkowe;</a:t>
            </a:r>
            <a:endParaRPr lang="pl-PL" sz="1200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r>
              <a:rPr lang="pl-PL" sz="1200" dirty="0">
                <a:solidFill>
                  <a:schemeClr val="bg1"/>
                </a:solidFill>
                <a:latin typeface="Verdana" panose="020B0604030504040204" pitchFamily="34" charset="0"/>
              </a:rPr>
              <a:t>pozostałe świadczenia społeczne jak</a:t>
            </a:r>
            <a:r>
              <a:rPr lang="pl-PL" sz="1200" dirty="0" smtClean="0">
                <a:solidFill>
                  <a:schemeClr val="bg1"/>
                </a:solidFill>
                <a:latin typeface="Verdana" panose="020B0604030504040204" pitchFamily="34" charset="0"/>
              </a:rPr>
              <a:t>: świadczenia </a:t>
            </a:r>
            <a:r>
              <a:rPr lang="pl-PL" sz="1200" dirty="0">
                <a:solidFill>
                  <a:schemeClr val="bg1"/>
                </a:solidFill>
                <a:latin typeface="Verdana" panose="020B0604030504040204" pitchFamily="34" charset="0"/>
              </a:rPr>
              <a:t>rodzinne</a:t>
            </a:r>
            <a:r>
              <a:rPr lang="pl-PL" sz="1200" dirty="0" smtClean="0">
                <a:solidFill>
                  <a:schemeClr val="bg1"/>
                </a:solidFill>
                <a:latin typeface="Verdana" panose="020B0604030504040204" pitchFamily="34" charset="0"/>
              </a:rPr>
              <a:t>, świadczenie </a:t>
            </a:r>
            <a:r>
              <a:rPr lang="pl-PL" sz="1200" dirty="0">
                <a:solidFill>
                  <a:schemeClr val="bg1"/>
                </a:solidFill>
                <a:latin typeface="Verdana" panose="020B0604030504040204" pitchFamily="34" charset="0"/>
              </a:rPr>
              <a:t>z funduszu alimentacyjnego </a:t>
            </a:r>
            <a:r>
              <a:rPr lang="pl-PL" sz="1200" dirty="0" smtClean="0">
                <a:solidFill>
                  <a:schemeClr val="bg1"/>
                </a:solidFill>
                <a:latin typeface="Verdana" panose="020B0604030504040204" pitchFamily="34" charset="0"/>
              </a:rPr>
              <a:t>/zaliczka </a:t>
            </a:r>
            <a:r>
              <a:rPr lang="pl-PL" sz="1200" dirty="0">
                <a:solidFill>
                  <a:schemeClr val="bg1"/>
                </a:solidFill>
                <a:latin typeface="Verdana" panose="020B0604030504040204" pitchFamily="34" charset="0"/>
              </a:rPr>
              <a:t>alimentacyjną</a:t>
            </a:r>
            <a:r>
              <a:rPr lang="pl-PL" sz="1200" dirty="0" smtClean="0">
                <a:solidFill>
                  <a:schemeClr val="bg1"/>
                </a:solidFill>
                <a:latin typeface="Verdana" panose="020B0604030504040204" pitchFamily="34" charset="0"/>
              </a:rPr>
              <a:t>, rentę </a:t>
            </a:r>
            <a:r>
              <a:rPr lang="pl-PL" sz="1200" dirty="0">
                <a:solidFill>
                  <a:schemeClr val="bg1"/>
                </a:solidFill>
                <a:latin typeface="Verdana" panose="020B0604030504040204" pitchFamily="34" charset="0"/>
              </a:rPr>
              <a:t>socjalną</a:t>
            </a:r>
            <a:r>
              <a:rPr lang="pl-PL" sz="1200" dirty="0" smtClean="0">
                <a:solidFill>
                  <a:schemeClr val="bg1"/>
                </a:solidFill>
                <a:latin typeface="Verdana" panose="020B0604030504040204" pitchFamily="34" charset="0"/>
              </a:rPr>
              <a:t>, zasiłki </a:t>
            </a:r>
            <a:r>
              <a:rPr lang="pl-PL" sz="1200" dirty="0">
                <a:solidFill>
                  <a:schemeClr val="bg1"/>
                </a:solidFill>
                <a:latin typeface="Verdana" panose="020B0604030504040204" pitchFamily="34" charset="0"/>
              </a:rPr>
              <a:t>dla bezrobotnych oraz zasiłki i świadczenia </a:t>
            </a:r>
            <a:r>
              <a:rPr lang="pl-PL" sz="1200" dirty="0" smtClean="0">
                <a:solidFill>
                  <a:schemeClr val="bg1"/>
                </a:solidFill>
                <a:latin typeface="Verdana" panose="020B0604030504040204" pitchFamily="34" charset="0"/>
              </a:rPr>
              <a:t>przedemerytalne oraz świadczenie 500+ (od 2016 r.).</a:t>
            </a:r>
            <a:endParaRPr lang="pl-PL" sz="1200" dirty="0">
              <a:solidFill>
                <a:schemeClr val="bg1"/>
              </a:solidFill>
            </a:endParaRPr>
          </a:p>
        </p:txBody>
      </p:sp>
      <p:cxnSp>
        <p:nvCxnSpPr>
          <p:cNvPr id="13" name="Łącznik prosty 12"/>
          <p:cNvCxnSpPr/>
          <p:nvPr/>
        </p:nvCxnSpPr>
        <p:spPr>
          <a:xfrm>
            <a:off x="7296867" y="3024611"/>
            <a:ext cx="4558583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flipV="1">
            <a:off x="619432" y="1842775"/>
            <a:ext cx="5350080" cy="569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Symbol zastępczy zawartości 3"/>
          <p:cNvPicPr>
            <a:picLocks noChangeAspect="1"/>
          </p:cNvPicPr>
          <p:nvPr/>
        </p:nvPicPr>
        <p:blipFill rotWithShape="1">
          <a:blip r:embed="rId4"/>
          <a:srcRect l="20996" t="30080" r="69650" b="53491"/>
          <a:stretch/>
        </p:blipFill>
        <p:spPr>
          <a:xfrm>
            <a:off x="11114202" y="0"/>
            <a:ext cx="1077798" cy="106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237930"/>
              </p:ext>
            </p:extLst>
          </p:nvPr>
        </p:nvGraphicFramePr>
        <p:xfrm>
          <a:off x="336550" y="1089025"/>
          <a:ext cx="11518900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Symbol zastępczy zawartości 3"/>
          <p:cNvPicPr>
            <a:picLocks noChangeAspect="1"/>
          </p:cNvPicPr>
          <p:nvPr/>
        </p:nvPicPr>
        <p:blipFill rotWithShape="1">
          <a:blip r:embed="rId3"/>
          <a:srcRect l="20996" t="30080" r="69650" b="53491"/>
          <a:stretch/>
        </p:blipFill>
        <p:spPr>
          <a:xfrm>
            <a:off x="11114202" y="0"/>
            <a:ext cx="1077798" cy="106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6" t="30127" r="65851" b="15186"/>
          <a:stretch/>
        </p:blipFill>
        <p:spPr>
          <a:xfrm>
            <a:off x="377071" y="419100"/>
            <a:ext cx="6086147" cy="570373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1666" t="40185" r="70730" b="14445"/>
          <a:stretch/>
        </p:blipFill>
        <p:spPr>
          <a:xfrm>
            <a:off x="6822283" y="419100"/>
            <a:ext cx="5048250" cy="4667250"/>
          </a:xfrm>
          <a:prstGeom prst="rect">
            <a:avLst/>
          </a:prstGeom>
        </p:spPr>
      </p:pic>
      <p:sp>
        <p:nvSpPr>
          <p:cNvPr id="8" name="Owal 7"/>
          <p:cNvSpPr/>
          <p:nvPr/>
        </p:nvSpPr>
        <p:spPr>
          <a:xfrm>
            <a:off x="6018127" y="1618917"/>
            <a:ext cx="1317523" cy="278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7.2</a:t>
            </a:r>
            <a:endParaRPr lang="pl-PL" dirty="0"/>
          </a:p>
        </p:txBody>
      </p:sp>
      <p:sp>
        <p:nvSpPr>
          <p:cNvPr id="9" name="Owal 8"/>
          <p:cNvSpPr/>
          <p:nvPr/>
        </p:nvSpPr>
        <p:spPr>
          <a:xfrm>
            <a:off x="6018127" y="2044694"/>
            <a:ext cx="1317523" cy="278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7.3</a:t>
            </a:r>
            <a:endParaRPr lang="pl-PL" dirty="0"/>
          </a:p>
        </p:txBody>
      </p:sp>
      <p:sp>
        <p:nvSpPr>
          <p:cNvPr id="10" name="Owal 9"/>
          <p:cNvSpPr/>
          <p:nvPr/>
        </p:nvSpPr>
        <p:spPr>
          <a:xfrm>
            <a:off x="5848099" y="2541118"/>
            <a:ext cx="1589304" cy="278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7.a/b</a:t>
            </a:r>
            <a:endParaRPr lang="pl-PL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 rotWithShape="1">
          <a:blip r:embed="rId4"/>
          <a:srcRect l="20996" t="46708" r="69650" b="36449"/>
          <a:stretch/>
        </p:blipFill>
        <p:spPr>
          <a:xfrm>
            <a:off x="11121725" y="1"/>
            <a:ext cx="1070274" cy="108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36550" y="1726970"/>
          <a:ext cx="3933792" cy="4083214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052309">
                  <a:extLst>
                    <a:ext uri="{9D8B030D-6E8A-4147-A177-3AD203B41FA5}">
                      <a16:colId xmlns:a16="http://schemas.microsoft.com/office/drawing/2014/main" val="676918609"/>
                    </a:ext>
                  </a:extLst>
                </a:gridCol>
                <a:gridCol w="430810">
                  <a:extLst>
                    <a:ext uri="{9D8B030D-6E8A-4147-A177-3AD203B41FA5}">
                      <a16:colId xmlns:a16="http://schemas.microsoft.com/office/drawing/2014/main" val="131430386"/>
                    </a:ext>
                  </a:extLst>
                </a:gridCol>
                <a:gridCol w="489897">
                  <a:extLst>
                    <a:ext uri="{9D8B030D-6E8A-4147-A177-3AD203B41FA5}">
                      <a16:colId xmlns:a16="http://schemas.microsoft.com/office/drawing/2014/main" val="2930479072"/>
                    </a:ext>
                  </a:extLst>
                </a:gridCol>
                <a:gridCol w="452487">
                  <a:extLst>
                    <a:ext uri="{9D8B030D-6E8A-4147-A177-3AD203B41FA5}">
                      <a16:colId xmlns:a16="http://schemas.microsoft.com/office/drawing/2014/main" val="168732563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val="1506064946"/>
                    </a:ext>
                  </a:extLst>
                </a:gridCol>
                <a:gridCol w="980388">
                  <a:extLst>
                    <a:ext uri="{9D8B030D-6E8A-4147-A177-3AD203B41FA5}">
                      <a16:colId xmlns:a16="http://schemas.microsoft.com/office/drawing/2014/main" val="315973747"/>
                    </a:ext>
                  </a:extLst>
                </a:gridCol>
              </a:tblGrid>
              <a:tr h="295500"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2005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Lokata 2005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2015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Lokata 2015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Zmiana lokaty w 2015 r.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/>
                </a:tc>
                <a:extLst>
                  <a:ext uri="{0D108BD9-81ED-4DB2-BD59-A6C34878D82A}">
                    <a16:rowId xmlns:a16="http://schemas.microsoft.com/office/drawing/2014/main" val="1174338917"/>
                  </a:ext>
                </a:extLst>
              </a:tr>
              <a:tr h="217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Dolnośląskie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0,09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u="none" strike="noStrike" dirty="0">
                          <a:effectLst/>
                        </a:rPr>
                        <a:t>3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extLst>
                  <a:ext uri="{0D108BD9-81ED-4DB2-BD59-A6C34878D82A}">
                    <a16:rowId xmlns:a16="http://schemas.microsoft.com/office/drawing/2014/main" val="2766450453"/>
                  </a:ext>
                </a:extLst>
              </a:tr>
              <a:tr h="217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Kujawsko-pomorskie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u="none" strike="noStrike" dirty="0">
                          <a:effectLst/>
                        </a:rPr>
                        <a:t>1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extLst>
                  <a:ext uri="{0D108BD9-81ED-4DB2-BD59-A6C34878D82A}">
                    <a16:rowId xmlns:a16="http://schemas.microsoft.com/office/drawing/2014/main" val="85661373"/>
                  </a:ext>
                </a:extLst>
              </a:tr>
              <a:tr h="217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Lubelskie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0,09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u="none" strike="noStrike" dirty="0">
                          <a:effectLst/>
                        </a:rPr>
                        <a:t>1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extLst>
                  <a:ext uri="{0D108BD9-81ED-4DB2-BD59-A6C34878D82A}">
                    <a16:rowId xmlns:a16="http://schemas.microsoft.com/office/drawing/2014/main" val="1079570975"/>
                  </a:ext>
                </a:extLst>
              </a:tr>
              <a:tr h="217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Lubuskie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0,09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-4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extLst>
                  <a:ext uri="{0D108BD9-81ED-4DB2-BD59-A6C34878D82A}">
                    <a16:rowId xmlns:a16="http://schemas.microsoft.com/office/drawing/2014/main" val="526173008"/>
                  </a:ext>
                </a:extLst>
              </a:tr>
              <a:tr h="217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Łódzkie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-3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extLst>
                  <a:ext uri="{0D108BD9-81ED-4DB2-BD59-A6C34878D82A}">
                    <a16:rowId xmlns:a16="http://schemas.microsoft.com/office/drawing/2014/main" val="452187963"/>
                  </a:ext>
                </a:extLst>
              </a:tr>
              <a:tr h="217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Małopolskie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0,09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u="none" strike="noStrike" dirty="0">
                          <a:effectLst/>
                        </a:rPr>
                        <a:t>7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extLst>
                  <a:ext uri="{0D108BD9-81ED-4DB2-BD59-A6C34878D82A}">
                    <a16:rowId xmlns:a16="http://schemas.microsoft.com/office/drawing/2014/main" val="3813400915"/>
                  </a:ext>
                </a:extLst>
              </a:tr>
              <a:tr h="217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Mazowieckie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0,06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u="none" strike="noStrike" dirty="0">
                          <a:effectLst/>
                        </a:rPr>
                        <a:t>1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extLst>
                  <a:ext uri="{0D108BD9-81ED-4DB2-BD59-A6C34878D82A}">
                    <a16:rowId xmlns:a16="http://schemas.microsoft.com/office/drawing/2014/main" val="729315914"/>
                  </a:ext>
                </a:extLst>
              </a:tr>
              <a:tr h="217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Opolskie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-1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extLst>
                  <a:ext uri="{0D108BD9-81ED-4DB2-BD59-A6C34878D82A}">
                    <a16:rowId xmlns:a16="http://schemas.microsoft.com/office/drawing/2014/main" val="3378481661"/>
                  </a:ext>
                </a:extLst>
              </a:tr>
              <a:tr h="217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Podkarpackie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0,08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u="none" strike="noStrike" dirty="0">
                          <a:effectLst/>
                        </a:rPr>
                        <a:t>2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extLst>
                  <a:ext uri="{0D108BD9-81ED-4DB2-BD59-A6C34878D82A}">
                    <a16:rowId xmlns:a16="http://schemas.microsoft.com/office/drawing/2014/main" val="1061413013"/>
                  </a:ext>
                </a:extLst>
              </a:tr>
              <a:tr h="217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Podlaskie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0,07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u="none" strike="noStrike" dirty="0">
                          <a:effectLst/>
                        </a:rPr>
                        <a:t>1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extLst>
                  <a:ext uri="{0D108BD9-81ED-4DB2-BD59-A6C34878D82A}">
                    <a16:rowId xmlns:a16="http://schemas.microsoft.com/office/drawing/2014/main" val="4054214540"/>
                  </a:ext>
                </a:extLst>
              </a:tr>
              <a:tr h="217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Pomorskie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0,08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u="none" strike="noStrike" dirty="0">
                          <a:effectLst/>
                        </a:rPr>
                        <a:t>6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extLst>
                  <a:ext uri="{0D108BD9-81ED-4DB2-BD59-A6C34878D82A}">
                    <a16:rowId xmlns:a16="http://schemas.microsoft.com/office/drawing/2014/main" val="3132988375"/>
                  </a:ext>
                </a:extLst>
              </a:tr>
              <a:tr h="217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Śląskie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extLst>
                  <a:ext uri="{0D108BD9-81ED-4DB2-BD59-A6C34878D82A}">
                    <a16:rowId xmlns:a16="http://schemas.microsoft.com/office/drawing/2014/main" val="2329420691"/>
                  </a:ext>
                </a:extLst>
              </a:tr>
              <a:tr h="217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Świętokrzyskie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-5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extLst>
                  <a:ext uri="{0D108BD9-81ED-4DB2-BD59-A6C34878D82A}">
                    <a16:rowId xmlns:a16="http://schemas.microsoft.com/office/drawing/2014/main" val="4182691288"/>
                  </a:ext>
                </a:extLst>
              </a:tr>
              <a:tr h="217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Warmińsko-mazurskie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0,09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0,08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-3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extLst>
                  <a:ext uri="{0D108BD9-81ED-4DB2-BD59-A6C34878D82A}">
                    <a16:rowId xmlns:a16="http://schemas.microsoft.com/office/drawing/2014/main" val="1262659377"/>
                  </a:ext>
                </a:extLst>
              </a:tr>
              <a:tr h="217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Wielkopolskie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0,07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u="none" strike="noStrike" dirty="0">
                          <a:effectLst/>
                        </a:rPr>
                        <a:t>1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extLst>
                  <a:ext uri="{0D108BD9-81ED-4DB2-BD59-A6C34878D82A}">
                    <a16:rowId xmlns:a16="http://schemas.microsoft.com/office/drawing/2014/main" val="3490929137"/>
                  </a:ext>
                </a:extLst>
              </a:tr>
              <a:tr h="217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Zachodniopomorskie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0,12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0,09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 dirty="0">
                          <a:effectLst/>
                        </a:rPr>
                        <a:t>-1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/>
                </a:tc>
                <a:extLst>
                  <a:ext uri="{0D108BD9-81ED-4DB2-BD59-A6C34878D82A}">
                    <a16:rowId xmlns:a16="http://schemas.microsoft.com/office/drawing/2014/main" val="3274922672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Cel 7. Czysta i dostępna energia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1709" y="1282224"/>
            <a:ext cx="4018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(cel 7.3) Zużycie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energii elektrycznej na 1 mln zł PKB</a:t>
            </a:r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 rotWithShape="1">
          <a:blip r:embed="rId2"/>
          <a:srcRect l="20996" t="46708" r="69650" b="36449"/>
          <a:stretch/>
        </p:blipFill>
        <p:spPr>
          <a:xfrm>
            <a:off x="11121725" y="1"/>
            <a:ext cx="1070274" cy="1084082"/>
          </a:xfrm>
          <a:prstGeom prst="rect">
            <a:avLst/>
          </a:prstGeom>
        </p:spPr>
      </p:pic>
      <p:graphicFrame>
        <p:nvGraphicFramePr>
          <p:cNvPr id="8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766554"/>
              </p:ext>
            </p:extLst>
          </p:nvPr>
        </p:nvGraphicFramePr>
        <p:xfrm>
          <a:off x="4494180" y="1089025"/>
          <a:ext cx="7361270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55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3"/>
          <p:cNvPicPr>
            <a:picLocks noChangeAspect="1"/>
          </p:cNvPicPr>
          <p:nvPr/>
        </p:nvPicPr>
        <p:blipFill rotWithShape="1">
          <a:blip r:embed="rId2"/>
          <a:srcRect l="20996" t="46708" r="69650" b="36449"/>
          <a:stretch/>
        </p:blipFill>
        <p:spPr>
          <a:xfrm>
            <a:off x="10982226" y="76200"/>
            <a:ext cx="1114229" cy="1128605"/>
          </a:xfrm>
          <a:prstGeom prst="rect">
            <a:avLst/>
          </a:prstGeom>
        </p:spPr>
      </p:pic>
      <p:sp>
        <p:nvSpPr>
          <p:cNvPr id="6" name="Tytuł 2"/>
          <p:cNvSpPr txBox="1">
            <a:spLocks/>
          </p:cNvSpPr>
          <p:nvPr/>
        </p:nvSpPr>
        <p:spPr>
          <a:xfrm>
            <a:off x="488950" y="341313"/>
            <a:ext cx="11518900" cy="720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defRPr>
            </a:lvl1pPr>
          </a:lstStyle>
          <a:p>
            <a:r>
              <a:rPr lang="pl-PL" smtClean="0"/>
              <a:t>Cel 7. Czysta i dostępna energia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456843"/>
              </p:ext>
            </p:extLst>
          </p:nvPr>
        </p:nvGraphicFramePr>
        <p:xfrm>
          <a:off x="336550" y="1089025"/>
          <a:ext cx="11518900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46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113" t="34021" r="67697" b="8632"/>
          <a:stretch/>
        </p:blipFill>
        <p:spPr>
          <a:xfrm>
            <a:off x="336549" y="188914"/>
            <a:ext cx="6070059" cy="58913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l="1349" t="47143" r="72540" b="18712"/>
          <a:stretch/>
        </p:blipFill>
        <p:spPr>
          <a:xfrm>
            <a:off x="6734628" y="188913"/>
            <a:ext cx="4775200" cy="2978493"/>
          </a:xfrm>
          <a:prstGeom prst="rect">
            <a:avLst/>
          </a:prstGeom>
        </p:spPr>
      </p:pic>
      <p:pic>
        <p:nvPicPr>
          <p:cNvPr id="8" name="Symbol zastępczy zawartości 6"/>
          <p:cNvPicPr>
            <a:picLocks noChangeAspect="1"/>
          </p:cNvPicPr>
          <p:nvPr/>
        </p:nvPicPr>
        <p:blipFill rotWithShape="1">
          <a:blip r:embed="rId4"/>
          <a:srcRect l="1010" t="30014" r="65535" b="21920"/>
          <a:stretch/>
        </p:blipFill>
        <p:spPr>
          <a:xfrm>
            <a:off x="6734628" y="2071470"/>
            <a:ext cx="5120822" cy="4138530"/>
          </a:xfrm>
          <a:prstGeom prst="rect">
            <a:avLst/>
          </a:prstGeom>
        </p:spPr>
      </p:pic>
      <p:pic>
        <p:nvPicPr>
          <p:cNvPr id="7" name="Symbol zastępczy zawartości 3"/>
          <p:cNvPicPr>
            <a:picLocks noChangeAspect="1"/>
          </p:cNvPicPr>
          <p:nvPr/>
        </p:nvPicPr>
        <p:blipFill rotWithShape="1">
          <a:blip r:embed="rId5"/>
          <a:srcRect l="30294" t="46708" r="60240" b="36449"/>
          <a:stretch/>
        </p:blipFill>
        <p:spPr>
          <a:xfrm>
            <a:off x="11092850" y="54529"/>
            <a:ext cx="950560" cy="951430"/>
          </a:xfrm>
          <a:prstGeom prst="rect">
            <a:avLst/>
          </a:prstGeom>
        </p:spPr>
      </p:pic>
      <p:sp>
        <p:nvSpPr>
          <p:cNvPr id="10" name="Owal 9"/>
          <p:cNvSpPr/>
          <p:nvPr/>
        </p:nvSpPr>
        <p:spPr>
          <a:xfrm>
            <a:off x="5920658" y="949903"/>
            <a:ext cx="1317523" cy="278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8.1</a:t>
            </a:r>
            <a:endParaRPr lang="pl-PL" dirty="0"/>
          </a:p>
        </p:txBody>
      </p:sp>
      <p:sp>
        <p:nvSpPr>
          <p:cNvPr id="11" name="Owal 10"/>
          <p:cNvSpPr/>
          <p:nvPr/>
        </p:nvSpPr>
        <p:spPr>
          <a:xfrm>
            <a:off x="5827961" y="4235908"/>
            <a:ext cx="1317523" cy="278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8.5</a:t>
            </a:r>
            <a:endParaRPr lang="pl-PL" dirty="0"/>
          </a:p>
        </p:txBody>
      </p:sp>
      <p:sp>
        <p:nvSpPr>
          <p:cNvPr id="12" name="Owal 11"/>
          <p:cNvSpPr/>
          <p:nvPr/>
        </p:nvSpPr>
        <p:spPr>
          <a:xfrm>
            <a:off x="5849759" y="4597217"/>
            <a:ext cx="1317523" cy="278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8.5</a:t>
            </a:r>
            <a:endParaRPr lang="pl-PL" dirty="0"/>
          </a:p>
        </p:txBody>
      </p:sp>
      <p:sp>
        <p:nvSpPr>
          <p:cNvPr id="13" name="Owal 12"/>
          <p:cNvSpPr/>
          <p:nvPr/>
        </p:nvSpPr>
        <p:spPr>
          <a:xfrm>
            <a:off x="5827960" y="5956469"/>
            <a:ext cx="1317523" cy="278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8.8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84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l-PL" dirty="0" smtClean="0"/>
              <a:t>Rozwój </a:t>
            </a:r>
            <a:r>
              <a:rPr lang="pl-PL" dirty="0"/>
              <a:t>zrównoważony jest jednym z priorytetów </a:t>
            </a:r>
            <a:r>
              <a:rPr lang="pl-PL" dirty="0" smtClean="0"/>
              <a:t>w </a:t>
            </a:r>
            <a:r>
              <a:rPr lang="pl-PL" dirty="0"/>
              <a:t>skali globalnej i regionalnej. Kluczowym pojęciem w procesach rozwojowych jest określenie pożądanych kierunków </a:t>
            </a:r>
            <a:r>
              <a:rPr lang="pl-PL" dirty="0" smtClean="0"/>
              <a:t>rozwoju </a:t>
            </a:r>
            <a:r>
              <a:rPr lang="pl-PL" dirty="0"/>
              <a:t>gospodarczego uwzględniających ład społeczny i środowiskowy. Określenie celów rozwojowych, jak i możliwość ich realizacji zależą od uwarunkowań regionalnych, na które składają się m.in. dostępne zasoby, aktualny poziom rozwoju gospodarczego, wyposażenie w infrastrukturę, stan prawny, poziom świadomości społecznej. </a:t>
            </a:r>
          </a:p>
          <a:p>
            <a:pPr algn="just"/>
            <a:r>
              <a:rPr lang="pl-PL" dirty="0"/>
              <a:t>Celem prezentacji jest ocena procesów rozwojowych z zakresu ładu społecznego, gospodarczego i środowiskowego na poziomie województw w latach 2005-2016 ze szczególnym uwzględnieniem zagadnień </a:t>
            </a:r>
            <a:r>
              <a:rPr lang="pl-PL" dirty="0" smtClean="0"/>
              <a:t>zawartych </a:t>
            </a:r>
            <a:r>
              <a:rPr lang="pl-PL" dirty="0"/>
              <a:t>w Agendzie 2030 na rzecz zrównoważonego rozwoju Przekształcając nasz świat (</a:t>
            </a:r>
            <a:r>
              <a:rPr lang="pl-PL" i="1" dirty="0" err="1"/>
              <a:t>Transforming</a:t>
            </a:r>
            <a:r>
              <a:rPr lang="pl-PL" i="1" dirty="0"/>
              <a:t> </a:t>
            </a:r>
            <a:r>
              <a:rPr lang="pl-PL" i="1" dirty="0" err="1"/>
              <a:t>our</a:t>
            </a:r>
            <a:r>
              <a:rPr lang="pl-PL" i="1" dirty="0"/>
              <a:t> </a:t>
            </a:r>
            <a:r>
              <a:rPr lang="pl-PL" i="1" dirty="0" err="1"/>
              <a:t>world</a:t>
            </a:r>
            <a:r>
              <a:rPr lang="pl-PL" dirty="0"/>
              <a:t>) przyjętej przez Zgromadzenie Ogólne ONZ we wrześniu 2015 roku. Wskazane zostaną obszary, dla których odnotowano pozytywne zmiany i te, w których zmiany przysparzają nowych wyzwań (np. wzrost liczby samochodów osobowych). Ocena zostanie przygotowana z wykorzystaniem narzędzi statystycznej analizy danych, a wśród nich metod porządkowania liniowego, analizy zróżnicowania i dynamiki. Podstawą prowadzonych badań będą wskaźniki zrównoważonego rozwoju modułu regionalnego bazy Wskaźników Zrównoważonego Rozwoju Głównego Urzędu Statystycznego.</a:t>
            </a: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93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 8. Wzrost gospodarczy i godna praca</a:t>
            </a:r>
            <a:endParaRPr lang="pl-PL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30037"/>
              </p:ext>
            </p:extLst>
          </p:nvPr>
        </p:nvGraphicFramePr>
        <p:xfrm>
          <a:off x="336550" y="651753"/>
          <a:ext cx="11518900" cy="274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rostokąt 7"/>
          <p:cNvSpPr/>
          <p:nvPr/>
        </p:nvSpPr>
        <p:spPr>
          <a:xfrm>
            <a:off x="641022" y="4067462"/>
            <a:ext cx="1105764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dirty="0"/>
              <a:t>8.1 Utrzymać wzrost gospodarczy na jednego mieszkańca, biorąc pod uwagę krajowe uwarunkowania. Osiągnąć i utrzymać przynajmniej 7-procentowy roczny wzrost produktu krajowego brutto w krajach najmniej rozwiniętych.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670007"/>
              </p:ext>
            </p:extLst>
          </p:nvPr>
        </p:nvGraphicFramePr>
        <p:xfrm>
          <a:off x="263951" y="3400369"/>
          <a:ext cx="115914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Łącznik prosty 6"/>
          <p:cNvCxnSpPr/>
          <p:nvPr/>
        </p:nvCxnSpPr>
        <p:spPr>
          <a:xfrm>
            <a:off x="763571" y="1875934"/>
            <a:ext cx="10935093" cy="18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Symbol zastępczy zawartości 3"/>
          <p:cNvPicPr>
            <a:picLocks noChangeAspect="1"/>
          </p:cNvPicPr>
          <p:nvPr/>
        </p:nvPicPr>
        <p:blipFill rotWithShape="1">
          <a:blip r:embed="rId4"/>
          <a:srcRect l="30294" t="46708" r="60240" b="36449"/>
          <a:stretch/>
        </p:blipFill>
        <p:spPr>
          <a:xfrm>
            <a:off x="11092850" y="54529"/>
            <a:ext cx="950560" cy="9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2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347788" indent="-1347788"/>
            <a:r>
              <a:rPr lang="pl-PL" dirty="0"/>
              <a:t>Cel 8. Wzrost gospodarczy i godna </a:t>
            </a:r>
            <a:r>
              <a:rPr lang="pl-PL" dirty="0" smtClean="0"/>
              <a:t>praca</a:t>
            </a:r>
            <a:br>
              <a:rPr lang="pl-PL" dirty="0" smtClean="0"/>
            </a:br>
            <a:r>
              <a:rPr lang="pl-PL" sz="2200" dirty="0" smtClean="0"/>
              <a:t>(pełne i produktywne zatrudnienie)</a:t>
            </a:r>
            <a:endParaRPr lang="pl-PL" sz="22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756183"/>
              </p:ext>
            </p:extLst>
          </p:nvPr>
        </p:nvGraphicFramePr>
        <p:xfrm>
          <a:off x="439420" y="908913"/>
          <a:ext cx="3583940" cy="522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039792"/>
              </p:ext>
            </p:extLst>
          </p:nvPr>
        </p:nvGraphicFramePr>
        <p:xfrm>
          <a:off x="4272051" y="908913"/>
          <a:ext cx="3647898" cy="5020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672323"/>
              </p:ext>
            </p:extLst>
          </p:nvPr>
        </p:nvGraphicFramePr>
        <p:xfrm>
          <a:off x="8047466" y="908914"/>
          <a:ext cx="3222514" cy="509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rostokąt 6"/>
          <p:cNvSpPr/>
          <p:nvPr/>
        </p:nvSpPr>
        <p:spPr>
          <a:xfrm>
            <a:off x="3029145" y="6007789"/>
            <a:ext cx="7528874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1400" dirty="0"/>
              <a:t>8.5 Do 2030 roku zapewnić pełne i produktywne zatrudnienie oraz godną pracę dla wszystkich kobiet i mężczyzn, w tym dla młodych ludzi i osób z niepełnosprawnością; zapewnić jednakowe wynagrodzenie za pracę o jednakowej wartości.</a:t>
            </a:r>
          </a:p>
        </p:txBody>
      </p:sp>
      <p:pic>
        <p:nvPicPr>
          <p:cNvPr id="8" name="Symbol zastępczy zawartości 3"/>
          <p:cNvPicPr>
            <a:picLocks noChangeAspect="1"/>
          </p:cNvPicPr>
          <p:nvPr/>
        </p:nvPicPr>
        <p:blipFill rotWithShape="1">
          <a:blip r:embed="rId5"/>
          <a:srcRect l="30294" t="46708" r="60240" b="36449"/>
          <a:stretch/>
        </p:blipFill>
        <p:spPr>
          <a:xfrm>
            <a:off x="11092850" y="54529"/>
            <a:ext cx="950560" cy="9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9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Cel 8. Wzrost gospodarczy i godna praca</a:t>
            </a:r>
            <a:br>
              <a:rPr lang="pl-PL" dirty="0"/>
            </a:br>
            <a:r>
              <a:rPr lang="pl-PL" sz="2200" dirty="0"/>
              <a:t>(pełne i produktywne zatrudnienie)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168234"/>
              </p:ext>
            </p:extLst>
          </p:nvPr>
        </p:nvGraphicFramePr>
        <p:xfrm>
          <a:off x="148590" y="908913"/>
          <a:ext cx="4434841" cy="522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upa 8"/>
          <p:cNvGrpSpPr/>
          <p:nvPr/>
        </p:nvGrpSpPr>
        <p:grpSpPr>
          <a:xfrm>
            <a:off x="4583431" y="1005958"/>
            <a:ext cx="7446980" cy="5249168"/>
            <a:chOff x="4583431" y="1119080"/>
            <a:chExt cx="7446980" cy="5249168"/>
          </a:xfrm>
        </p:grpSpPr>
        <p:graphicFrame>
          <p:nvGraphicFramePr>
            <p:cNvPr id="7" name="Wykres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9868758"/>
                </p:ext>
              </p:extLst>
            </p:nvPr>
          </p:nvGraphicFramePr>
          <p:xfrm>
            <a:off x="4583431" y="1119080"/>
            <a:ext cx="7446980" cy="4171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Prostokąt 7"/>
            <p:cNvSpPr/>
            <p:nvPr/>
          </p:nvSpPr>
          <p:spPr>
            <a:xfrm>
              <a:off x="5171440" y="5291030"/>
              <a:ext cx="6096000" cy="10772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pl-PL" sz="1600" dirty="0"/>
                <a:t>8.8 Chronić prawa pracownicze oraz promować bezpieczne środowisko pracy dla wszystkich, w tym dla pracowników, w tym pracowników - migrantów, w szczególności dla kobiet migrantek i osób mających niepewne zatrudnienie.</a:t>
              </a:r>
            </a:p>
          </p:txBody>
        </p:sp>
      </p:grpSp>
      <p:pic>
        <p:nvPicPr>
          <p:cNvPr id="10" name="Symbol zastępczy zawartości 3"/>
          <p:cNvPicPr>
            <a:picLocks noChangeAspect="1"/>
          </p:cNvPicPr>
          <p:nvPr/>
        </p:nvPicPr>
        <p:blipFill rotWithShape="1">
          <a:blip r:embed="rId4"/>
          <a:srcRect l="30294" t="46708" r="60240" b="36449"/>
          <a:stretch/>
        </p:blipFill>
        <p:spPr>
          <a:xfrm>
            <a:off x="11092850" y="54529"/>
            <a:ext cx="950560" cy="9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0" t="30201" r="62801" b="12195"/>
          <a:stretch/>
        </p:blipFill>
        <p:spPr>
          <a:xfrm>
            <a:off x="5819775" y="188913"/>
            <a:ext cx="6372225" cy="5705364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834" t="35556" r="70997" b="11111"/>
          <a:stretch/>
        </p:blipFill>
        <p:spPr>
          <a:xfrm>
            <a:off x="191407" y="188913"/>
            <a:ext cx="5628368" cy="5940087"/>
          </a:xfrm>
          <a:prstGeom prst="rect">
            <a:avLst/>
          </a:prstGeom>
        </p:spPr>
      </p:pic>
      <p:pic>
        <p:nvPicPr>
          <p:cNvPr id="8" name="Symbol zastępczy zawartości 3"/>
          <p:cNvPicPr>
            <a:picLocks noChangeAspect="1"/>
          </p:cNvPicPr>
          <p:nvPr/>
        </p:nvPicPr>
        <p:blipFill rotWithShape="1">
          <a:blip r:embed="rId4"/>
          <a:srcRect l="39928" t="46708" r="50662" b="36449"/>
          <a:stretch/>
        </p:blipFill>
        <p:spPr>
          <a:xfrm>
            <a:off x="11035907" y="193878"/>
            <a:ext cx="972915" cy="979602"/>
          </a:xfrm>
          <a:prstGeom prst="rect">
            <a:avLst/>
          </a:prstGeom>
        </p:spPr>
      </p:pic>
      <p:sp>
        <p:nvSpPr>
          <p:cNvPr id="10" name="Owal 9"/>
          <p:cNvSpPr/>
          <p:nvPr/>
        </p:nvSpPr>
        <p:spPr>
          <a:xfrm>
            <a:off x="4930843" y="1289268"/>
            <a:ext cx="1317523" cy="278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9.2</a:t>
            </a:r>
            <a:endParaRPr lang="pl-PL" dirty="0"/>
          </a:p>
        </p:txBody>
      </p:sp>
      <p:sp>
        <p:nvSpPr>
          <p:cNvPr id="11" name="Owal 10"/>
          <p:cNvSpPr/>
          <p:nvPr/>
        </p:nvSpPr>
        <p:spPr>
          <a:xfrm>
            <a:off x="4930843" y="2631207"/>
            <a:ext cx="1317523" cy="278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9.5</a:t>
            </a:r>
            <a:endParaRPr lang="pl-PL" dirty="0"/>
          </a:p>
        </p:txBody>
      </p:sp>
      <p:sp>
        <p:nvSpPr>
          <p:cNvPr id="12" name="Owal 11"/>
          <p:cNvSpPr/>
          <p:nvPr/>
        </p:nvSpPr>
        <p:spPr>
          <a:xfrm>
            <a:off x="4930843" y="3019834"/>
            <a:ext cx="1317523" cy="278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9.5</a:t>
            </a:r>
            <a:endParaRPr lang="pl-PL" dirty="0"/>
          </a:p>
        </p:txBody>
      </p:sp>
      <p:sp>
        <p:nvSpPr>
          <p:cNvPr id="13" name="Owal 12"/>
          <p:cNvSpPr/>
          <p:nvPr/>
        </p:nvSpPr>
        <p:spPr>
          <a:xfrm>
            <a:off x="4930842" y="3408461"/>
            <a:ext cx="1317523" cy="278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9.5</a:t>
            </a:r>
            <a:endParaRPr lang="pl-PL" dirty="0"/>
          </a:p>
        </p:txBody>
      </p:sp>
      <p:sp>
        <p:nvSpPr>
          <p:cNvPr id="14" name="Owal 13"/>
          <p:cNvSpPr/>
          <p:nvPr/>
        </p:nvSpPr>
        <p:spPr>
          <a:xfrm>
            <a:off x="4930841" y="4075156"/>
            <a:ext cx="1317523" cy="278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9.1</a:t>
            </a:r>
            <a:endParaRPr lang="pl-PL" dirty="0"/>
          </a:p>
        </p:txBody>
      </p:sp>
      <p:sp>
        <p:nvSpPr>
          <p:cNvPr id="15" name="Owal 14"/>
          <p:cNvSpPr/>
          <p:nvPr/>
        </p:nvSpPr>
        <p:spPr>
          <a:xfrm>
            <a:off x="4930842" y="4435928"/>
            <a:ext cx="1317523" cy="278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Cel 9.1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74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36550" y="335281"/>
            <a:ext cx="11855450" cy="6705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Cel 9. Przemysł, Innowacyjność, Infrastruktura </a:t>
            </a:r>
            <a:br>
              <a:rPr lang="pl-PL" dirty="0" smtClean="0"/>
            </a:br>
            <a:endParaRPr lang="pl-PL" sz="2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1430000" y="4236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0" y="777240"/>
            <a:ext cx="597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  <a:t>Cel 9.1.) Długość dróg ekspresowych i autostrad </a:t>
            </a:r>
            <a:b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  <a:t>na 100 km</a:t>
            </a:r>
            <a:r>
              <a:rPr lang="pl-PL" sz="1400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pl-PL" sz="1400" baseline="30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760720" y="746760"/>
            <a:ext cx="608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  <a:t>(Cel 9.1.) Długość linii kolejowej eksploatowanej </a:t>
            </a:r>
            <a:b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  <a:t>na 100 km</a:t>
            </a:r>
            <a:r>
              <a:rPr lang="pl-PL" sz="1400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pl-PL" sz="1400" baseline="30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0113" y="1219201"/>
            <a:ext cx="5861367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784" y="1219201"/>
            <a:ext cx="5769652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rostokąt 14"/>
          <p:cNvSpPr/>
          <p:nvPr/>
        </p:nvSpPr>
        <p:spPr>
          <a:xfrm>
            <a:off x="3997960" y="5635108"/>
            <a:ext cx="6096000" cy="9787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1600" dirty="0" smtClean="0">
                <a:solidFill>
                  <a:schemeClr val="bg1"/>
                </a:solidFill>
                <a:ea typeface="Fira Sans"/>
              </a:rPr>
              <a:t>9.1  Budować niezawodną, zrównoważoną, trwałą i stabilną infrastrukturę dobrej jakości, w tym infrastrukturę regionalną i transgraniczną, wspierającą rozwój gospodarczy i dobrobyt ludzi.</a:t>
            </a:r>
          </a:p>
        </p:txBody>
      </p:sp>
      <p:pic>
        <p:nvPicPr>
          <p:cNvPr id="10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9928" t="46708" r="50662" b="36449"/>
          <a:stretch/>
        </p:blipFill>
        <p:spPr>
          <a:xfrm>
            <a:off x="11035907" y="193878"/>
            <a:ext cx="972915" cy="9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36550" y="335281"/>
            <a:ext cx="11855450" cy="6705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Cel 9. Przemysł, Innowacyjność, Infrastruktura </a:t>
            </a:r>
            <a:br>
              <a:rPr lang="pl-PL" dirty="0" smtClean="0"/>
            </a:br>
            <a:endParaRPr lang="pl-PL" sz="2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1430000" y="4236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178"/>
            <a:ext cx="5986780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pole tekstowe 15"/>
          <p:cNvSpPr txBox="1"/>
          <p:nvPr/>
        </p:nvSpPr>
        <p:spPr>
          <a:xfrm>
            <a:off x="0" y="5879456"/>
            <a:ext cx="6797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0" y="838200"/>
            <a:ext cx="597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  <a:t>(Cel  9.2.) Udział przemysłu w wartości dodanej brutto ogółem </a:t>
            </a:r>
            <a:b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  <a:t>(w %)</a:t>
            </a:r>
            <a:endParaRPr lang="pl-PL" sz="1400" baseline="30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5836920" y="792480"/>
            <a:ext cx="525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  <a:t>(Cel. 9.5) Nakłady na działalność badawczo-rozwojową </a:t>
            </a:r>
            <a:b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  <a:t>w relacji do PKB (w %)</a:t>
            </a:r>
            <a:endParaRPr lang="pl-PL" sz="1400" baseline="30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1" y="1222375"/>
            <a:ext cx="5913120" cy="362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pole tekstowe 21"/>
          <p:cNvSpPr txBox="1"/>
          <p:nvPr/>
        </p:nvSpPr>
        <p:spPr>
          <a:xfrm>
            <a:off x="5638800" y="5440680"/>
            <a:ext cx="655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6264275" y="5012978"/>
            <a:ext cx="567436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1400" dirty="0" smtClean="0"/>
              <a:t>9.5  Zintensyfikować badania naukowe i podnieść poziom technologiczny sektora przemysłowego we wszystkich krajach, szczególnie w krajach rozwijających się, w tym poprzez, do 2030 roku, innowacje.</a:t>
            </a:r>
            <a:endParaRPr lang="pl-PL" sz="1400" dirty="0"/>
          </a:p>
        </p:txBody>
      </p:sp>
      <p:sp>
        <p:nvSpPr>
          <p:cNvPr id="24" name="Prostokąt 23"/>
          <p:cNvSpPr/>
          <p:nvPr/>
        </p:nvSpPr>
        <p:spPr>
          <a:xfrm>
            <a:off x="345441" y="5028159"/>
            <a:ext cx="567436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1400" dirty="0" smtClean="0"/>
              <a:t>9.2 Promować </a:t>
            </a:r>
            <a:r>
              <a:rPr lang="pl-PL" sz="1400" dirty="0" err="1" smtClean="0"/>
              <a:t>inkluzywną</a:t>
            </a:r>
            <a:r>
              <a:rPr lang="pl-PL" sz="1400" dirty="0" smtClean="0"/>
              <a:t> i zrównoważoną industrializację; do 2030 roku znacznie zwiększyć udział przemysłu w zatrudnieniu i wytwarzaniu PKB, biorąc pod uwagę uwarunkowania krajowe; podwoić ten udział w krajach najsłabiej rozwiniętych..</a:t>
            </a:r>
            <a:endParaRPr lang="pl-PL" sz="1400" dirty="0"/>
          </a:p>
        </p:txBody>
      </p:sp>
      <p:pic>
        <p:nvPicPr>
          <p:cNvPr id="12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9928" t="46708" r="50662" b="36449"/>
          <a:stretch/>
        </p:blipFill>
        <p:spPr>
          <a:xfrm>
            <a:off x="11081925" y="85700"/>
            <a:ext cx="972915" cy="9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78510" y="243840"/>
            <a:ext cx="11855450" cy="6705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Cel 9. Przemysł, Innowacyjność, Infrastruktura </a:t>
            </a:r>
            <a:endParaRPr lang="pl-PL" sz="2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1430000" y="4236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" y="1463040"/>
            <a:ext cx="5577840" cy="36085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4520" y="1463040"/>
            <a:ext cx="5577840" cy="3322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ole tekstowe 13"/>
          <p:cNvSpPr txBox="1"/>
          <p:nvPr/>
        </p:nvSpPr>
        <p:spPr>
          <a:xfrm>
            <a:off x="3261360" y="899161"/>
            <a:ext cx="470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</a:rPr>
              <a:t>(Cel. 9.5.) Udział przedsiębiorstw innowacyjnych (w %)</a:t>
            </a:r>
            <a:endParaRPr lang="pl-PL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819400" y="1249680"/>
            <a:ext cx="1082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>
                    <a:lumMod val="65000"/>
                  </a:schemeClr>
                </a:solidFill>
              </a:rPr>
              <a:t>Usługi</a:t>
            </a:r>
            <a:endParaRPr lang="pl-PL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8122920" y="1173480"/>
            <a:ext cx="1264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>
                    <a:lumMod val="65000"/>
                  </a:schemeClr>
                </a:solidFill>
              </a:rPr>
              <a:t>Przemysł</a:t>
            </a:r>
            <a:endParaRPr lang="pl-PL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4174503" y="5186706"/>
            <a:ext cx="567436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1600" dirty="0" smtClean="0"/>
              <a:t>9.5  Zintensyfikować badania naukowe i podnieść poziom technologiczny sektora przemysłowego we wszystkich krajach, szczególnie w krajach rozwijających się, w tym poprzez, do 2030 roku, innowacje.</a:t>
            </a:r>
            <a:endParaRPr lang="pl-PL" sz="1600" dirty="0"/>
          </a:p>
        </p:txBody>
      </p:sp>
      <p:pic>
        <p:nvPicPr>
          <p:cNvPr id="10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9928" t="46708" r="50662" b="36449"/>
          <a:stretch/>
        </p:blipFill>
        <p:spPr>
          <a:xfrm>
            <a:off x="11035907" y="193878"/>
            <a:ext cx="972915" cy="9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 txBox="1">
            <a:spLocks/>
          </p:cNvSpPr>
          <p:nvPr/>
        </p:nvSpPr>
        <p:spPr>
          <a:xfrm>
            <a:off x="412750" y="0"/>
            <a:ext cx="11518900" cy="1335633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377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 Cel 1</a:t>
            </a:r>
            <a:r>
              <a:rPr lang="pl-PL" sz="3600" dirty="0" smtClean="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. Wyeliminować ubóstwo</a:t>
            </a:r>
            <a:br>
              <a:rPr lang="pl-PL" sz="3600" dirty="0" smtClean="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</a:br>
            <a:r>
              <a:rPr lang="pl-PL" sz="3600" dirty="0" smtClean="0"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Cel 7. Czysta i dostępna energia</a:t>
            </a: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377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/>
            </a:r>
            <a:b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377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377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(wybrane wskaźniki – po unormowaniu w 2005 i 2016 r.)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001377"/>
              </a:solidFill>
              <a:effectLst/>
              <a:uLnTx/>
              <a:uFillTx/>
              <a:latin typeface="Fira Sans SemiBold" panose="020B0603050000020004" pitchFamily="34" charset="0"/>
              <a:ea typeface="Fira Sans SemiBold" panose="020B0603050000020004" pitchFamily="34" charset="0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l="7582"/>
          <a:stretch/>
        </p:blipFill>
        <p:spPr bwMode="auto">
          <a:xfrm>
            <a:off x="412751" y="1571562"/>
            <a:ext cx="5862072" cy="498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994" y="1425229"/>
            <a:ext cx="5355252" cy="521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1703" y="1391369"/>
            <a:ext cx="3132000" cy="19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827" y="1425229"/>
            <a:ext cx="3267075" cy="200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404413" y="1329294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Cel 1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065063" y="1329294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Cel 7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975020" y="4338488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1 (1)</a:t>
            </a:r>
            <a:endParaRPr lang="pl-PL" sz="1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256154" y="4337561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1 (2)</a:t>
            </a:r>
            <a:endParaRPr lang="pl-PL" sz="1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459768" y="4356089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1 (3)</a:t>
            </a:r>
            <a:endParaRPr lang="pl-PL" sz="1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9041837" y="4196231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7 (1)</a:t>
            </a:r>
            <a:endParaRPr lang="pl-PL" sz="1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9967188" y="4228654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7 (2)</a:t>
            </a:r>
            <a:endParaRPr lang="pl-PL" sz="14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0843605" y="4228654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7 (3)</a:t>
            </a:r>
            <a:endParaRPr lang="pl-PL" sz="1400" dirty="0"/>
          </a:p>
        </p:txBody>
      </p:sp>
      <p:cxnSp>
        <p:nvCxnSpPr>
          <p:cNvPr id="16" name="Łącznik prosty 15"/>
          <p:cNvCxnSpPr/>
          <p:nvPr/>
        </p:nvCxnSpPr>
        <p:spPr>
          <a:xfrm>
            <a:off x="3759092" y="1719569"/>
            <a:ext cx="0" cy="263652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929795" y="1698626"/>
            <a:ext cx="0" cy="263652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6133409" y="1719569"/>
            <a:ext cx="0" cy="263652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9495168" y="1583125"/>
            <a:ext cx="0" cy="26365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10484146" y="1559711"/>
            <a:ext cx="0" cy="26365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11517246" y="1625254"/>
            <a:ext cx="0" cy="26365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11855450" cy="95463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/>
              <a:t>Różnica w wartości unormowanych wskaźników celu 1 i celu 7 </a:t>
            </a:r>
            <a:br>
              <a:rPr lang="pl-PL" dirty="0"/>
            </a:br>
            <a:r>
              <a:rPr lang="pl-PL" dirty="0"/>
              <a:t>(w latach 2006-2016). Wybrane województwa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7507172" y="1107318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Mazowieckie</a:t>
            </a:r>
            <a:endParaRPr lang="pl-PL" b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224413" y="1107318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Dolnośląskie</a:t>
            </a:r>
            <a:endParaRPr lang="pl-PL" b="1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6409892" y="3893013"/>
            <a:ext cx="19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Świętokrzyskie</a:t>
            </a:r>
            <a:endParaRPr lang="pl-PL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2312920" y="4041518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Śląskie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297" y="1258148"/>
            <a:ext cx="4578493" cy="274953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724" y="1291984"/>
            <a:ext cx="4578493" cy="2749534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760737" y="1111214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Lubuskie</a:t>
            </a: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745" y="1205234"/>
            <a:ext cx="4578493" cy="274953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684" y="4112473"/>
            <a:ext cx="4578493" cy="274953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2373" y="4054997"/>
            <a:ext cx="457849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43230" y="0"/>
            <a:ext cx="11518900" cy="133563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 Cel 8. Wzrost gospodarczy i godna praca</a:t>
            </a:r>
            <a:br>
              <a:rPr lang="pl-PL" dirty="0" smtClean="0"/>
            </a:br>
            <a:r>
              <a:rPr lang="pl-PL" dirty="0" smtClean="0"/>
              <a:t>Cel 9. Przemysł, Innowacyjność, Infrastruktura</a:t>
            </a:r>
            <a:br>
              <a:rPr lang="pl-PL" dirty="0" smtClean="0"/>
            </a:br>
            <a:r>
              <a:rPr lang="pl-PL" sz="2200" dirty="0" smtClean="0"/>
              <a:t>(wybrane wskaźniki – po unormowaniu w 2005 r. i 2016 r.)</a:t>
            </a:r>
            <a:endParaRPr lang="pl-PL" sz="2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98120" y="1280160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Cel 8</a:t>
            </a:r>
            <a:endParaRPr lang="pl-PL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562600" y="1478280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Cel 9</a:t>
            </a:r>
            <a:endParaRPr lang="pl-PL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1" y="1837690"/>
            <a:ext cx="4510838" cy="4883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ole tekstowe 12"/>
          <p:cNvSpPr txBox="1"/>
          <p:nvPr/>
        </p:nvSpPr>
        <p:spPr>
          <a:xfrm>
            <a:off x="5896094" y="1874520"/>
            <a:ext cx="369332" cy="2585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dirty="0" smtClean="0"/>
              <a:t>Wartość unormowanego wskaźnika</a:t>
            </a:r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48640" y="1905000"/>
            <a:ext cx="369332" cy="2585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sz="1200" dirty="0" smtClean="0"/>
              <a:t>Wartość unormowanego wskaźnika</a:t>
            </a:r>
            <a:endParaRPr lang="pl-PL" sz="12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6280" y="1767840"/>
            <a:ext cx="7665720" cy="509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2558" y="1667828"/>
            <a:ext cx="3209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5628" y="1622108"/>
            <a:ext cx="5076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Łącznik prosty 13"/>
          <p:cNvCxnSpPr/>
          <p:nvPr/>
        </p:nvCxnSpPr>
        <p:spPr>
          <a:xfrm>
            <a:off x="7741920" y="1905000"/>
            <a:ext cx="0" cy="2636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>
            <a:off x="8442960" y="1905000"/>
            <a:ext cx="0" cy="2636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9174480" y="1905000"/>
            <a:ext cx="0" cy="2636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9875520" y="1950720"/>
            <a:ext cx="0" cy="2636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>
            <a:off x="10607040" y="1874520"/>
            <a:ext cx="0" cy="2636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>
            <a:off x="11308080" y="1920240"/>
            <a:ext cx="0" cy="2636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>
            <a:off x="11963400" y="1920240"/>
            <a:ext cx="0" cy="2636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>
            <a:off x="4541520" y="1965960"/>
            <a:ext cx="0" cy="2636520"/>
          </a:xfrm>
          <a:prstGeom prst="line">
            <a:avLst/>
          </a:prstGeom>
          <a:ln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/>
          <p:cNvCxnSpPr/>
          <p:nvPr/>
        </p:nvCxnSpPr>
        <p:spPr>
          <a:xfrm>
            <a:off x="2270760" y="2026920"/>
            <a:ext cx="0" cy="2636520"/>
          </a:xfrm>
          <a:prstGeom prst="line">
            <a:avLst/>
          </a:prstGeom>
          <a:ln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/>
          <p:cNvCxnSpPr/>
          <p:nvPr/>
        </p:nvCxnSpPr>
        <p:spPr>
          <a:xfrm>
            <a:off x="3017520" y="1996440"/>
            <a:ext cx="0" cy="2636520"/>
          </a:xfrm>
          <a:prstGeom prst="line">
            <a:avLst/>
          </a:prstGeom>
          <a:ln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>
            <a:off x="3779520" y="1981200"/>
            <a:ext cx="0" cy="2636520"/>
          </a:xfrm>
          <a:prstGeom prst="line">
            <a:avLst/>
          </a:prstGeom>
          <a:ln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1702259" y="4513586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8 (1)</a:t>
            </a:r>
            <a:endParaRPr lang="pl-PL" sz="14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2438401" y="4513586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8 (2)</a:t>
            </a:r>
            <a:endParaRPr lang="pl-PL" sz="14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3230880" y="4490323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8 (3)</a:t>
            </a:r>
            <a:endParaRPr lang="pl-PL" sz="14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3945419" y="4503582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8 (4)</a:t>
            </a:r>
            <a:endParaRPr lang="pl-PL" sz="1400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7234582" y="4370683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9 (1)</a:t>
            </a:r>
            <a:endParaRPr lang="pl-PL" sz="14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7867710" y="4403013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9 (2)</a:t>
            </a:r>
            <a:endParaRPr lang="pl-PL" sz="1400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8723086" y="4333612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9 (3)</a:t>
            </a:r>
            <a:endParaRPr lang="pl-PL" sz="1400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9356214" y="4345250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9 (4)</a:t>
            </a:r>
            <a:endParaRPr lang="pl-PL" sz="14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10038261" y="4369567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9 (5)</a:t>
            </a:r>
            <a:endParaRPr lang="pl-PL" sz="14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10733858" y="4375670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9 (6)</a:t>
            </a:r>
            <a:endParaRPr lang="pl-PL" sz="14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11488284" y="4427382"/>
            <a:ext cx="673641" cy="31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9 (7)</a:t>
            </a:r>
            <a:endParaRPr lang="pl-PL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Zagadnienia zrównoważonego rozwoju – prezentacja zakresu badania</a:t>
            </a:r>
          </a:p>
          <a:p>
            <a:r>
              <a:rPr lang="pl-PL" dirty="0" smtClean="0"/>
              <a:t>Źródło danych – Aplikacja Wskaźników Zrównoważonego Rozwoju GUS – moduł regionalny a wskaźniki Agendy 2030 </a:t>
            </a:r>
          </a:p>
          <a:p>
            <a:r>
              <a:rPr lang="pl-PL" dirty="0" smtClean="0"/>
              <a:t>Ocena </a:t>
            </a:r>
            <a:r>
              <a:rPr lang="pl-PL" dirty="0" smtClean="0"/>
              <a:t>zrównoważonego rozwoju </a:t>
            </a:r>
            <a:r>
              <a:rPr lang="pl-PL" dirty="0" smtClean="0"/>
              <a:t>województw w latach 2005 </a:t>
            </a:r>
            <a:r>
              <a:rPr lang="pl-PL" dirty="0"/>
              <a:t>(2010) – 2017</a:t>
            </a:r>
          </a:p>
          <a:p>
            <a:r>
              <a:rPr lang="pl-PL" dirty="0" smtClean="0"/>
              <a:t>Podsumowanie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5795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11855450" cy="95463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/>
              <a:t>Różnica w wartości unormowanych wskaźników celu </a:t>
            </a:r>
            <a:r>
              <a:rPr lang="pl-PL" dirty="0" smtClean="0"/>
              <a:t>8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(w latach 2006-2016). Wybrane województwa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7507172" y="1107318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Mazowieckie</a:t>
            </a:r>
            <a:endParaRPr lang="pl-PL" b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224413" y="1107318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Dolnośląskie</a:t>
            </a:r>
            <a:endParaRPr lang="pl-PL" b="1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6409892" y="3893013"/>
            <a:ext cx="19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Świętokrzyskie</a:t>
            </a:r>
            <a:endParaRPr lang="pl-PL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2312920" y="4041518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Śląskie</a:t>
            </a:r>
            <a:endParaRPr lang="pl-PL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760737" y="1111214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Lubuskie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355" y="1326914"/>
            <a:ext cx="4572396" cy="274343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553" y="1114646"/>
            <a:ext cx="4578493" cy="274343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872" y="1039882"/>
            <a:ext cx="4572396" cy="274953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539" y="3893013"/>
            <a:ext cx="4572396" cy="274953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892" y="3571032"/>
            <a:ext cx="4572396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11855450" cy="95463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/>
              <a:t>Różnica w wartości unormowanych wskaźników celu </a:t>
            </a:r>
            <a:r>
              <a:rPr lang="pl-PL" dirty="0" smtClean="0"/>
              <a:t>9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(w latach 2006-2016). Wybrane województwa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7507172" y="1107318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Mazowieckie</a:t>
            </a:r>
            <a:endParaRPr lang="pl-PL" b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224413" y="1107318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Dolnośląskie</a:t>
            </a:r>
            <a:endParaRPr lang="pl-PL" b="1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6409892" y="3893013"/>
            <a:ext cx="19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Świętokrzyskie</a:t>
            </a:r>
            <a:endParaRPr lang="pl-PL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2312920" y="4041518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Śląskie</a:t>
            </a:r>
            <a:endParaRPr lang="pl-PL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760737" y="1111214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Lubuskie</a:t>
            </a:r>
            <a:endParaRPr lang="pl-PL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681" y="1382369"/>
            <a:ext cx="4578493" cy="274953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736" y="1427562"/>
            <a:ext cx="4578493" cy="274953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172" y="1476650"/>
            <a:ext cx="4578493" cy="274953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424" y="4105281"/>
            <a:ext cx="4578493" cy="274953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881" y="3978262"/>
            <a:ext cx="457849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6550" y="72181"/>
            <a:ext cx="11518900" cy="720000"/>
          </a:xfrm>
        </p:spPr>
        <p:txBody>
          <a:bodyPr/>
          <a:lstStyle/>
          <a:p>
            <a:r>
              <a:rPr lang="pl-PL" dirty="0" smtClean="0"/>
              <a:t>Uwagi końcowe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6549" y="661482"/>
            <a:ext cx="11706293" cy="55642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l-PL" sz="1600" dirty="0" smtClean="0"/>
              <a:t>W ramach wybranych wskaźników i celów ZR zróżnicowanie województw kształtowało </a:t>
            </a:r>
            <a:r>
              <a:rPr lang="pl-PL" sz="1600" dirty="0"/>
              <a:t>się odmiennie</a:t>
            </a:r>
            <a:r>
              <a:rPr lang="pl-PL" sz="1600" dirty="0" smtClean="0"/>
              <a:t>;</a:t>
            </a:r>
            <a:r>
              <a:rPr lang="pl-PL" sz="1600" dirty="0"/>
              <a:t> </a:t>
            </a:r>
          </a:p>
          <a:p>
            <a:pPr>
              <a:lnSpc>
                <a:spcPct val="80000"/>
              </a:lnSpc>
            </a:pPr>
            <a:r>
              <a:rPr lang="pl-PL" sz="1600" dirty="0" smtClean="0"/>
              <a:t>Największe  </a:t>
            </a:r>
            <a:r>
              <a:rPr lang="pl-PL" sz="1600" dirty="0"/>
              <a:t>dysproporcje między </a:t>
            </a:r>
            <a:r>
              <a:rPr lang="pl-PL" sz="1600" dirty="0" smtClean="0"/>
              <a:t>województwami  </a:t>
            </a:r>
            <a:r>
              <a:rPr lang="pl-PL" sz="1600" dirty="0"/>
              <a:t>wystąpiły </a:t>
            </a:r>
            <a:r>
              <a:rPr lang="pl-PL" sz="1600" dirty="0" smtClean="0"/>
              <a:t>i utrzymały się w analizowanym przedziale czasowym pod względem: </a:t>
            </a:r>
          </a:p>
          <a:p>
            <a:pPr lvl="1">
              <a:lnSpc>
                <a:spcPct val="80000"/>
              </a:lnSpc>
            </a:pPr>
            <a:r>
              <a:rPr lang="pl-PL" sz="1600" dirty="0" smtClean="0"/>
              <a:t>wartości wskaźników </a:t>
            </a:r>
            <a:r>
              <a:rPr lang="pl-PL" sz="1600" dirty="0"/>
              <a:t>charakteryzujących </a:t>
            </a:r>
            <a:r>
              <a:rPr lang="pl-PL" sz="1600" dirty="0" smtClean="0"/>
              <a:t>rozwój gospodarczy, szczególnie z uwagi na dynamikę PKB </a:t>
            </a:r>
          </a:p>
          <a:p>
            <a:pPr lvl="1">
              <a:lnSpc>
                <a:spcPct val="80000"/>
              </a:lnSpc>
            </a:pPr>
            <a:r>
              <a:rPr lang="pl-PL" sz="1600" dirty="0" smtClean="0"/>
              <a:t>wykorzystania energii odnawialnej i nakładów w kierunku oszczędzania energii elektrycznej;</a:t>
            </a:r>
          </a:p>
          <a:p>
            <a:pPr marL="457200" lvl="1" indent="-457200">
              <a:lnSpc>
                <a:spcPct val="80000"/>
              </a:lnSpc>
              <a:buNone/>
            </a:pPr>
            <a:r>
              <a:rPr lang="pl-PL" sz="1600" dirty="0" smtClean="0"/>
              <a:t> Relatywnie </a:t>
            </a:r>
            <a:r>
              <a:rPr lang="pl-PL" sz="1600" dirty="0"/>
              <a:t>niska wartość współczynnika zmienności wystąpiła w przypadku </a:t>
            </a:r>
            <a:r>
              <a:rPr lang="pl-PL" sz="1600" dirty="0" smtClean="0"/>
              <a:t>wskaźników monitorujących poziom ubóstwa.</a:t>
            </a:r>
          </a:p>
          <a:p>
            <a:pPr marL="273050" lvl="1" indent="-2730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1600" dirty="0" smtClean="0"/>
              <a:t> Zarówno </a:t>
            </a:r>
            <a:r>
              <a:rPr lang="pl-PL" sz="1600" dirty="0"/>
              <a:t>grupy </a:t>
            </a:r>
            <a:r>
              <a:rPr lang="pl-PL" sz="1600" dirty="0" smtClean="0"/>
              <a:t>województw </a:t>
            </a:r>
            <a:r>
              <a:rPr lang="pl-PL" sz="1600" dirty="0"/>
              <a:t>relatywnie najlepiej rozwiniętych, jak i </a:t>
            </a:r>
            <a:r>
              <a:rPr lang="pl-PL" sz="1600" dirty="0" smtClean="0"/>
              <a:t>plasujących </a:t>
            </a:r>
            <a:r>
              <a:rPr lang="pl-PL" sz="1600" dirty="0"/>
              <a:t>się na ostatnich lokatach nie były identyczne  w poszczególnych </a:t>
            </a:r>
            <a:r>
              <a:rPr lang="pl-PL" sz="1600" dirty="0" smtClean="0"/>
              <a:t>celach;</a:t>
            </a:r>
            <a:endParaRPr lang="pl-PL" sz="1600" dirty="0"/>
          </a:p>
          <a:p>
            <a:pPr>
              <a:lnSpc>
                <a:spcPct val="80000"/>
              </a:lnSpc>
            </a:pPr>
            <a:r>
              <a:rPr lang="pl-PL" sz="1600" dirty="0" smtClean="0"/>
              <a:t>W </a:t>
            </a:r>
            <a:r>
              <a:rPr lang="pl-PL" sz="1600" dirty="0"/>
              <a:t>porównaniu do sytuacji </a:t>
            </a:r>
            <a:r>
              <a:rPr lang="pl-PL" sz="1600" dirty="0" smtClean="0"/>
              <a:t>sprzed ponad 10 lat </a:t>
            </a:r>
            <a:r>
              <a:rPr lang="pl-PL" sz="1600" dirty="0"/>
              <a:t>w największym stopniu nastąpiła </a:t>
            </a:r>
            <a:r>
              <a:rPr lang="pl-PL" sz="1600" u="sng" dirty="0"/>
              <a:t>poprawa </a:t>
            </a:r>
            <a:r>
              <a:rPr lang="pl-PL" sz="1600" u="sng" dirty="0" smtClean="0"/>
              <a:t>i zmniejszenie dysproporcji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zakresie:</a:t>
            </a:r>
          </a:p>
          <a:p>
            <a:pPr lvl="1">
              <a:lnSpc>
                <a:spcPct val="80000"/>
              </a:lnSpc>
            </a:pPr>
            <a:r>
              <a:rPr lang="pl-PL" sz="1600" dirty="0" smtClean="0"/>
              <a:t>sytuacji na rynku pracy (bezrobocia) – w ramach celu 8, </a:t>
            </a:r>
            <a:r>
              <a:rPr lang="pl-PL" sz="1600" dirty="0"/>
              <a:t>zakładającego pełne i produktywne </a:t>
            </a:r>
            <a:r>
              <a:rPr lang="pl-PL" sz="1600" dirty="0" smtClean="0"/>
              <a:t>zatrudnienie; szczególnie spadek stopy bezrobocia </a:t>
            </a:r>
            <a:r>
              <a:rPr lang="pl-PL" sz="1600" b="1" dirty="0" smtClean="0"/>
              <a:t>w dolnośląskim, </a:t>
            </a:r>
            <a:r>
              <a:rPr lang="pl-PL" sz="1600" b="1" dirty="0"/>
              <a:t>pomorskim, </a:t>
            </a:r>
            <a:r>
              <a:rPr lang="pl-PL" sz="1600" b="1" dirty="0" smtClean="0"/>
              <a:t>lubuskim</a:t>
            </a:r>
            <a:r>
              <a:rPr lang="pl-PL" sz="1600" dirty="0" smtClean="0"/>
              <a:t>;</a:t>
            </a:r>
          </a:p>
          <a:p>
            <a:pPr lvl="1">
              <a:lnSpc>
                <a:spcPct val="80000"/>
              </a:lnSpc>
            </a:pPr>
            <a:r>
              <a:rPr lang="pl-PL" sz="1600" dirty="0" smtClean="0"/>
              <a:t> sytuacji dochodowej gospodarstw domowych – w ramach celu 1 (eliminacja ubóstwa)  - </a:t>
            </a:r>
            <a:r>
              <a:rPr lang="pl-PL" sz="1600" b="1" dirty="0" smtClean="0"/>
              <a:t>w lubuskim, świętokrzyskim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pl-PL" sz="1600" dirty="0" smtClean="0"/>
              <a:t>a także </a:t>
            </a:r>
            <a:r>
              <a:rPr lang="pl-PL" sz="1600" u="sng" dirty="0" smtClean="0"/>
              <a:t>poprawa </a:t>
            </a:r>
            <a:r>
              <a:rPr lang="pl-PL" sz="1600" u="sng" dirty="0"/>
              <a:t>i </a:t>
            </a:r>
            <a:r>
              <a:rPr lang="pl-PL" sz="1600" u="sng" dirty="0" smtClean="0"/>
              <a:t>zwiększenie </a:t>
            </a:r>
            <a:r>
              <a:rPr lang="pl-PL" sz="1600" u="sng" dirty="0"/>
              <a:t>dysproporcji </a:t>
            </a:r>
            <a:r>
              <a:rPr lang="pl-PL" sz="1600" dirty="0"/>
              <a:t>w </a:t>
            </a:r>
            <a:r>
              <a:rPr lang="pl-PL" sz="1600" dirty="0" smtClean="0"/>
              <a:t>zakresie:</a:t>
            </a:r>
            <a:endParaRPr lang="pl-PL" sz="1600" dirty="0"/>
          </a:p>
          <a:p>
            <a:pPr lvl="1">
              <a:lnSpc>
                <a:spcPct val="80000"/>
              </a:lnSpc>
            </a:pPr>
            <a:r>
              <a:rPr lang="pl-PL" sz="1600" dirty="0" smtClean="0"/>
              <a:t>poziomu PKB na 1 mieszkańca (szczególnie w </a:t>
            </a:r>
            <a:r>
              <a:rPr lang="pl-PL" sz="1600" b="1" dirty="0" smtClean="0"/>
              <a:t>dolnośląskim, mazowieckim</a:t>
            </a:r>
            <a:r>
              <a:rPr lang="pl-PL" sz="16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pl-PL" sz="1600" dirty="0" smtClean="0"/>
              <a:t>wyposażenia województw w infrastrukturę drogową (cel 9.1.); szczególnie </a:t>
            </a:r>
            <a:r>
              <a:rPr lang="pl-PL" sz="1600" b="1" dirty="0" smtClean="0"/>
              <a:t>w łódzkim, śląskim, lubuskim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pl-PL" sz="1600" dirty="0" smtClean="0"/>
              <a:t>a w </a:t>
            </a:r>
            <a:r>
              <a:rPr lang="pl-PL" sz="1600" dirty="0"/>
              <a:t>najmniejszym stopniu  w przypadku </a:t>
            </a:r>
            <a:r>
              <a:rPr lang="pl-PL" sz="1600" dirty="0" smtClean="0"/>
              <a:t>udziału </a:t>
            </a:r>
            <a:r>
              <a:rPr lang="pl-PL" sz="1600" dirty="0"/>
              <a:t>przemysłu </a:t>
            </a:r>
            <a:r>
              <a:rPr lang="pl-PL" sz="1600" dirty="0" smtClean="0"/>
              <a:t>w wartości dodanej brutto (</a:t>
            </a:r>
            <a:r>
              <a:rPr lang="pl-PL" sz="1600" b="1" dirty="0" smtClean="0"/>
              <a:t>lubuskim, dolnośląskim</a:t>
            </a:r>
            <a:r>
              <a:rPr lang="pl-PL" sz="1600" dirty="0" smtClean="0"/>
              <a:t>);</a:t>
            </a:r>
          </a:p>
          <a:p>
            <a:pPr>
              <a:lnSpc>
                <a:spcPct val="80000"/>
              </a:lnSpc>
            </a:pPr>
            <a:r>
              <a:rPr lang="pl-PL" sz="1600" u="sng" dirty="0" smtClean="0"/>
              <a:t>Pogorszenie sytuacji </a:t>
            </a:r>
            <a:r>
              <a:rPr lang="pl-PL" sz="1600" dirty="0" smtClean="0"/>
              <a:t>odnotowano:</a:t>
            </a:r>
          </a:p>
          <a:p>
            <a:pPr lvl="1">
              <a:lnSpc>
                <a:spcPct val="80000"/>
              </a:lnSpc>
            </a:pPr>
            <a:r>
              <a:rPr lang="pl-PL" sz="1600" dirty="0" smtClean="0"/>
              <a:t>we wszystkich województwach w zakresie poziomu innowacyjności (w ramach celu </a:t>
            </a:r>
            <a:r>
              <a:rPr lang="pl-PL" sz="1600" dirty="0"/>
              <a:t>9.5 zakładającego  </a:t>
            </a:r>
            <a:r>
              <a:rPr lang="pl-PL" sz="1600" dirty="0" smtClean="0"/>
              <a:t>intensyfikowanie </a:t>
            </a:r>
            <a:r>
              <a:rPr lang="pl-PL" sz="1600" dirty="0"/>
              <a:t>badania naukowe i </a:t>
            </a:r>
            <a:r>
              <a:rPr lang="pl-PL" sz="1600" dirty="0" smtClean="0"/>
              <a:t>podniesienie </a:t>
            </a:r>
            <a:r>
              <a:rPr lang="pl-PL" sz="1600" dirty="0"/>
              <a:t>poziom </a:t>
            </a:r>
            <a:r>
              <a:rPr lang="pl-PL" sz="1600" dirty="0" smtClean="0"/>
              <a:t>technologicznego sektora przemysłowego, szczególnie poprzez innowacje), głównie </a:t>
            </a:r>
            <a:r>
              <a:rPr lang="pl-PL" sz="1600" b="1" dirty="0" smtClean="0"/>
              <a:t>w pomorskim, warmińsko-mazurskim, podkarpackim</a:t>
            </a:r>
          </a:p>
          <a:p>
            <a:pPr lvl="1">
              <a:lnSpc>
                <a:spcPct val="80000"/>
              </a:lnSpc>
            </a:pPr>
            <a:r>
              <a:rPr lang="pl-PL" sz="1600" dirty="0" smtClean="0"/>
              <a:t>w zakresie infrastruktury kolejowej </a:t>
            </a:r>
            <a:r>
              <a:rPr lang="pl-PL" sz="1600" b="1" dirty="0" smtClean="0"/>
              <a:t>(w śląskim i opolskim</a:t>
            </a:r>
            <a:r>
              <a:rPr lang="pl-PL" sz="1600" dirty="0" smtClean="0"/>
              <a:t>)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591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36550" y="1743075"/>
            <a:ext cx="10626725" cy="4385925"/>
          </a:xfrm>
        </p:spPr>
        <p:txBody>
          <a:bodyPr/>
          <a:lstStyle/>
          <a:p>
            <a:r>
              <a:rPr lang="pl-PL" b="1" dirty="0" smtClean="0">
                <a:solidFill>
                  <a:schemeClr val="bg2">
                    <a:lumMod val="75000"/>
                  </a:schemeClr>
                </a:solidFill>
              </a:rPr>
              <a:t>Dziękujemy za uwagę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Zapraszamy do korzystania z produktów GUS dedykowanych zagadnieniom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zrównoważonego rozwoju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  <a:hlinkClick r:id="rId2"/>
              </a:rPr>
              <a:t>http://wskaznikizrp.stat.gov.pl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  <a:hlinkClick r:id="rId2"/>
              </a:rPr>
              <a:t>/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 rotWithShape="1">
          <a:blip r:embed="rId3"/>
          <a:srcRect l="15240" t="9386" r="13007" b="16158"/>
          <a:stretch/>
        </p:blipFill>
        <p:spPr>
          <a:xfrm>
            <a:off x="4904883" y="443437"/>
            <a:ext cx="64293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Zrównoważony rozwój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altLang="pl-PL" sz="2400" i="1" dirty="0"/>
              <a:t>Najbardziej rozpoznawalna definicja została sformułowana w raporcie Światowej Komisji do spraw środowiska i rozwoju Organizacji Narodów Zjednoczonych „Nasza wspólna przyszłość” </a:t>
            </a:r>
            <a:r>
              <a:rPr lang="pl-PL" altLang="pl-PL" sz="2400" i="1" dirty="0" smtClean="0"/>
              <a:t>w </a:t>
            </a:r>
            <a:r>
              <a:rPr lang="en-GB" altLang="pl-PL" sz="2400" i="1" dirty="0" smtClean="0"/>
              <a:t>1987</a:t>
            </a:r>
            <a:r>
              <a:rPr lang="pl-PL" altLang="pl-PL" sz="2400" i="1" dirty="0" smtClean="0"/>
              <a:t> roku</a:t>
            </a:r>
            <a:r>
              <a:rPr lang="en-GB" altLang="pl-PL" sz="2400" i="1" dirty="0" smtClean="0"/>
              <a:t> </a:t>
            </a:r>
            <a:r>
              <a:rPr lang="pl-PL" altLang="pl-PL" sz="2400" i="1" dirty="0"/>
              <a:t>(</a:t>
            </a:r>
            <a:r>
              <a:rPr lang="en-GB" altLang="pl-PL" sz="2400" i="1" dirty="0"/>
              <a:t>Our Common Future </a:t>
            </a:r>
            <a:r>
              <a:rPr lang="pl-PL" altLang="pl-PL" sz="2400" i="1" dirty="0"/>
              <a:t>; Raport </a:t>
            </a:r>
            <a:r>
              <a:rPr lang="pl-PL" altLang="pl-PL" sz="2400" i="1" dirty="0" err="1"/>
              <a:t>Burtland</a:t>
            </a:r>
            <a:r>
              <a:rPr lang="pl-PL" altLang="pl-PL" sz="2400" i="1" dirty="0"/>
              <a:t>)</a:t>
            </a:r>
          </a:p>
          <a:p>
            <a:r>
              <a:rPr lang="pl-PL" altLang="pl-PL" dirty="0"/>
              <a:t>ZR to rozwój, który </a:t>
            </a:r>
            <a:r>
              <a:rPr lang="pl-PL" dirty="0"/>
              <a:t>zaspokaja potrzeby obecnych pokoleń bez ograniczania zdolności przyszłych pokoleń do zaspokojenia własnych potrzeb</a:t>
            </a:r>
            <a:r>
              <a:rPr lang="en-US" altLang="pl-PL" dirty="0"/>
              <a:t>. </a:t>
            </a:r>
            <a:endParaRPr lang="pl-PL" altLang="pl-PL" dirty="0"/>
          </a:p>
          <a:p>
            <a:pPr marL="457200" indent="-457200">
              <a:buNone/>
            </a:pPr>
            <a:r>
              <a:rPr lang="pl-PL" altLang="pl-PL" dirty="0" smtClean="0"/>
              <a:t>Obejmuje </a:t>
            </a:r>
            <a:r>
              <a:rPr lang="pl-PL" altLang="pl-PL" dirty="0"/>
              <a:t>koncepcje</a:t>
            </a:r>
            <a:r>
              <a:rPr lang="en-US" altLang="pl-PL" dirty="0"/>
              <a:t>: </a:t>
            </a:r>
            <a:r>
              <a:rPr lang="pl-PL" altLang="pl-PL" dirty="0"/>
              <a:t> </a:t>
            </a:r>
          </a:p>
          <a:p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POTRZEB</a:t>
            </a:r>
            <a:r>
              <a:rPr lang="pl-PL" altLang="pl-PL" dirty="0"/>
              <a:t>, w tym w szczególności najuboższych tego świata. Zakłada zaspokojenie podstawowych potrzeb a także możliwość do rozwoju i realizacji aspiracji dla poprawy jakości życia.</a:t>
            </a:r>
          </a:p>
          <a:p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ORGANICZEŃ </a:t>
            </a:r>
            <a:r>
              <a:rPr lang="pl-PL" altLang="pl-PL" dirty="0"/>
              <a:t>wynikających ze stanu posiadanej wiedzy, a także technologicznych oraz organizacyjnych zdolności z uwzględnieniem  możliwości środowiskowych do zaspokajanie obecnych i przyszłych potrzeb. </a:t>
            </a:r>
            <a:endParaRPr lang="en-GB" alt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8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6" t="10983" r="38559" b="30916"/>
          <a:stretch/>
        </p:blipFill>
        <p:spPr>
          <a:xfrm>
            <a:off x="2977490" y="188913"/>
            <a:ext cx="7306654" cy="63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6824" y="548508"/>
            <a:ext cx="11518900" cy="720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Cele Zrównoważonego Rozwoju </a:t>
            </a:r>
            <a:br>
              <a:rPr lang="pl-PL" dirty="0" smtClean="0"/>
            </a:br>
            <a:r>
              <a:rPr lang="pl-PL" dirty="0" smtClean="0"/>
              <a:t>w dokumentach strategicznych ONZ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03" t="28619" r="21599" b="18692"/>
          <a:stretch/>
        </p:blipFill>
        <p:spPr>
          <a:xfrm>
            <a:off x="969035" y="1268508"/>
            <a:ext cx="8861989" cy="446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40" t="9386" r="13007" b="16158"/>
          <a:stretch/>
        </p:blipFill>
        <p:spPr>
          <a:xfrm>
            <a:off x="1324624" y="379413"/>
            <a:ext cx="9831955" cy="57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7811630" y="1089025"/>
            <a:ext cx="4043819" cy="5039975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tx1"/>
                </a:solidFill>
              </a:rPr>
              <a:t>T. Borys </a:t>
            </a:r>
            <a:r>
              <a:rPr lang="pl-PL" sz="2000" dirty="0">
                <a:solidFill>
                  <a:schemeClr val="tx1"/>
                </a:solidFill>
              </a:rPr>
              <a:t>(2011) określa ład zintegrowany jako pozytywny stan docelowy zmian rozwojowych (podobnie jak cel) łączący w spójny, niesprzeczny sposób łady składowe. Jest on wzorcowym stanem, do którego dąży się w procesie zrównoważonego rozwoju. </a:t>
            </a:r>
            <a:endParaRPr lang="pl-PL" sz="2000" dirty="0"/>
          </a:p>
          <a:p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Koncepcja ładów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02" y="1089025"/>
            <a:ext cx="5775553" cy="4888540"/>
          </a:xfrm>
          <a:prstGeom prst="rect">
            <a:avLst/>
          </a:prstGeom>
        </p:spPr>
      </p:pic>
      <p:sp>
        <p:nvSpPr>
          <p:cNvPr id="6" name="Nawias klamrowy zamykający 5"/>
          <p:cNvSpPr/>
          <p:nvPr/>
        </p:nvSpPr>
        <p:spPr>
          <a:xfrm>
            <a:off x="6319516" y="1464151"/>
            <a:ext cx="360040" cy="42963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878893" y="1464151"/>
            <a:ext cx="809196" cy="465128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ŁAD ZINTEGROWANY</a:t>
            </a:r>
          </a:p>
        </p:txBody>
      </p:sp>
    </p:spTree>
    <p:extLst>
      <p:ext uri="{BB962C8B-B14F-4D97-AF65-F5344CB8AC3E}">
        <p14:creationId xmlns:p14="http://schemas.microsoft.com/office/powerpoint/2010/main" val="33420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898391"/>
              </p:ext>
            </p:extLst>
          </p:nvPr>
        </p:nvGraphicFramePr>
        <p:xfrm>
          <a:off x="336551" y="188913"/>
          <a:ext cx="11518899" cy="655273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39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9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Ład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Obszar tematyczny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Dziedziny moduł regionalny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Dziedziny moduł lokalny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048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GOSPODARCZY</a:t>
                      </a:r>
                      <a:endParaRPr lang="pl-PL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 vert="vert270"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Rozwój społeczno-gospodarczy</a:t>
                      </a:r>
                      <a:endParaRPr lang="pl-P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Rozwój gospodarczy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Rozwój gospodarczy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Zatrudnienie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Zatrudnienie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2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Innowacyjność 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-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Zrównoważony transport</a:t>
                      </a:r>
                      <a:endParaRPr lang="pl-PL" sz="16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Transport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Transport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Wpływ transportu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Wpływ transportu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Zrównoważona konsumpcja </a:t>
                      </a:r>
                      <a:r>
                        <a:rPr lang="pl-PL" sz="1200" dirty="0" smtClean="0">
                          <a:effectLst/>
                        </a:rPr>
                        <a:t>i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dirty="0" smtClean="0">
                          <a:effectLst/>
                        </a:rPr>
                        <a:t>produkcja</a:t>
                      </a:r>
                      <a:endParaRPr lang="pl-P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Wzorce produkcji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-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048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SPOŁECZNY</a:t>
                      </a:r>
                      <a:endParaRPr lang="pl-PL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 vert="vert27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Zmiany demograficzne</a:t>
                      </a:r>
                      <a:endParaRPr lang="pl-P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Zmiany demograficzne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Zmiany demograficzne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7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Adekwatność dochodu w okresie starości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Adekwatność dochodu w okresie starości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7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Włączenie społeczne</a:t>
                      </a:r>
                      <a:endParaRPr lang="pl-P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Ubóstwo i warunki życia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Ubóstwo i warunki życia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Edukacja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 smtClean="0">
                          <a:effectLst/>
                        </a:rPr>
                        <a:t>Edukacja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Dostęp do rynku pracy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Dostęp do rynku pracy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7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Bezpieczeństwo publiczne</a:t>
                      </a:r>
                      <a:endParaRPr lang="pl-PL" sz="16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Bezpieczeństwo publiczne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Bezpieczeństwo publiczne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7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Zrównoważona konsumpcja i produkcja</a:t>
                      </a:r>
                      <a:endParaRPr lang="pl-P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Wzorce konsumpcji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Wzorce konsumpcji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Zdrowie publiczne</a:t>
                      </a:r>
                      <a:endParaRPr lang="pl-P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Zdrowie publiczne 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Zdrowie publiczne 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87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Czynniki warunkujące zdrowie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Czynniki warunkujące zdrowie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4048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ŚRODOWISKOWY</a:t>
                      </a:r>
                      <a:endParaRPr lang="pl-PL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 vert="vert27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Zmiany klimatu i energia</a:t>
                      </a:r>
                      <a:endParaRPr lang="pl-P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Zmiany klimatu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Zmiany klimatu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Energia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Energia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4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Zrównoważona konsumpcja i produkcja</a:t>
                      </a:r>
                      <a:endParaRPr lang="pl-P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Ochrona powietrza 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Ochrona powietrza 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4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Gospodarka odpadami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Gospodarka odpadami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4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Zasoby naturalne</a:t>
                      </a:r>
                      <a:endParaRPr lang="pl-P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Zasoby słodkiej wody 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-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4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Użytkowanie gruntów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Użytkowanie gruntów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4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Bioróżnorodność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Bioróżnorodność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287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000" dirty="0">
                          <a:effectLst/>
                        </a:rPr>
                        <a:t>INSTYTUCJONALNO-POLITYCZNY</a:t>
                      </a:r>
                      <a:endParaRPr lang="pl-PL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 vert="vert27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Dobre rządzenie</a:t>
                      </a:r>
                      <a:endParaRPr lang="pl-PL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Otwartość i uczestnictwo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Otwartość i uczestnictwo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287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>
                          <a:effectLst/>
                        </a:rPr>
                        <a:t>Instrumenty ekonomiczne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236720" algn="l"/>
                        </a:tabLst>
                      </a:pPr>
                      <a:r>
                        <a:rPr lang="pl-PL" sz="1200" dirty="0">
                          <a:effectLst/>
                        </a:rPr>
                        <a:t>Instrumenty ekonomiczne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163" marR="51163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7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Logo GUS">
      <a:dk1>
        <a:sysClr val="windowText" lastClr="000000"/>
      </a:dk1>
      <a:lt1>
        <a:sysClr val="window" lastClr="FFFFFF"/>
      </a:lt1>
      <a:dk2>
        <a:srgbClr val="001D77"/>
      </a:dk2>
      <a:lt2>
        <a:srgbClr val="BED600"/>
      </a:lt2>
      <a:accent1>
        <a:srgbClr val="69BE28"/>
      </a:accent1>
      <a:accent2>
        <a:srgbClr val="008542"/>
      </a:accent2>
      <a:accent3>
        <a:srgbClr val="009AA6"/>
      </a:accent3>
      <a:accent4>
        <a:srgbClr val="007AC9"/>
      </a:accent4>
      <a:accent5>
        <a:srgbClr val="522398"/>
      </a:accent5>
      <a:accent6>
        <a:srgbClr val="F0AB00"/>
      </a:accent6>
      <a:hlink>
        <a:srgbClr val="605D5C"/>
      </a:hlink>
      <a:folHlink>
        <a:srgbClr val="BB0A30"/>
      </a:folHlink>
    </a:clrScheme>
    <a:fontScheme name="Poddtytuł">
      <a:majorFont>
        <a:latin typeface="Fira Sans SemiBold"/>
        <a:ea typeface=""/>
        <a:cs typeface=""/>
      </a:majorFont>
      <a:minorFont>
        <a:latin typeface="Fira Sans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100GUS.potx" id="{86B0787E-71DB-4824-A87F-3BAB3DB643AA}" vid="{645FB202-A392-4251-B735-8829192B7B5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FC5375E5221B4995F6EEDB8C0CB9EC" ma:contentTypeVersion="0" ma:contentTypeDescription="Utwórz nowy dokument." ma:contentTypeScope="" ma:versionID="639ffd572c631e985354a98d3c8697d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74D48E-4DE9-4DBD-B53B-42A39A1B01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C0ED072-6A3D-4843-949E-D6692DED9128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00E67D-A501-4D2D-ABC9-1FE90F195B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21007</TotalTime>
  <Words>1694</Words>
  <Application>Microsoft Office PowerPoint</Application>
  <PresentationFormat>Panoramiczny</PresentationFormat>
  <Paragraphs>380</Paragraphs>
  <Slides>33</Slides>
  <Notes>3</Notes>
  <HiddenSlides>1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1" baseType="lpstr">
      <vt:lpstr>Arial</vt:lpstr>
      <vt:lpstr>Calibri</vt:lpstr>
      <vt:lpstr>Fira Sans</vt:lpstr>
      <vt:lpstr>Fira Sans SemiBold</vt:lpstr>
      <vt:lpstr>Times New Roman</vt:lpstr>
      <vt:lpstr>Verdana</vt:lpstr>
      <vt:lpstr>Wingdings</vt:lpstr>
      <vt:lpstr>Motyw pakietu Office</vt:lpstr>
      <vt:lpstr>ZRÓWNOWAŻONY ROZWÓJ WOJEWÓDZTW  W ŚWIETLE BADAŃ STATYSTYCZNYCH</vt:lpstr>
      <vt:lpstr>Wprowadzenie</vt:lpstr>
      <vt:lpstr>Plan pracy</vt:lpstr>
      <vt:lpstr>Zrównoważony rozwój</vt:lpstr>
      <vt:lpstr>Prezentacja programu PowerPoint</vt:lpstr>
      <vt:lpstr>Cele Zrównoważonego Rozwoju  w dokumentach strategicznych ONZ</vt:lpstr>
      <vt:lpstr>Prezentacja programu PowerPoint</vt:lpstr>
      <vt:lpstr>Koncepcja ładów</vt:lpstr>
      <vt:lpstr>Prezentacja programu PowerPoint</vt:lpstr>
      <vt:lpstr>Prezentacja programu PowerPoint</vt:lpstr>
      <vt:lpstr>Prezentacja programu PowerPoint</vt:lpstr>
      <vt:lpstr>Prezentacja programu PowerPoint</vt:lpstr>
      <vt:lpstr>Cel 1. Wyeliminować ubóstwo</vt:lpstr>
      <vt:lpstr>Prezentacja programu PowerPoint</vt:lpstr>
      <vt:lpstr>Prezentacja programu PowerPoint</vt:lpstr>
      <vt:lpstr>Prezentacja programu PowerPoint</vt:lpstr>
      <vt:lpstr>Cel 7. Czysta i dostępna energia</vt:lpstr>
      <vt:lpstr>Prezentacja programu PowerPoint</vt:lpstr>
      <vt:lpstr>Prezentacja programu PowerPoint</vt:lpstr>
      <vt:lpstr>Cel 8. Wzrost gospodarczy i godna praca</vt:lpstr>
      <vt:lpstr>Cel 8. Wzrost gospodarczy i godna praca (pełne i produktywne zatrudnienie)</vt:lpstr>
      <vt:lpstr>Cel 8. Wzrost gospodarczy i godna praca (pełne i produktywne zatrudnienie)</vt:lpstr>
      <vt:lpstr>Prezentacja programu PowerPoint</vt:lpstr>
      <vt:lpstr>   Cel 9. Przemysł, Innowacyjność, Infrastruktura  </vt:lpstr>
      <vt:lpstr>   Cel 9. Przemysł, Innowacyjność, Infrastruktura  </vt:lpstr>
      <vt:lpstr>   Cel 9. Przemysł, Innowacyjność, Infrastruktura </vt:lpstr>
      <vt:lpstr>Prezentacja programu PowerPoint</vt:lpstr>
      <vt:lpstr>    Różnica w wartości unormowanych wskaźników celu 1 i celu 7  (w latach 2006-2016). Wybrane województwa</vt:lpstr>
      <vt:lpstr> Cel 8. Wzrost gospodarczy i godna praca Cel 9. Przemysł, Innowacyjność, Infrastruktura (wybrane wskaźniki – po unormowaniu w 2005 r. i 2016 r.)</vt:lpstr>
      <vt:lpstr>    Różnica w wartości unormowanych wskaźników celu 8 (w latach 2006-2016). Wybrane województwa</vt:lpstr>
      <vt:lpstr>    Różnica w wartości unormowanych wskaźników celu 9 (w latach 2006-2016). Wybrane województwa</vt:lpstr>
      <vt:lpstr>Uwagi końcowe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 Pieniążek</dc:creator>
  <cp:keywords>Komitet Sterujący SMUP</cp:keywords>
  <cp:lastModifiedBy>Beata Bal-Domanska</cp:lastModifiedBy>
  <cp:revision>366</cp:revision>
  <cp:lastPrinted>2018-01-18T10:24:20Z</cp:lastPrinted>
  <dcterms:created xsi:type="dcterms:W3CDTF">2018-01-15T13:58:54Z</dcterms:created>
  <dcterms:modified xsi:type="dcterms:W3CDTF">2018-07-10T10:37:03Z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0x0101009BFC5375E5221B4995F6EEDB8C0CB9EC</vt:lpwstr>
  </property>
</Properties>
</file>