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3"/>
  </p:notesMasterIdLst>
  <p:sldIdLst>
    <p:sldId id="256" r:id="rId2"/>
    <p:sldId id="266" r:id="rId3"/>
    <p:sldId id="320" r:id="rId4"/>
    <p:sldId id="293" r:id="rId5"/>
    <p:sldId id="294" r:id="rId6"/>
    <p:sldId id="341" r:id="rId7"/>
    <p:sldId id="343" r:id="rId8"/>
    <p:sldId id="344" r:id="rId9"/>
    <p:sldId id="345" r:id="rId10"/>
    <p:sldId id="346" r:id="rId11"/>
    <p:sldId id="347" r:id="rId12"/>
    <p:sldId id="360" r:id="rId13"/>
    <p:sldId id="358" r:id="rId14"/>
    <p:sldId id="359" r:id="rId15"/>
    <p:sldId id="361" r:id="rId16"/>
    <p:sldId id="348" r:id="rId17"/>
    <p:sldId id="349" r:id="rId18"/>
    <p:sldId id="350" r:id="rId19"/>
    <p:sldId id="362" r:id="rId20"/>
    <p:sldId id="363" r:id="rId21"/>
    <p:sldId id="352" r:id="rId22"/>
    <p:sldId id="351" r:id="rId23"/>
    <p:sldId id="353" r:id="rId24"/>
    <p:sldId id="356" r:id="rId25"/>
    <p:sldId id="322" r:id="rId26"/>
    <p:sldId id="342" r:id="rId27"/>
    <p:sldId id="354" r:id="rId28"/>
    <p:sldId id="357" r:id="rId29"/>
    <p:sldId id="355" r:id="rId30"/>
    <p:sldId id="285" r:id="rId31"/>
    <p:sldId id="364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Styl ciemny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15" autoAdjust="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29982434827508"/>
          <c:y val="5.7761901178911508E-2"/>
          <c:w val="0.85828510612584619"/>
          <c:h val="0.66507942924289665"/>
        </c:manualLayout>
      </c:layout>
      <c:lineChart>
        <c:grouping val="standard"/>
        <c:varyColors val="0"/>
        <c:ser>
          <c:idx val="0"/>
          <c:order val="0"/>
          <c:tx>
            <c:strRef>
              <c:f>Arkusz3!$B$2</c:f>
              <c:strCache>
                <c:ptCount val="1"/>
                <c:pt idx="0">
                  <c:v>Współczynnik urodzeń</c:v>
                </c:pt>
              </c:strCache>
            </c:strRef>
          </c:tx>
          <c:spPr>
            <a:ln w="41275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c:spPr>
          <c:marker>
            <c:symbol val="square"/>
            <c:size val="3"/>
            <c:spPr>
              <a:solidFill>
                <a:srgbClr val="4F81BD"/>
              </a:solidFill>
              <a:ln w="9525">
                <a:noFill/>
              </a:ln>
            </c:spPr>
          </c:marker>
          <c:cat>
            <c:numRef>
              <c:f>Arkusz3!$A$3:$A$22</c:f>
              <c:numCache>
                <c:formatCode>General</c:formatCode>
                <c:ptCount val="20"/>
                <c:pt idx="0">
                  <c:v>1919</c:v>
                </c:pt>
                <c:pt idx="1">
                  <c:v>1920</c:v>
                </c:pt>
                <c:pt idx="2">
                  <c:v>1921</c:v>
                </c:pt>
                <c:pt idx="3">
                  <c:v>1922</c:v>
                </c:pt>
                <c:pt idx="4">
                  <c:v>1923</c:v>
                </c:pt>
                <c:pt idx="5">
                  <c:v>1924</c:v>
                </c:pt>
                <c:pt idx="6">
                  <c:v>1925</c:v>
                </c:pt>
                <c:pt idx="7">
                  <c:v>1926</c:v>
                </c:pt>
                <c:pt idx="8">
                  <c:v>1927</c:v>
                </c:pt>
                <c:pt idx="9">
                  <c:v>1928</c:v>
                </c:pt>
                <c:pt idx="10">
                  <c:v>1929</c:v>
                </c:pt>
                <c:pt idx="11">
                  <c:v>1930</c:v>
                </c:pt>
                <c:pt idx="12">
                  <c:v>1931</c:v>
                </c:pt>
                <c:pt idx="13">
                  <c:v>1932</c:v>
                </c:pt>
                <c:pt idx="14">
                  <c:v>1933</c:v>
                </c:pt>
                <c:pt idx="15">
                  <c:v>1934</c:v>
                </c:pt>
                <c:pt idx="16">
                  <c:v>1935</c:v>
                </c:pt>
                <c:pt idx="17">
                  <c:v>1936</c:v>
                </c:pt>
                <c:pt idx="18">
                  <c:v>1937</c:v>
                </c:pt>
                <c:pt idx="19">
                  <c:v>1938</c:v>
                </c:pt>
              </c:numCache>
            </c:numRef>
          </c:cat>
          <c:val>
            <c:numRef>
              <c:f>Arkusz3!$B$3:$B$22</c:f>
              <c:numCache>
                <c:formatCode>General</c:formatCode>
                <c:ptCount val="20"/>
                <c:pt idx="0">
                  <c:v>30.5</c:v>
                </c:pt>
                <c:pt idx="1">
                  <c:v>32.200000000000003</c:v>
                </c:pt>
                <c:pt idx="2">
                  <c:v>32.799999999999997</c:v>
                </c:pt>
                <c:pt idx="3">
                  <c:v>35.299999999999997</c:v>
                </c:pt>
                <c:pt idx="4">
                  <c:v>35.6</c:v>
                </c:pt>
                <c:pt idx="5">
                  <c:v>34.5</c:v>
                </c:pt>
                <c:pt idx="6">
                  <c:v>35.200000000000003</c:v>
                </c:pt>
                <c:pt idx="7">
                  <c:v>33.1</c:v>
                </c:pt>
                <c:pt idx="8">
                  <c:v>31.6</c:v>
                </c:pt>
                <c:pt idx="9">
                  <c:v>32.299999999999997</c:v>
                </c:pt>
                <c:pt idx="10">
                  <c:v>32</c:v>
                </c:pt>
                <c:pt idx="11">
                  <c:v>32.5</c:v>
                </c:pt>
                <c:pt idx="12">
                  <c:v>30.2</c:v>
                </c:pt>
                <c:pt idx="13">
                  <c:v>29.1</c:v>
                </c:pt>
                <c:pt idx="14">
                  <c:v>26.6</c:v>
                </c:pt>
                <c:pt idx="15">
                  <c:v>26.7</c:v>
                </c:pt>
                <c:pt idx="16">
                  <c:v>26.2</c:v>
                </c:pt>
                <c:pt idx="17">
                  <c:v>26.4</c:v>
                </c:pt>
                <c:pt idx="18">
                  <c:v>25</c:v>
                </c:pt>
                <c:pt idx="19">
                  <c:v>24.6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Arkusz3!$C$2</c:f>
              <c:strCache>
                <c:ptCount val="1"/>
                <c:pt idx="0">
                  <c:v>Współczynnik zgonów</c:v>
                </c:pt>
              </c:strCache>
            </c:strRef>
          </c:tx>
          <c:spPr>
            <a:ln w="38100">
              <a:solidFill>
                <a:srgbClr val="CCCCFF"/>
              </a:solidFill>
              <a:prstDash val="solid"/>
            </a:ln>
          </c:spPr>
          <c:marker>
            <c:symbol val="none"/>
          </c:marker>
          <c:cat>
            <c:numRef>
              <c:f>Arkusz3!$A$3:$A$22</c:f>
              <c:numCache>
                <c:formatCode>General</c:formatCode>
                <c:ptCount val="20"/>
                <c:pt idx="0">
                  <c:v>1919</c:v>
                </c:pt>
                <c:pt idx="1">
                  <c:v>1920</c:v>
                </c:pt>
                <c:pt idx="2">
                  <c:v>1921</c:v>
                </c:pt>
                <c:pt idx="3">
                  <c:v>1922</c:v>
                </c:pt>
                <c:pt idx="4">
                  <c:v>1923</c:v>
                </c:pt>
                <c:pt idx="5">
                  <c:v>1924</c:v>
                </c:pt>
                <c:pt idx="6">
                  <c:v>1925</c:v>
                </c:pt>
                <c:pt idx="7">
                  <c:v>1926</c:v>
                </c:pt>
                <c:pt idx="8">
                  <c:v>1927</c:v>
                </c:pt>
                <c:pt idx="9">
                  <c:v>1928</c:v>
                </c:pt>
                <c:pt idx="10">
                  <c:v>1929</c:v>
                </c:pt>
                <c:pt idx="11">
                  <c:v>1930</c:v>
                </c:pt>
                <c:pt idx="12">
                  <c:v>1931</c:v>
                </c:pt>
                <c:pt idx="13">
                  <c:v>1932</c:v>
                </c:pt>
                <c:pt idx="14">
                  <c:v>1933</c:v>
                </c:pt>
                <c:pt idx="15">
                  <c:v>1934</c:v>
                </c:pt>
                <c:pt idx="16">
                  <c:v>1935</c:v>
                </c:pt>
                <c:pt idx="17">
                  <c:v>1936</c:v>
                </c:pt>
                <c:pt idx="18">
                  <c:v>1937</c:v>
                </c:pt>
                <c:pt idx="19">
                  <c:v>1938</c:v>
                </c:pt>
              </c:numCache>
            </c:numRef>
          </c:cat>
          <c:val>
            <c:numRef>
              <c:f>Arkusz3!$C$3:$C$22</c:f>
              <c:numCache>
                <c:formatCode>General</c:formatCode>
                <c:ptCount val="20"/>
                <c:pt idx="0">
                  <c:v>26.9</c:v>
                </c:pt>
                <c:pt idx="1">
                  <c:v>27</c:v>
                </c:pt>
                <c:pt idx="2">
                  <c:v>20.9</c:v>
                </c:pt>
                <c:pt idx="3">
                  <c:v>19.899999999999999</c:v>
                </c:pt>
                <c:pt idx="4">
                  <c:v>17.3</c:v>
                </c:pt>
                <c:pt idx="5">
                  <c:v>17.899999999999999</c:v>
                </c:pt>
                <c:pt idx="6">
                  <c:v>16.100000000000001</c:v>
                </c:pt>
                <c:pt idx="7">
                  <c:v>17.8</c:v>
                </c:pt>
                <c:pt idx="8">
                  <c:v>17.3</c:v>
                </c:pt>
                <c:pt idx="9">
                  <c:v>16.399999999999999</c:v>
                </c:pt>
                <c:pt idx="10">
                  <c:v>16.7</c:v>
                </c:pt>
                <c:pt idx="11">
                  <c:v>15.5</c:v>
                </c:pt>
                <c:pt idx="12">
                  <c:v>15.5</c:v>
                </c:pt>
                <c:pt idx="13">
                  <c:v>15.1</c:v>
                </c:pt>
                <c:pt idx="14">
                  <c:v>14.3</c:v>
                </c:pt>
                <c:pt idx="15">
                  <c:v>14.5</c:v>
                </c:pt>
                <c:pt idx="16">
                  <c:v>14.1</c:v>
                </c:pt>
                <c:pt idx="17">
                  <c:v>14.3</c:v>
                </c:pt>
                <c:pt idx="18">
                  <c:v>14.1</c:v>
                </c:pt>
                <c:pt idx="19">
                  <c:v>13.9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Arkusz3!$D$2</c:f>
              <c:strCache>
                <c:ptCount val="1"/>
                <c:pt idx="0">
                  <c:v>Współczynnik przyrostu naturalnego</c:v>
                </c:pt>
              </c:strCache>
            </c:strRef>
          </c:tx>
          <c:spPr>
            <a:ln w="28575" cmpd="sng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Arkusz3!$A$3:$A$22</c:f>
              <c:numCache>
                <c:formatCode>General</c:formatCode>
                <c:ptCount val="20"/>
                <c:pt idx="0">
                  <c:v>1919</c:v>
                </c:pt>
                <c:pt idx="1">
                  <c:v>1920</c:v>
                </c:pt>
                <c:pt idx="2">
                  <c:v>1921</c:v>
                </c:pt>
                <c:pt idx="3">
                  <c:v>1922</c:v>
                </c:pt>
                <c:pt idx="4">
                  <c:v>1923</c:v>
                </c:pt>
                <c:pt idx="5">
                  <c:v>1924</c:v>
                </c:pt>
                <c:pt idx="6">
                  <c:v>1925</c:v>
                </c:pt>
                <c:pt idx="7">
                  <c:v>1926</c:v>
                </c:pt>
                <c:pt idx="8">
                  <c:v>1927</c:v>
                </c:pt>
                <c:pt idx="9">
                  <c:v>1928</c:v>
                </c:pt>
                <c:pt idx="10">
                  <c:v>1929</c:v>
                </c:pt>
                <c:pt idx="11">
                  <c:v>1930</c:v>
                </c:pt>
                <c:pt idx="12">
                  <c:v>1931</c:v>
                </c:pt>
                <c:pt idx="13">
                  <c:v>1932</c:v>
                </c:pt>
                <c:pt idx="14">
                  <c:v>1933</c:v>
                </c:pt>
                <c:pt idx="15">
                  <c:v>1934</c:v>
                </c:pt>
                <c:pt idx="16">
                  <c:v>1935</c:v>
                </c:pt>
                <c:pt idx="17">
                  <c:v>1936</c:v>
                </c:pt>
                <c:pt idx="18">
                  <c:v>1937</c:v>
                </c:pt>
                <c:pt idx="19">
                  <c:v>1938</c:v>
                </c:pt>
              </c:numCache>
            </c:numRef>
          </c:cat>
          <c:val>
            <c:numRef>
              <c:f>Arkusz3!$D$3:$D$22</c:f>
              <c:numCache>
                <c:formatCode>General</c:formatCode>
                <c:ptCount val="20"/>
                <c:pt idx="0">
                  <c:v>3.6</c:v>
                </c:pt>
                <c:pt idx="1">
                  <c:v>5.2</c:v>
                </c:pt>
                <c:pt idx="2">
                  <c:v>11.9</c:v>
                </c:pt>
                <c:pt idx="3">
                  <c:v>15.4</c:v>
                </c:pt>
                <c:pt idx="4">
                  <c:v>18.3</c:v>
                </c:pt>
                <c:pt idx="5">
                  <c:v>16.600000000000001</c:v>
                </c:pt>
                <c:pt idx="6">
                  <c:v>18.5</c:v>
                </c:pt>
                <c:pt idx="7">
                  <c:v>15.3</c:v>
                </c:pt>
                <c:pt idx="8">
                  <c:v>14.3</c:v>
                </c:pt>
                <c:pt idx="9">
                  <c:v>15.9</c:v>
                </c:pt>
                <c:pt idx="10">
                  <c:v>15.3</c:v>
                </c:pt>
                <c:pt idx="11">
                  <c:v>17</c:v>
                </c:pt>
                <c:pt idx="12">
                  <c:v>14.7</c:v>
                </c:pt>
                <c:pt idx="13">
                  <c:v>13.9</c:v>
                </c:pt>
                <c:pt idx="14">
                  <c:v>12.3</c:v>
                </c:pt>
                <c:pt idx="15">
                  <c:v>12.2</c:v>
                </c:pt>
                <c:pt idx="16">
                  <c:v>12.1</c:v>
                </c:pt>
                <c:pt idx="17">
                  <c:v>12.1</c:v>
                </c:pt>
                <c:pt idx="18">
                  <c:v>10.9</c:v>
                </c:pt>
                <c:pt idx="19">
                  <c:v>10.7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81273216"/>
        <c:axId val="-1881268864"/>
      </c:lineChart>
      <c:catAx>
        <c:axId val="-1881273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pl-PL"/>
          </a:p>
        </c:txPr>
        <c:crossAx val="-1881268864"/>
        <c:crosses val="autoZero"/>
        <c:auto val="1"/>
        <c:lblAlgn val="ctr"/>
        <c:lblOffset val="100"/>
        <c:tickMarkSkip val="1"/>
        <c:noMultiLvlLbl val="0"/>
      </c:catAx>
      <c:valAx>
        <c:axId val="-1881268864"/>
        <c:scaling>
          <c:orientation val="minMax"/>
        </c:scaling>
        <c:delete val="0"/>
        <c:axPos val="l"/>
        <c:majorGridlines>
          <c:spPr>
            <a:ln w="3175">
              <a:pattFill prst="pct75">
                <a:fgClr>
                  <a:srgbClr val="000000"/>
                </a:fgClr>
                <a:bgClr>
                  <a:srgbClr val="FFFFFF"/>
                </a:bgClr>
              </a:patt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w pro</a:t>
                </a:r>
                <a:r>
                  <a:rPr lang="pl-PL"/>
                  <a:t>milach 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-1881273216"/>
        <c:crosses val="autoZero"/>
        <c:crossBetween val="between"/>
      </c:valAx>
      <c:spPr>
        <a:noFill/>
        <a:ln w="254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8.7770449746413279E-2"/>
          <c:y val="0.8999920354633999"/>
          <c:w val="0.88889136226392762"/>
          <c:h val="9.9617141924039948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pl-PL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B01AAF-075A-4C39-B401-8BB1A12C468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4F7C1BF-43BF-4219-9C11-A3F3C152A7C1}">
      <dgm:prSet phldrT="[Tekst]" custT="1"/>
      <dgm:spPr/>
      <dgm:t>
        <a:bodyPr/>
        <a:lstStyle/>
        <a:p>
          <a:r>
            <a:rPr lang="pl-PL" sz="2400" dirty="0" smtClean="0"/>
            <a:t>Statystyka publiczna: </a:t>
          </a:r>
        </a:p>
        <a:p>
          <a:r>
            <a:rPr lang="pl-PL" sz="2400" dirty="0" smtClean="0"/>
            <a:t>             centralne (państwowe) instytucje statystyczne </a:t>
          </a:r>
          <a:endParaRPr lang="pl-PL" sz="2400" dirty="0"/>
        </a:p>
      </dgm:t>
    </dgm:pt>
    <dgm:pt modelId="{1EE1389B-E7B9-48C7-A33C-F5A855CC254F}" type="parTrans" cxnId="{39A8171D-C4E2-465A-A1D5-B975209257DE}">
      <dgm:prSet/>
      <dgm:spPr/>
      <dgm:t>
        <a:bodyPr/>
        <a:lstStyle/>
        <a:p>
          <a:endParaRPr lang="pl-PL"/>
        </a:p>
      </dgm:t>
    </dgm:pt>
    <dgm:pt modelId="{DDAA5EE5-468F-48A9-9553-75D042BBBD3A}" type="sibTrans" cxnId="{39A8171D-C4E2-465A-A1D5-B975209257DE}">
      <dgm:prSet/>
      <dgm:spPr/>
      <dgm:t>
        <a:bodyPr/>
        <a:lstStyle/>
        <a:p>
          <a:endParaRPr lang="pl-PL"/>
        </a:p>
      </dgm:t>
    </dgm:pt>
    <dgm:pt modelId="{AAF9A906-F948-4D6C-A3DC-EA890E51E393}">
      <dgm:prSet phldrT="[Tekst]" custT="1"/>
      <dgm:spPr/>
      <dgm:t>
        <a:bodyPr/>
        <a:lstStyle/>
        <a:p>
          <a:r>
            <a:rPr lang="pl-PL" sz="2400" dirty="0" smtClean="0"/>
            <a:t>Akta stanu cywilnego</a:t>
          </a:r>
        </a:p>
        <a:p>
          <a:r>
            <a:rPr lang="pl-PL" sz="2400" dirty="0" smtClean="0"/>
            <a:t>i księgi metrykalne</a:t>
          </a:r>
        </a:p>
        <a:p>
          <a:endParaRPr lang="pl-PL" sz="2400" dirty="0" smtClean="0"/>
        </a:p>
        <a:p>
          <a:r>
            <a:rPr lang="pl-PL" sz="2400" dirty="0" smtClean="0"/>
            <a:t>Księgi ewidencji ludności</a:t>
          </a:r>
        </a:p>
        <a:p>
          <a:endParaRPr lang="pl-PL" sz="2400" dirty="0" smtClean="0"/>
        </a:p>
        <a:p>
          <a:r>
            <a:rPr lang="pl-PL" sz="2400" dirty="0" smtClean="0"/>
            <a:t>Inne (m.in. akta władz gubernialnych) </a:t>
          </a:r>
          <a:endParaRPr lang="pl-PL" sz="2400" dirty="0"/>
        </a:p>
      </dgm:t>
    </dgm:pt>
    <dgm:pt modelId="{CB6FE5FB-B77D-48D2-8EF7-72BA9CFA330B}" type="parTrans" cxnId="{E981096A-CE19-48AE-94ED-D36C385060D0}">
      <dgm:prSet/>
      <dgm:spPr/>
      <dgm:t>
        <a:bodyPr/>
        <a:lstStyle/>
        <a:p>
          <a:endParaRPr lang="pl-PL"/>
        </a:p>
      </dgm:t>
    </dgm:pt>
    <dgm:pt modelId="{4E5AE674-3A70-4488-9F4B-29749101E3A7}" type="sibTrans" cxnId="{E981096A-CE19-48AE-94ED-D36C385060D0}">
      <dgm:prSet/>
      <dgm:spPr/>
      <dgm:t>
        <a:bodyPr/>
        <a:lstStyle/>
        <a:p>
          <a:endParaRPr lang="pl-PL"/>
        </a:p>
      </dgm:t>
    </dgm:pt>
    <dgm:pt modelId="{6A1A2220-D54F-4C53-976F-48D51DCE009B}">
      <dgm:prSet phldrT="[Tekst]" custT="1"/>
      <dgm:spPr/>
      <dgm:t>
        <a:bodyPr/>
        <a:lstStyle/>
        <a:p>
          <a:endParaRPr lang="pl-PL" sz="2400" dirty="0" smtClean="0"/>
        </a:p>
        <a:p>
          <a:r>
            <a:rPr lang="pl-PL" sz="2400" dirty="0" smtClean="0"/>
            <a:t>Miejskie instytucje statystyczne</a:t>
          </a:r>
        </a:p>
        <a:p>
          <a:endParaRPr lang="pl-PL" sz="2400" dirty="0"/>
        </a:p>
      </dgm:t>
    </dgm:pt>
    <dgm:pt modelId="{F6610BF2-0A74-4995-8CD1-8FF585A7FB6D}" type="parTrans" cxnId="{6D676090-C3AE-4266-80F6-582781C71E36}">
      <dgm:prSet/>
      <dgm:spPr/>
      <dgm:t>
        <a:bodyPr/>
        <a:lstStyle/>
        <a:p>
          <a:endParaRPr lang="pl-PL"/>
        </a:p>
      </dgm:t>
    </dgm:pt>
    <dgm:pt modelId="{5CEB409B-B6B3-4518-B56C-B8F1C4E75272}" type="sibTrans" cxnId="{6D676090-C3AE-4266-80F6-582781C71E36}">
      <dgm:prSet/>
      <dgm:spPr/>
      <dgm:t>
        <a:bodyPr/>
        <a:lstStyle/>
        <a:p>
          <a:endParaRPr lang="pl-PL"/>
        </a:p>
      </dgm:t>
    </dgm:pt>
    <dgm:pt modelId="{B8F2FD77-32BB-4C46-AE02-D7D922AA4727}">
      <dgm:prSet phldrT="[Tekst]" custT="1"/>
      <dgm:spPr/>
      <dgm:t>
        <a:bodyPr/>
        <a:lstStyle/>
        <a:p>
          <a:r>
            <a:rPr lang="pl-PL" sz="2400" b="1" dirty="0" smtClean="0"/>
            <a:t>Spisy powszechne</a:t>
          </a:r>
          <a:endParaRPr lang="pl-PL" sz="2400" b="1" dirty="0"/>
        </a:p>
      </dgm:t>
    </dgm:pt>
    <dgm:pt modelId="{0AA8303C-2B75-46AE-8F29-CBC6D4350FA8}" type="parTrans" cxnId="{ECA23A1C-87B1-4932-B240-61349A1ACBA2}">
      <dgm:prSet/>
      <dgm:spPr/>
      <dgm:t>
        <a:bodyPr/>
        <a:lstStyle/>
        <a:p>
          <a:endParaRPr lang="pl-PL"/>
        </a:p>
      </dgm:t>
    </dgm:pt>
    <dgm:pt modelId="{9BC87746-6F0F-4938-96E9-06FA6763723D}" type="sibTrans" cxnId="{ECA23A1C-87B1-4932-B240-61349A1ACBA2}">
      <dgm:prSet/>
      <dgm:spPr/>
      <dgm:t>
        <a:bodyPr/>
        <a:lstStyle/>
        <a:p>
          <a:endParaRPr lang="pl-PL"/>
        </a:p>
      </dgm:t>
    </dgm:pt>
    <dgm:pt modelId="{EFFC1B70-9B13-43FA-9951-2D717C0179E5}" type="pres">
      <dgm:prSet presAssocID="{C3B01AAF-075A-4C39-B401-8BB1A12C468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11EAC290-613B-4258-8C9F-810BA94619EF}" type="pres">
      <dgm:prSet presAssocID="{D4F7C1BF-43BF-4219-9C11-A3F3C152A7C1}" presName="parentText1" presStyleLbl="node1" presStyleIdx="0" presStyleCnt="2" custScaleY="145844" custLinFactNeighborX="124" custLinFactNeighborY="-7137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4186B91-CF8E-4C11-8B67-DF2C4B1CF75D}" type="pres">
      <dgm:prSet presAssocID="{D4F7C1BF-43BF-4219-9C11-A3F3C152A7C1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38D2B3-EF6C-41A9-8DD6-F8CA3B5348F3}" type="pres">
      <dgm:prSet presAssocID="{6A1A2220-D54F-4C53-976F-48D51DCE009B}" presName="parentText2" presStyleLbl="node1" presStyleIdx="1" presStyleCnt="2" custScaleY="165227" custLinFactNeighborX="-15556" custLinFactNeighborY="-381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E7E3AF6-1B29-4ECC-85FB-248A28AA0007}" type="pres">
      <dgm:prSet presAssocID="{6A1A2220-D54F-4C53-976F-48D51DCE009B}" presName="childText2" presStyleLbl="solidAlignAcc1" presStyleIdx="1" presStyleCnt="2" custScaleY="39847" custLinFactNeighborX="4843" custLinFactNeighborY="-113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E821F7F-BA2F-4ADC-A8B8-15FA0652E105}" type="presOf" srcId="{D4F7C1BF-43BF-4219-9C11-A3F3C152A7C1}" destId="{11EAC290-613B-4258-8C9F-810BA94619EF}" srcOrd="0" destOrd="0" presId="urn:microsoft.com/office/officeart/2009/3/layout/IncreasingArrowsProcess"/>
    <dgm:cxn modelId="{ECA23A1C-87B1-4932-B240-61349A1ACBA2}" srcId="{6A1A2220-D54F-4C53-976F-48D51DCE009B}" destId="{B8F2FD77-32BB-4C46-AE02-D7D922AA4727}" srcOrd="0" destOrd="0" parTransId="{0AA8303C-2B75-46AE-8F29-CBC6D4350FA8}" sibTransId="{9BC87746-6F0F-4938-96E9-06FA6763723D}"/>
    <dgm:cxn modelId="{F74C5250-5FC3-4E3B-9F1A-015FF7ED4638}" type="presOf" srcId="{AAF9A906-F948-4D6C-A3DC-EA890E51E393}" destId="{74186B91-CF8E-4C11-8B67-DF2C4B1CF75D}" srcOrd="0" destOrd="0" presId="urn:microsoft.com/office/officeart/2009/3/layout/IncreasingArrowsProcess"/>
    <dgm:cxn modelId="{6D676090-C3AE-4266-80F6-582781C71E36}" srcId="{C3B01AAF-075A-4C39-B401-8BB1A12C4681}" destId="{6A1A2220-D54F-4C53-976F-48D51DCE009B}" srcOrd="1" destOrd="0" parTransId="{F6610BF2-0A74-4995-8CD1-8FF585A7FB6D}" sibTransId="{5CEB409B-B6B3-4518-B56C-B8F1C4E75272}"/>
    <dgm:cxn modelId="{B44E8F62-C2C2-425E-AAB9-2117842B209B}" type="presOf" srcId="{6A1A2220-D54F-4C53-976F-48D51DCE009B}" destId="{1538D2B3-EF6C-41A9-8DD6-F8CA3B5348F3}" srcOrd="0" destOrd="0" presId="urn:microsoft.com/office/officeart/2009/3/layout/IncreasingArrowsProcess"/>
    <dgm:cxn modelId="{68F3BD7F-CDDD-4069-B450-B56A7ABC97B4}" type="presOf" srcId="{B8F2FD77-32BB-4C46-AE02-D7D922AA4727}" destId="{8E7E3AF6-1B29-4ECC-85FB-248A28AA0007}" srcOrd="0" destOrd="0" presId="urn:microsoft.com/office/officeart/2009/3/layout/IncreasingArrowsProcess"/>
    <dgm:cxn modelId="{39A8171D-C4E2-465A-A1D5-B975209257DE}" srcId="{C3B01AAF-075A-4C39-B401-8BB1A12C4681}" destId="{D4F7C1BF-43BF-4219-9C11-A3F3C152A7C1}" srcOrd="0" destOrd="0" parTransId="{1EE1389B-E7B9-48C7-A33C-F5A855CC254F}" sibTransId="{DDAA5EE5-468F-48A9-9553-75D042BBBD3A}"/>
    <dgm:cxn modelId="{E981096A-CE19-48AE-94ED-D36C385060D0}" srcId="{D4F7C1BF-43BF-4219-9C11-A3F3C152A7C1}" destId="{AAF9A906-F948-4D6C-A3DC-EA890E51E393}" srcOrd="0" destOrd="0" parTransId="{CB6FE5FB-B77D-48D2-8EF7-72BA9CFA330B}" sibTransId="{4E5AE674-3A70-4488-9F4B-29749101E3A7}"/>
    <dgm:cxn modelId="{3F317847-1F47-4FC9-A373-C2F98098DF64}" type="presOf" srcId="{C3B01AAF-075A-4C39-B401-8BB1A12C4681}" destId="{EFFC1B70-9B13-43FA-9951-2D717C0179E5}" srcOrd="0" destOrd="0" presId="urn:microsoft.com/office/officeart/2009/3/layout/IncreasingArrowsProcess"/>
    <dgm:cxn modelId="{2B7191CC-144B-4F64-AC0C-DD92F22538B2}" type="presParOf" srcId="{EFFC1B70-9B13-43FA-9951-2D717C0179E5}" destId="{11EAC290-613B-4258-8C9F-810BA94619EF}" srcOrd="0" destOrd="0" presId="urn:microsoft.com/office/officeart/2009/3/layout/IncreasingArrowsProcess"/>
    <dgm:cxn modelId="{3C260264-C03D-4950-A3CF-92D7BD769B1F}" type="presParOf" srcId="{EFFC1B70-9B13-43FA-9951-2D717C0179E5}" destId="{74186B91-CF8E-4C11-8B67-DF2C4B1CF75D}" srcOrd="1" destOrd="0" presId="urn:microsoft.com/office/officeart/2009/3/layout/IncreasingArrowsProcess"/>
    <dgm:cxn modelId="{CEAE4F38-D99A-4327-8C25-A05E2A4C59C5}" type="presParOf" srcId="{EFFC1B70-9B13-43FA-9951-2D717C0179E5}" destId="{1538D2B3-EF6C-41A9-8DD6-F8CA3B5348F3}" srcOrd="2" destOrd="0" presId="urn:microsoft.com/office/officeart/2009/3/layout/IncreasingArrowsProcess"/>
    <dgm:cxn modelId="{2DD4E1CB-C10D-4868-AFEB-F9DD579ABDC9}" type="presParOf" srcId="{EFFC1B70-9B13-43FA-9951-2D717C0179E5}" destId="{8E7E3AF6-1B29-4ECC-85FB-248A28AA0007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AC290-613B-4258-8C9F-810BA94619EF}">
      <dsp:nvSpPr>
        <dsp:cNvPr id="0" name=""/>
        <dsp:cNvSpPr/>
      </dsp:nvSpPr>
      <dsp:spPr>
        <a:xfrm>
          <a:off x="0" y="72006"/>
          <a:ext cx="9217024" cy="195789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13115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Statystyka publiczna: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             centralne (państwowe) instytucje statystyczne </a:t>
          </a:r>
          <a:endParaRPr lang="pl-PL" sz="2400" kern="1200" dirty="0"/>
        </a:p>
      </dsp:txBody>
      <dsp:txXfrm>
        <a:off x="0" y="561480"/>
        <a:ext cx="8727550" cy="978948"/>
      </dsp:txXfrm>
    </dsp:sp>
    <dsp:sp modelId="{74186B91-CF8E-4C11-8B67-DF2C4B1CF75D}">
      <dsp:nvSpPr>
        <dsp:cNvPr id="0" name=""/>
        <dsp:cNvSpPr/>
      </dsp:nvSpPr>
      <dsp:spPr>
        <a:xfrm>
          <a:off x="0" y="2376421"/>
          <a:ext cx="4258265" cy="29964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Akta stanu cywilnego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i księgi metrykalne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Księgi ewidencji ludności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Inne (m.in. akta władz gubernialnych) </a:t>
          </a:r>
          <a:endParaRPr lang="pl-PL" sz="2400" kern="1200" dirty="0"/>
        </a:p>
      </dsp:txBody>
      <dsp:txXfrm>
        <a:off x="0" y="2376421"/>
        <a:ext cx="4258265" cy="2996440"/>
      </dsp:txXfrm>
    </dsp:sp>
    <dsp:sp modelId="{1538D2B3-EF6C-41A9-8DD6-F8CA3B5348F3}">
      <dsp:nvSpPr>
        <dsp:cNvPr id="0" name=""/>
        <dsp:cNvSpPr/>
      </dsp:nvSpPr>
      <dsp:spPr>
        <a:xfrm>
          <a:off x="3486880" y="1296150"/>
          <a:ext cx="4958758" cy="221810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13115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Miejskie instytucje statystyczne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 dirty="0"/>
        </a:p>
      </dsp:txBody>
      <dsp:txXfrm>
        <a:off x="3486880" y="1850676"/>
        <a:ext cx="4404232" cy="1109052"/>
      </dsp:txXfrm>
    </dsp:sp>
    <dsp:sp modelId="{8E7E3AF6-1B29-4ECC-85FB-248A28AA0007}">
      <dsp:nvSpPr>
        <dsp:cNvPr id="0" name=""/>
        <dsp:cNvSpPr/>
      </dsp:nvSpPr>
      <dsp:spPr>
        <a:xfrm>
          <a:off x="4464492" y="3384377"/>
          <a:ext cx="4258265" cy="11939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Spisy powszechne</a:t>
          </a:r>
          <a:endParaRPr lang="pl-PL" sz="2400" b="1" kern="1200" dirty="0"/>
        </a:p>
      </dsp:txBody>
      <dsp:txXfrm>
        <a:off x="4464492" y="3384377"/>
        <a:ext cx="4258265" cy="1193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FD3A0-7740-4925-8EBB-7CBE889C6C5C}" type="datetimeFigureOut">
              <a:rPr lang="pl-PL" smtClean="0"/>
              <a:t>2018-07-11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68561-10F0-4BC8-A6B1-2E2709FC1D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6883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CB5E09B-18B3-476A-9CE8-F111AA72DC10}" type="datetimeFigureOut">
              <a:rPr lang="pl-PL" smtClean="0"/>
              <a:t>2018-07-11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963C-A5B8-45AD-8C89-550A48BF3AB4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54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E09B-18B3-476A-9CE8-F111AA72DC10}" type="datetimeFigureOut">
              <a:rPr lang="pl-PL" smtClean="0"/>
              <a:t>2018-07-11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963C-A5B8-45AD-8C89-550A48BF3A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682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E09B-18B3-476A-9CE8-F111AA72DC10}" type="datetimeFigureOut">
              <a:rPr lang="pl-PL" smtClean="0"/>
              <a:t>2018-07-11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963C-A5B8-45AD-8C89-550A48BF3AB4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212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925260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ytuł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wykresu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E33306D-0C87-4762-B37D-7F0C0005942F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3990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AB74B4-92FD-4B87-9B18-C828B120B340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3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E09B-18B3-476A-9CE8-F111AA72DC10}" type="datetimeFigureOut">
              <a:rPr lang="pl-PL" smtClean="0"/>
              <a:t>2018-07-11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963C-A5B8-45AD-8C89-550A48BF3A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308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E09B-18B3-476A-9CE8-F111AA72DC10}" type="datetimeFigureOut">
              <a:rPr lang="pl-PL" smtClean="0"/>
              <a:t>2018-07-11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963C-A5B8-45AD-8C89-550A48BF3AB4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56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E09B-18B3-476A-9CE8-F111AA72DC10}" type="datetimeFigureOut">
              <a:rPr lang="pl-PL" smtClean="0"/>
              <a:t>2018-07-11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963C-A5B8-45AD-8C89-550A48BF3A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473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E09B-18B3-476A-9CE8-F111AA72DC10}" type="datetimeFigureOut">
              <a:rPr lang="pl-PL" smtClean="0"/>
              <a:t>2018-07-11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963C-A5B8-45AD-8C89-550A48BF3A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645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E09B-18B3-476A-9CE8-F111AA72DC10}" type="datetimeFigureOut">
              <a:rPr lang="pl-PL" smtClean="0"/>
              <a:t>2018-07-11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963C-A5B8-45AD-8C89-550A48BF3A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765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E09B-18B3-476A-9CE8-F111AA72DC10}" type="datetimeFigureOut">
              <a:rPr lang="pl-PL" smtClean="0"/>
              <a:t>2018-07-11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963C-A5B8-45AD-8C89-550A48BF3A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0466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E09B-18B3-476A-9CE8-F111AA72DC10}" type="datetimeFigureOut">
              <a:rPr lang="pl-PL" smtClean="0"/>
              <a:t>2018-07-11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963C-A5B8-45AD-8C89-550A48BF3A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702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E09B-18B3-476A-9CE8-F111AA72DC10}" type="datetimeFigureOut">
              <a:rPr lang="pl-PL" smtClean="0"/>
              <a:t>2018-07-11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963C-A5B8-45AD-8C89-550A48BF3AB4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04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CB5E09B-18B3-476A-9CE8-F111AA72DC10}" type="datetimeFigureOut">
              <a:rPr lang="pl-PL" smtClean="0"/>
              <a:t>2018-07-11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8606963C-A5B8-45AD-8C89-550A48BF3AB4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85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2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83006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Statystyka </a:t>
            </a:r>
            <a:r>
              <a:rPr lang="pl-PL" dirty="0" smtClean="0"/>
              <a:t>ludnościowa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/>
              <a:t>II Rzeczypospolitej: instytucje, ludzie, źródła, procesy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7160840" cy="3600400"/>
          </a:xfrm>
        </p:spPr>
        <p:txBody>
          <a:bodyPr>
            <a:normAutofit lnSpcReduction="10000"/>
          </a:bodyPr>
          <a:lstStyle/>
          <a:p>
            <a:endParaRPr lang="pl-PL" sz="2400" dirty="0" smtClean="0"/>
          </a:p>
          <a:p>
            <a:endParaRPr lang="pl-PL" sz="2400" dirty="0"/>
          </a:p>
          <a:p>
            <a:endParaRPr lang="pl-PL" sz="2400" dirty="0" smtClean="0"/>
          </a:p>
          <a:p>
            <a:endParaRPr lang="pl-PL" sz="2400" dirty="0"/>
          </a:p>
          <a:p>
            <a:r>
              <a:rPr lang="pl-PL" sz="2400" dirty="0" smtClean="0"/>
              <a:t>Cecylia Leszczyńska</a:t>
            </a:r>
          </a:p>
          <a:p>
            <a:r>
              <a:rPr lang="pl-PL" sz="2400" dirty="0" smtClean="0"/>
              <a:t>Uniwersytet Warszawski</a:t>
            </a:r>
          </a:p>
          <a:p>
            <a:endParaRPr lang="pl-PL" sz="2400" dirty="0" smtClean="0"/>
          </a:p>
          <a:p>
            <a:r>
              <a:rPr lang="pl-PL" sz="2400" dirty="0" smtClean="0"/>
              <a:t>II Kongres Statystyki Polskiej</a:t>
            </a:r>
          </a:p>
          <a:p>
            <a:r>
              <a:rPr lang="pl-PL" sz="2400" dirty="0" smtClean="0"/>
              <a:t>Warszawa 10-12.07.2018 r.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955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290054" cy="57606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400" dirty="0" smtClean="0"/>
              <a:t>Ewidencja ludności II RP: urodzenia, zgony, małżeństwa 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08720"/>
            <a:ext cx="7590607" cy="5400640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l-PL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Zasady </a:t>
            </a:r>
            <a:r>
              <a:rPr lang="pl-PL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organizacji statystyki </a:t>
            </a:r>
            <a:r>
              <a:rPr lang="pl-PL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urodzeń, zgonów oraz </a:t>
            </a:r>
            <a:r>
              <a:rPr lang="pl-PL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statystyki </a:t>
            </a:r>
            <a:r>
              <a:rPr lang="pl-PL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małżeństw określało </a:t>
            </a:r>
            <a:r>
              <a:rPr lang="pl-PL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Rozporządzenie Rady Ministrów z dnia 18 października 1920 r</a:t>
            </a:r>
            <a:r>
              <a:rPr lang="pl-PL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endParaRPr lang="pl-PL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74418" y="167322"/>
            <a:ext cx="4723156" cy="7416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2147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290054" cy="57606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400" dirty="0" smtClean="0"/>
              <a:t>Ewidencja ludności II RP: urodzenia, zgony, małżeństwa 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08720"/>
            <a:ext cx="7590607" cy="5400640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l-PL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Zasady </a:t>
            </a:r>
            <a:r>
              <a:rPr lang="pl-PL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organizacji statystyki </a:t>
            </a:r>
            <a:r>
              <a:rPr lang="pl-PL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urodzeń, zgonów oraz </a:t>
            </a:r>
            <a:r>
              <a:rPr lang="pl-PL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statystyki </a:t>
            </a:r>
            <a:r>
              <a:rPr lang="pl-PL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małżeństw określało </a:t>
            </a:r>
            <a:r>
              <a:rPr lang="pl-PL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Rozporządzenie Rady Ministrów z dnia 18 października 1920 r</a:t>
            </a:r>
            <a:r>
              <a:rPr lang="pl-PL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endParaRPr lang="pl-PL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50147" y="299036"/>
            <a:ext cx="4625267" cy="7251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287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87152"/>
          </a:xfrm>
        </p:spPr>
        <p:txBody>
          <a:bodyPr>
            <a:normAutofit/>
          </a:bodyPr>
          <a:lstStyle/>
          <a:p>
            <a:r>
              <a:rPr lang="pl-PL" sz="2400" dirty="0" smtClean="0"/>
              <a:t>Ludność II RP: spisy, szacunki</a:t>
            </a:r>
            <a:endParaRPr lang="pl-PL" sz="2400" dirty="0"/>
          </a:p>
        </p:txBody>
      </p:sp>
      <p:graphicFrame>
        <p:nvGraphicFramePr>
          <p:cNvPr id="4" name="Symbol zastępczy tabeli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143150039"/>
              </p:ext>
            </p:extLst>
          </p:nvPr>
        </p:nvGraphicFramePr>
        <p:xfrm>
          <a:off x="1115618" y="1701125"/>
          <a:ext cx="6408709" cy="1943898"/>
        </p:xfrm>
        <a:graphic>
          <a:graphicData uri="http://schemas.openxmlformats.org/drawingml/2006/table">
            <a:tbl>
              <a:tblPr/>
              <a:tblGrid>
                <a:gridCol w="1519591"/>
                <a:gridCol w="814853"/>
                <a:gridCol w="814853"/>
                <a:gridCol w="814853"/>
                <a:gridCol w="814853"/>
                <a:gridCol w="814853"/>
                <a:gridCol w="814853"/>
              </a:tblGrid>
              <a:tr h="340182"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200"/>
                        </a:spcAft>
                      </a:pPr>
                      <a:r>
                        <a:rPr lang="pl-PL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Daty spisów i szacunków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200"/>
                        </a:spcAft>
                      </a:pPr>
                      <a:r>
                        <a:rPr lang="pl-PL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Ludność ogółem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200"/>
                        </a:spcAft>
                      </a:pPr>
                      <a:r>
                        <a:rPr lang="pl-PL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Ludność wiejska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200"/>
                        </a:spcAft>
                      </a:pPr>
                      <a:r>
                        <a:rPr lang="pl-PL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Ludność miejska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831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200"/>
                        </a:spcAft>
                      </a:pPr>
                      <a:r>
                        <a:rPr lang="pl-PL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tys.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200"/>
                        </a:spcAft>
                      </a:pPr>
                      <a:r>
                        <a:rPr lang="pl-PL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 1 km</a:t>
                      </a:r>
                      <a:r>
                        <a:rPr lang="pl-PL" sz="1400" baseline="30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pl-PL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powierzchni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200"/>
                        </a:spcAft>
                      </a:pPr>
                      <a:r>
                        <a:rPr lang="pl-PL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tys.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200"/>
                        </a:spcAft>
                      </a:pPr>
                      <a:r>
                        <a:rPr lang="pl-PL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% ogółem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200"/>
                        </a:spcAft>
                      </a:pPr>
                      <a:r>
                        <a:rPr lang="pl-PL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tys.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200"/>
                        </a:spcAft>
                      </a:pPr>
                      <a:r>
                        <a:rPr lang="pl-PL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% ogółem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403985" algn="l"/>
                        </a:tabLst>
                      </a:pPr>
                      <a:r>
                        <a:rPr lang="pl-PL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30 IX </a:t>
                      </a:r>
                      <a:r>
                        <a:rPr lang="pl-PL" sz="1400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1921</a:t>
                      </a:r>
                      <a:r>
                        <a:rPr lang="pl-PL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	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12140" algn="dec"/>
                        </a:tabLst>
                      </a:pPr>
                      <a:r>
                        <a:rPr lang="pl-PL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27 </a:t>
                      </a:r>
                      <a:r>
                        <a:rPr lang="pl-PL" sz="1400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177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12140" algn="dec"/>
                        </a:tabLst>
                      </a:pP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70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12140" algn="dec"/>
                        </a:tabLst>
                      </a:pP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20 250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04190" algn="dec"/>
                        </a:tabLst>
                      </a:pP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75,4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12140" algn="dec"/>
                        </a:tabLst>
                      </a:pPr>
                      <a:r>
                        <a:rPr lang="pl-PL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6 608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04190" algn="dec"/>
                        </a:tabLst>
                      </a:pPr>
                      <a:r>
                        <a:rPr lang="pl-PL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24,6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0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403985" algn="l"/>
                        </a:tabLst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9 XII 1931	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12140" algn="dec"/>
                        </a:tabLst>
                      </a:pP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32 </a:t>
                      </a:r>
                      <a:r>
                        <a:rPr lang="en-US" sz="1400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107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12140" algn="dec"/>
                        </a:tabLst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83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12140" algn="dec"/>
                        </a:tabLst>
                      </a:pPr>
                      <a:r>
                        <a:rPr lang="pl-PL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23 185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04190" algn="dec"/>
                        </a:tabLst>
                      </a:pPr>
                      <a:r>
                        <a:rPr lang="pl-PL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72,6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12140" algn="dec"/>
                        </a:tabLst>
                      </a:pPr>
                      <a:r>
                        <a:rPr lang="pl-PL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8 731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04190" algn="dec"/>
                        </a:tabLst>
                      </a:pPr>
                      <a:r>
                        <a:rPr lang="pl-PL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27,4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403985" algn="l"/>
                        </a:tabLst>
                      </a:pPr>
                      <a:r>
                        <a:rPr lang="pl-PL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31 XII </a:t>
                      </a:r>
                      <a:r>
                        <a:rPr lang="pl-PL" sz="1400" dirty="0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1938</a:t>
                      </a:r>
                      <a:r>
                        <a:rPr lang="pl-PL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	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12140" algn="dec"/>
                        </a:tabLst>
                      </a:pPr>
                      <a:r>
                        <a:rPr lang="pl-PL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34 849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12140" algn="dec"/>
                        </a:tabLst>
                      </a:pPr>
                      <a:r>
                        <a:rPr lang="pl-PL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90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12140" algn="dec"/>
                        </a:tabLst>
                      </a:pPr>
                      <a:r>
                        <a:rPr lang="pl-PL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24 394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04190" algn="dec"/>
                        </a:tabLst>
                      </a:pPr>
                      <a:r>
                        <a:rPr lang="pl-PL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70,0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12140" algn="dec"/>
                        </a:tabLst>
                      </a:pPr>
                      <a:r>
                        <a:rPr lang="pl-PL" sz="14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10 455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04190" algn="dec"/>
                        </a:tabLst>
                      </a:pPr>
                      <a:r>
                        <a:rPr lang="pl-PL" sz="14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30,0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Prostokąt 5"/>
          <p:cNvSpPr/>
          <p:nvPr/>
        </p:nvSpPr>
        <p:spPr>
          <a:xfrm>
            <a:off x="1115616" y="4149396"/>
            <a:ext cx="68407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 latach 1921 i 1931 dane na podstawie powszechnych spisów ludności, w 1938 r. ― dane szacunkowe. </a:t>
            </a:r>
            <a:endParaRPr lang="pl-PL" sz="10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sz="1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1921: </a:t>
            </a:r>
            <a:r>
              <a:rPr lang="pl-PL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Spis nie został przeprowa­dzony na terenie Górnego Śląska oraz na niektórych obszarach przyszłego województwa wileńskiego (miasto Wilno, powiaty: </a:t>
            </a:r>
            <a:r>
              <a:rPr lang="pl-PL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Oszmiana</a:t>
            </a:r>
            <a:r>
              <a:rPr lang="pl-PL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Święciany</a:t>
            </a:r>
            <a:r>
              <a:rPr lang="pl-PL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Wilno―Troki); dane dla tych terenów zostały oszacowane: dla Górnego Śląska w oparciu o spis niemiecki z 1919 r. (980,3 tys.), dla okręgu wileńskiego ― spis b. Zarządu Cywilnego Ziem Wschod­nich z 1919 r. (501,7 tys.). </a:t>
            </a:r>
            <a:r>
              <a:rPr lang="pl-PL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pl-PL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pl-PL" sz="1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sz="10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1921 i 1931: </a:t>
            </a:r>
            <a:r>
              <a:rPr lang="pl-PL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 </a:t>
            </a:r>
            <a:r>
              <a:rPr lang="pl-PL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podziale na ludność wiejską i miejską nie uwzględniono ludności spisanej przez władze wojskowe (skoszarowane wojsko oraz w 1921 r. również jeńcy i internowani): </a:t>
            </a:r>
            <a:r>
              <a:rPr lang="pl-PL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pl-PL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― 318,5 tys., </a:t>
            </a:r>
            <a:r>
              <a:rPr lang="pl-PL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pl-PL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pl-PL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191,5 tys. </a:t>
            </a:r>
            <a:endParaRPr lang="pl-PL" sz="1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sz="10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sz="1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1938: </a:t>
            </a:r>
            <a:r>
              <a:rPr lang="pl-PL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Ludność </a:t>
            </a:r>
            <a:r>
              <a:rPr lang="pl-PL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 granicach z dnia 1 I 1938 r.; po przyłączeniu w październiku 1938 r. Zaolzia (258 tys. mieszkańców) liczba ludności wzrosła do 35 107 tys., a na 31 VIII 1939 r. szacowana była na 35 339 </a:t>
            </a:r>
            <a:r>
              <a:rPr lang="pl-PL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tys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4768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2200" dirty="0" smtClean="0"/>
              <a:t>urodzenia, zgony, przyrost naturalny</a:t>
            </a:r>
            <a:endParaRPr lang="pl-PL" sz="16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57200" y="1600200"/>
          <a:ext cx="5626968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rostokąt 5"/>
          <p:cNvSpPr/>
          <p:nvPr/>
        </p:nvSpPr>
        <p:spPr>
          <a:xfrm>
            <a:off x="6084168" y="2636912"/>
            <a:ext cx="25922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Liczba </a:t>
            </a:r>
            <a:r>
              <a:rPr lang="pl-PL" sz="2000" dirty="0" smtClean="0"/>
              <a:t>ludności: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 smtClean="0"/>
              <a:t>27,2 </a:t>
            </a:r>
            <a:r>
              <a:rPr lang="pl-PL" sz="2000" dirty="0"/>
              <a:t>mln </a:t>
            </a:r>
            <a:r>
              <a:rPr lang="pl-PL" sz="2000" dirty="0" smtClean="0"/>
              <a:t>- </a:t>
            </a:r>
            <a:r>
              <a:rPr lang="pl-PL" sz="2000" dirty="0"/>
              <a:t>1921 </a:t>
            </a:r>
            <a:endParaRPr lang="pl-PL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 smtClean="0"/>
              <a:t>32,1 </a:t>
            </a:r>
            <a:r>
              <a:rPr lang="pl-PL" sz="2000" dirty="0"/>
              <a:t>mln </a:t>
            </a:r>
            <a:r>
              <a:rPr lang="pl-PL" sz="2000" dirty="0" smtClean="0"/>
              <a:t>- 1931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 smtClean="0"/>
              <a:t>34,8 </a:t>
            </a:r>
            <a:r>
              <a:rPr lang="pl-PL" sz="2000" dirty="0"/>
              <a:t>mln </a:t>
            </a:r>
            <a:r>
              <a:rPr lang="pl-PL" sz="2000" dirty="0" smtClean="0"/>
              <a:t>- 1939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000" dirty="0"/>
          </a:p>
          <a:p>
            <a:r>
              <a:rPr lang="pl-PL" sz="1200" dirty="0" smtClean="0"/>
              <a:t>Źródło: obliczenia własne.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1437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15144"/>
          </a:xfrm>
        </p:spPr>
        <p:txBody>
          <a:bodyPr>
            <a:normAutofit/>
          </a:bodyPr>
          <a:lstStyle/>
          <a:p>
            <a:r>
              <a:rPr lang="pl-PL" sz="2400" dirty="0" smtClean="0"/>
              <a:t>Przyrost naturalny </a:t>
            </a:r>
            <a:endParaRPr lang="pl-PL" sz="2400" dirty="0"/>
          </a:p>
        </p:txBody>
      </p:sp>
      <p:graphicFrame>
        <p:nvGraphicFramePr>
          <p:cNvPr id="5" name="Symbol zastępczy tabeli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65754137"/>
              </p:ext>
            </p:extLst>
          </p:nvPr>
        </p:nvGraphicFramePr>
        <p:xfrm>
          <a:off x="539550" y="1268762"/>
          <a:ext cx="7848874" cy="46805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5820"/>
                <a:gridCol w="1412797"/>
                <a:gridCol w="1412797"/>
                <a:gridCol w="1255820"/>
                <a:gridCol w="1255820"/>
                <a:gridCol w="1255820"/>
              </a:tblGrid>
              <a:tr h="4129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Lata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Na 1000 ludności, przeciętne roczne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129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Polska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Województwa   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129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 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centralne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południowe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zachodnie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wschodnie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29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1896-1900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18,5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18,9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17,6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20,5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17,5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129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1909-1911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16,3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17,1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14,2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19,3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15,3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129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1921-1930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15,9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15,5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13,8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15,5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20,4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129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1931-1938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12,1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12,1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10,7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11,8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14,8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129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 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W  tysiącach  (łącznie w latach)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753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1895-1913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8826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3717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2211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1413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1485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753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1919-1938</a:t>
                      </a:r>
                      <a:endParaRPr lang="pl-PL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8205</a:t>
                      </a:r>
                      <a:endParaRPr lang="pl-PL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3445</a:t>
                      </a:r>
                      <a:endParaRPr lang="pl-PL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1881</a:t>
                      </a:r>
                      <a:endParaRPr lang="pl-PL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1181</a:t>
                      </a:r>
                      <a:endParaRPr lang="pl-PL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1698</a:t>
                      </a:r>
                      <a:endParaRPr lang="pl-PL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75325">
                <a:tc>
                  <a:txBody>
                    <a:bodyPr/>
                    <a:lstStyle/>
                    <a:p>
                      <a:pPr indent="114300" algn="just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1919-1923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1508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659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318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282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249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75325">
                <a:tc>
                  <a:txBody>
                    <a:bodyPr/>
                    <a:lstStyle/>
                    <a:p>
                      <a:pPr indent="114300" algn="just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1924-1930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3411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1421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788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454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748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275325">
                <a:tc>
                  <a:txBody>
                    <a:bodyPr/>
                    <a:lstStyle/>
                    <a:p>
                      <a:pPr indent="114300" algn="just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1931-1938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3286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1365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775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445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701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6" name="Prostokąt 5"/>
          <p:cNvSpPr/>
          <p:nvPr/>
        </p:nvSpPr>
        <p:spPr>
          <a:xfrm>
            <a:off x="1043608" y="62373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Źródło: </a:t>
            </a:r>
            <a:r>
              <a:rPr lang="pl-PL" dirty="0" smtClean="0"/>
              <a:t>zestawienie własne.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5473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87152"/>
          </a:xfrm>
        </p:spPr>
        <p:txBody>
          <a:bodyPr>
            <a:normAutofit/>
          </a:bodyPr>
          <a:lstStyle/>
          <a:p>
            <a:r>
              <a:rPr lang="pl-PL" sz="1800" dirty="0" smtClean="0"/>
              <a:t>Małżeństwa, Urodzenia zgony, przyrost naturalny</a:t>
            </a:r>
            <a:endParaRPr lang="pl-PL" sz="18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792990"/>
              </p:ext>
            </p:extLst>
          </p:nvPr>
        </p:nvGraphicFramePr>
        <p:xfrm>
          <a:off x="970964" y="1523364"/>
          <a:ext cx="7129424" cy="3273787"/>
        </p:xfrm>
        <a:graphic>
          <a:graphicData uri="http://schemas.openxmlformats.org/drawingml/2006/table">
            <a:tbl>
              <a:tblPr/>
              <a:tblGrid>
                <a:gridCol w="1113752"/>
                <a:gridCol w="668408"/>
                <a:gridCol w="668408"/>
                <a:gridCol w="668408"/>
                <a:gridCol w="668408"/>
                <a:gridCol w="668408"/>
                <a:gridCol w="668408"/>
                <a:gridCol w="668408"/>
                <a:gridCol w="668408"/>
                <a:gridCol w="668408"/>
              </a:tblGrid>
              <a:tr h="252385"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200"/>
                        </a:spcAft>
                      </a:pPr>
                      <a:r>
                        <a:rPr lang="pl-PL" sz="1200" spc="1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Lata</a:t>
                      </a:r>
                      <a:endParaRPr lang="pl-PL" sz="12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200"/>
                        </a:spcAf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Małżeń­stwa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200"/>
                        </a:spcAf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Urodzenia żywe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200"/>
                        </a:spcAf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Zgony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200"/>
                        </a:spcAf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Przyrost naturalny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200"/>
                        </a:spcAf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Małżeń­stwa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200"/>
                        </a:spcAf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Urodzenia żywe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200"/>
                        </a:spcAf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Zgony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200"/>
                        </a:spcAf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Przyrost naturalny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65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200"/>
                        </a:spcAf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ogółem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200"/>
                        </a:spcAft>
                      </a:pPr>
                      <a:r>
                        <a:rPr lang="pl-PL" sz="1200" spc="-2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tym </a:t>
                      </a:r>
                      <a:r>
                        <a:rPr lang="pl-PL" sz="1200" spc="-20" dirty="0" err="1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nie­</a:t>
                      </a:r>
                      <a:r>
                        <a:rPr lang="pl-PL" sz="1200" dirty="0" err="1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mowląt</a:t>
                      </a:r>
                      <a:r>
                        <a:rPr lang="pl-PL" sz="1200" i="1" u="none" strike="noStrike" baseline="30000" dirty="0" err="1" smtClean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pl-PL" sz="12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523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200"/>
                        </a:spcAf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tysiącach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200"/>
                        </a:spcAf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 1000 ludności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89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64235" algn="l"/>
                        </a:tabLs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1919	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32435" algn="dec"/>
                        </a:tabLst>
                      </a:pPr>
                      <a:r>
                        <a:rPr lang="pl-PL" sz="12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336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32435" algn="dec"/>
                        </a:tabLst>
                      </a:pPr>
                      <a:r>
                        <a:rPr lang="pl-PL" sz="12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808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32435" algn="dec"/>
                        </a:tabLst>
                      </a:pPr>
                      <a:r>
                        <a:rPr lang="pl-PL" sz="12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712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32435" algn="dec"/>
                        </a:tabLst>
                      </a:pPr>
                      <a:r>
                        <a:rPr lang="pl-PL" sz="12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96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0995" algn="dec"/>
                        </a:tabLst>
                      </a:pPr>
                      <a:r>
                        <a:rPr lang="pl-PL" sz="12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12,7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0995" algn="dec"/>
                        </a:tabLs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30,5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0995" algn="dec"/>
                        </a:tabLs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26,9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32435" algn="dec"/>
                        </a:tabLs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39725" algn="dec"/>
                        </a:tabLs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3,6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9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64235" algn="l"/>
                        </a:tabLst>
                      </a:pPr>
                      <a:r>
                        <a:rPr lang="en-US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1920	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32435" algn="dec"/>
                        </a:tabLs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284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32435" algn="dec"/>
                        </a:tabLs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861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32435" algn="dec"/>
                        </a:tabLs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721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32435" algn="dec"/>
                        </a:tabLs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140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0995" algn="dec"/>
                        </a:tabLst>
                      </a:pPr>
                      <a:r>
                        <a:rPr lang="pl-PL" sz="12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10,6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0995" algn="dec"/>
                        </a:tabLst>
                      </a:pPr>
                      <a:r>
                        <a:rPr lang="pl-PL" sz="12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32,2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0995" algn="dec"/>
                        </a:tabLs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27,0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32435" algn="dec"/>
                        </a:tabLs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39725" algn="dec"/>
                        </a:tabLs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5,2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64235" algn="l"/>
                        </a:tabLst>
                      </a:pPr>
                      <a:r>
                        <a:rPr lang="en-US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1921</a:t>
                      </a: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―</a:t>
                      </a:r>
                      <a:r>
                        <a:rPr lang="en-US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1925	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32435" algn="dec"/>
                        </a:tabLs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286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32435" algn="dec"/>
                        </a:tabLs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985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32435" algn="dec"/>
                        </a:tabLs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526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32435" algn="dec"/>
                        </a:tabLs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459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0995" algn="dec"/>
                        </a:tabLs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10,1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0995" algn="dec"/>
                        </a:tabLst>
                      </a:pPr>
                      <a:r>
                        <a:rPr lang="pl-PL" sz="12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34,7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0995" algn="dec"/>
                        </a:tabLst>
                      </a:pPr>
                      <a:r>
                        <a:rPr lang="pl-PL" sz="12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18,5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32435" algn="dec"/>
                        </a:tabLs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39725" algn="dec"/>
                        </a:tabLs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16,2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64235" algn="l"/>
                        </a:tabLst>
                      </a:pPr>
                      <a:r>
                        <a:rPr lang="en-US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1926</a:t>
                      </a: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―</a:t>
                      </a:r>
                      <a:r>
                        <a:rPr lang="en-US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1930	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32435" algn="dec"/>
                        </a:tabLs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281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32435" algn="dec"/>
                        </a:tabLs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991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32435" algn="dec"/>
                        </a:tabLs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514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32435" algn="dec"/>
                        </a:tabLs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477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0995" algn="dec"/>
                        </a:tabLs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9,2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0995" algn="dec"/>
                        </a:tabLs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32,3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0995" algn="dec"/>
                        </a:tabLst>
                      </a:pPr>
                      <a:r>
                        <a:rPr lang="pl-PL" sz="12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16,8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32435" algn="dec"/>
                        </a:tabLst>
                      </a:pPr>
                      <a:r>
                        <a:rPr lang="pl-PL" sz="12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147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39725" algn="dec"/>
                        </a:tabLst>
                      </a:pPr>
                      <a:r>
                        <a:rPr lang="pl-PL" sz="12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15,5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64235" algn="l"/>
                        </a:tabLst>
                      </a:pPr>
                      <a:r>
                        <a:rPr lang="en-US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1931</a:t>
                      </a: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―</a:t>
                      </a:r>
                      <a:r>
                        <a:rPr lang="en-US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1935	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32435" algn="dec"/>
                        </a:tabLs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273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32435" algn="dec"/>
                        </a:tabLs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905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32435" algn="dec"/>
                        </a:tabLs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479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32435" algn="dec"/>
                        </a:tabLs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426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0995" algn="dec"/>
                        </a:tabLs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8,3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0995" algn="dec"/>
                        </a:tabLs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27,6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0995" algn="dec"/>
                        </a:tabLs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14,6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32435" algn="dec"/>
                        </a:tabLs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136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39725" algn="dec"/>
                        </a:tabLst>
                      </a:pPr>
                      <a:r>
                        <a:rPr lang="pl-PL" sz="12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13,0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64235" algn="l"/>
                        </a:tabLs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1936―1938	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32435" algn="dec"/>
                        </a:tabLs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280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32435" algn="dec"/>
                        </a:tabLst>
                      </a:pPr>
                      <a:r>
                        <a:rPr lang="pl-PL" sz="12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866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32435" algn="dec"/>
                        </a:tabLst>
                      </a:pPr>
                      <a:r>
                        <a:rPr lang="pl-PL" sz="12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481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32435" algn="dec"/>
                        </a:tabLs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385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0995" algn="dec"/>
                        </a:tabLst>
                      </a:pPr>
                      <a:r>
                        <a:rPr lang="pl-PL" sz="12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8,2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0995" algn="dec"/>
                        </a:tabLs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25,3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0995" algn="dec"/>
                        </a:tabLs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14,1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32435" algn="dec"/>
                        </a:tabLst>
                      </a:pPr>
                      <a:r>
                        <a:rPr lang="pl-PL" sz="12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139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39725" algn="dec"/>
                        </a:tabLst>
                      </a:pPr>
                      <a:r>
                        <a:rPr lang="pl-PL" sz="12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11,2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16680" y="4831375"/>
            <a:ext cx="73454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725" algn="dec"/>
              </a:tabLst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 okresach wieloletnich ― przeciętne roczne. 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725" algn="dec"/>
              </a:tabLst>
            </a:pP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725" algn="dec"/>
              </a:tabLst>
            </a:pPr>
            <a:r>
              <a:rPr lang="pl-PL" altLang="pl-PL" sz="8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1 000 urodzeń żywych; dane częściowo niekompletne (wadliwa rejestracja).</a:t>
            </a:r>
            <a:endParaRPr kumimoji="0" lang="pl-PL" alt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9725" algn="dec"/>
              </a:tabLst>
            </a:pPr>
            <a:r>
              <a:rPr kumimoji="0" lang="pl-PL" alt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Uwaga.	Najwyższa liczba urodzeń żywych była w 1925 r. i wyniosła 1 036,0 tys.</a:t>
            </a: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210972" y="6021288"/>
            <a:ext cx="14439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90600" indent="-810260" algn="just">
              <a:spcAft>
                <a:spcPts val="0"/>
              </a:spcAft>
              <a:tabLst>
                <a:tab pos="989965" algn="l"/>
              </a:tabLst>
            </a:pPr>
            <a:r>
              <a:rPr lang="pl-PL" sz="8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Źródło: roczniki GUS.</a:t>
            </a:r>
            <a:endParaRPr lang="pl-PL" sz="8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697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290054" cy="57606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400" dirty="0" smtClean="0"/>
              <a:t>Ewidencja ludności II RP: urodzenia, zgony, małżeństwa 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08720"/>
            <a:ext cx="7590607" cy="540064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Jakościowa zmiana systemu sprawozdawczości po 1927 r</a:t>
            </a: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.: </a:t>
            </a:r>
            <a:r>
              <a:rPr lang="pl-PL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2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rozporządzenie </a:t>
            </a:r>
            <a:r>
              <a:rPr lang="pl-PL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Prezydenta RP </a:t>
            </a:r>
            <a:r>
              <a:rPr lang="pl-PL" sz="2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zasadach statystyki ruchu naturalnego</a:t>
            </a:r>
            <a:r>
              <a:rPr lang="pl-PL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urzędy </a:t>
            </a: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stanu cywilnego woj. centralnych i wschodnich </a:t>
            </a:r>
            <a:r>
              <a:rPr lang="pl-PL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zobowiązano do </a:t>
            </a: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sporządzania sprawozdań </a:t>
            </a:r>
            <a:r>
              <a:rPr lang="pl-PL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statystycznych -----------------</a:t>
            </a:r>
            <a:r>
              <a:rPr lang="pl-PL" sz="2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jednolita sprawozdawczość na obszarze całego państwa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osoby </a:t>
            </a: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prowadzące </a:t>
            </a:r>
            <a:r>
              <a:rPr lang="pl-PL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akta </a:t>
            </a: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stanu cywilnego wzgl. księgi metrykalne </a:t>
            </a:r>
            <a:r>
              <a:rPr lang="pl-PL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zobowiązano </a:t>
            </a:r>
            <a:r>
              <a:rPr lang="pl-PL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dostarczania właściwej władzy administracyjnej </a:t>
            </a:r>
            <a:r>
              <a:rPr lang="pl-PL" sz="2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sprawozdań </a:t>
            </a:r>
            <a:r>
              <a:rPr lang="pl-PL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indywidualnych </a:t>
            </a: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faktów ślubów, urodzin i zgonów, zarejestrowanych w aktach wzgl. księgach. </a:t>
            </a:r>
            <a:endParaRPr lang="pl-PL" sz="2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Sprawozdania </a:t>
            </a:r>
            <a:r>
              <a:rPr lang="pl-PL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sporządzano </a:t>
            </a: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 na kwartał. </a:t>
            </a:r>
            <a:endParaRPr lang="pl-PL" sz="2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Władza </a:t>
            </a: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administracyjna po skontrolowaniu zupełności i dokładności otrzymanych materiałów sporządzała wykazy powiatowe i przesyłała je wraz ze wszystkimi sprawozdaniami do </a:t>
            </a:r>
            <a:r>
              <a:rPr lang="pl-PL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GUS.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endParaRPr lang="pl-PL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22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290054" cy="57606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400" dirty="0" smtClean="0"/>
              <a:t>Ewidencja: urodzenia, zgony, małżeństwa 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08720"/>
            <a:ext cx="7590607" cy="5400640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buClr>
                <a:srgbClr val="9CBEBD"/>
              </a:buClr>
            </a:pPr>
            <a:r>
              <a:rPr lang="pl-PL" sz="1400" b="1" dirty="0" smtClean="0">
                <a:solidFill>
                  <a:srgbClr val="2E2B2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Sprawozdawczość a jakość danych w zakresie statystyki małżeństw:</a:t>
            </a:r>
            <a:endParaRPr lang="pl-PL" sz="1400" b="1" dirty="0">
              <a:solidFill>
                <a:srgbClr val="2E2B2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  <a:buClr>
                <a:srgbClr val="9CBEBD"/>
              </a:buClr>
            </a:pPr>
            <a:r>
              <a:rPr lang="pl-PL" sz="1400" dirty="0">
                <a:solidFill>
                  <a:srgbClr val="2E2B2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niejednolita sytuacja prawna w zakresie prawa cywilnego i urzędów stanu cywilnego. Dotyczyła ona małżeństw, ale miała z tym związek także rejestracja narodzin i zgonów, w tym dzieci. </a:t>
            </a:r>
            <a:endParaRPr lang="pl-PL" sz="1400" dirty="0" smtClean="0">
              <a:solidFill>
                <a:srgbClr val="2E2B2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  <a:buClr>
                <a:srgbClr val="9CBEBD"/>
              </a:buClr>
            </a:pPr>
            <a:r>
              <a:rPr lang="pl-PL" sz="1400" dirty="0" smtClean="0">
                <a:solidFill>
                  <a:srgbClr val="2E2B2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Przez </a:t>
            </a:r>
            <a:r>
              <a:rPr lang="pl-PL" sz="1400" dirty="0">
                <a:solidFill>
                  <a:srgbClr val="2E2B2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cały okres II </a:t>
            </a:r>
            <a:r>
              <a:rPr lang="pl-PL" sz="1400" dirty="0" smtClean="0">
                <a:solidFill>
                  <a:srgbClr val="2E2B2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RP </a:t>
            </a:r>
            <a:r>
              <a:rPr lang="pl-PL" sz="1400" dirty="0">
                <a:solidFill>
                  <a:srgbClr val="2E2B2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zakresie prawa rodzinnego </a:t>
            </a:r>
            <a:r>
              <a:rPr lang="pl-PL" sz="1400" dirty="0" smtClean="0">
                <a:solidFill>
                  <a:srgbClr val="2E2B2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obowiązywały przepisy </a:t>
            </a:r>
            <a:r>
              <a:rPr lang="pl-PL" sz="1400" dirty="0">
                <a:solidFill>
                  <a:srgbClr val="2E2B2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państw zaborczych, charakteryzujące się znaczną odrębnością regulacji tych samych instytucji prawnych. Największe rozbieżności występowały przy </a:t>
            </a:r>
            <a:r>
              <a:rPr lang="pl-PL" sz="1400" dirty="0" smtClean="0">
                <a:solidFill>
                  <a:srgbClr val="2E2B2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zawieraniu i rozwiązywaniu </a:t>
            </a:r>
            <a:r>
              <a:rPr lang="pl-PL" sz="1400" dirty="0">
                <a:solidFill>
                  <a:srgbClr val="2E2B2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małżeństw. </a:t>
            </a:r>
            <a:r>
              <a:rPr lang="pl-PL" sz="1400" dirty="0" smtClean="0">
                <a:solidFill>
                  <a:srgbClr val="2E2B2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Np. w </a:t>
            </a:r>
            <a:r>
              <a:rPr lang="pl-PL" sz="1400" dirty="0">
                <a:solidFill>
                  <a:srgbClr val="2E2B2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statystyce </a:t>
            </a:r>
            <a:r>
              <a:rPr lang="pl-PL" sz="1400" dirty="0" smtClean="0">
                <a:solidFill>
                  <a:srgbClr val="2E2B2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małżeństwa </a:t>
            </a:r>
            <a:r>
              <a:rPr lang="pl-PL" sz="1400" dirty="0">
                <a:solidFill>
                  <a:srgbClr val="2E2B2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religijne wyznania mojżeszowego nie </a:t>
            </a:r>
            <a:r>
              <a:rPr lang="pl-PL" sz="1400" dirty="0" smtClean="0">
                <a:solidFill>
                  <a:srgbClr val="2E2B2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były rejestrowane </a:t>
            </a:r>
            <a:r>
              <a:rPr lang="pl-PL" sz="1400" dirty="0">
                <a:solidFill>
                  <a:srgbClr val="2E2B2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urzędach stanu cywilnego </a:t>
            </a:r>
            <a:r>
              <a:rPr lang="pl-PL" sz="1400" dirty="0" smtClean="0">
                <a:solidFill>
                  <a:srgbClr val="2E2B2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zaliczane </a:t>
            </a:r>
            <a:r>
              <a:rPr lang="pl-PL" sz="1400" dirty="0">
                <a:solidFill>
                  <a:srgbClr val="2E2B2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były do małżeństw </a:t>
            </a:r>
            <a:r>
              <a:rPr lang="pl-PL" sz="1400" dirty="0" smtClean="0">
                <a:solidFill>
                  <a:srgbClr val="2E2B2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nieformalnych, a ich dzieci do „nieślubnych”.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  <a:buClr>
                <a:srgbClr val="9CBEBD"/>
              </a:buClr>
            </a:pPr>
            <a:r>
              <a:rPr lang="pl-PL" sz="1400" dirty="0" smtClean="0">
                <a:solidFill>
                  <a:srgbClr val="2E2B2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pl-PL" sz="1400" dirty="0">
                <a:solidFill>
                  <a:srgbClr val="2E2B2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konsekwencji </a:t>
            </a:r>
            <a:r>
              <a:rPr lang="pl-PL" sz="1400" dirty="0" smtClean="0">
                <a:solidFill>
                  <a:srgbClr val="2E2B2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statystyka </a:t>
            </a:r>
            <a:r>
              <a:rPr lang="pl-PL" sz="1400" dirty="0">
                <a:solidFill>
                  <a:srgbClr val="2E2B2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rozwodów </a:t>
            </a:r>
            <a:r>
              <a:rPr lang="pl-PL" sz="1400" dirty="0" smtClean="0">
                <a:solidFill>
                  <a:srgbClr val="2E2B2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właściwie </a:t>
            </a:r>
            <a:r>
              <a:rPr lang="pl-PL" sz="1400" dirty="0">
                <a:solidFill>
                  <a:srgbClr val="2E2B2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</a:t>
            </a:r>
            <a:r>
              <a:rPr lang="pl-PL" sz="1400" dirty="0" smtClean="0">
                <a:solidFill>
                  <a:srgbClr val="2E2B2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istniała.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  <a:buClr>
                <a:srgbClr val="9CBEBD"/>
              </a:buClr>
            </a:pPr>
            <a:r>
              <a:rPr lang="pl-PL" sz="1400" dirty="0" smtClean="0">
                <a:solidFill>
                  <a:srgbClr val="2E2B2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Problem interpretacji urodzeń pozamałżeńskich/</a:t>
            </a:r>
            <a:r>
              <a:rPr lang="pl-PL" sz="1400" dirty="0" err="1" smtClean="0">
                <a:solidFill>
                  <a:srgbClr val="2E2B2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nieśłubnych</a:t>
            </a:r>
            <a:r>
              <a:rPr lang="pl-PL" sz="1400" dirty="0" smtClean="0">
                <a:solidFill>
                  <a:srgbClr val="2E2B2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(tylko 6.0% ogółu urodzeń żywych na pocz. lat 1930), wśród ludności wyznania mojżeszowego 16,7%.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  <a:buClr>
                <a:srgbClr val="9CBEBD"/>
              </a:buClr>
            </a:pP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endParaRPr lang="pl-PL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873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290054" cy="57606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400" dirty="0" smtClean="0"/>
              <a:t>Ewidencja ludności II RP: urodzenia, zgony, małżeństwa 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08720"/>
            <a:ext cx="7590607" cy="576064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l-PL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Rejestracja </a:t>
            </a:r>
            <a:r>
              <a:rPr lang="pl-PL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urodzeń w II RP nie była w pełni </a:t>
            </a:r>
            <a:r>
              <a:rPr lang="pl-PL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rzetelna </a:t>
            </a: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 kilku powodów: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A) obowiązek </a:t>
            </a: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zgłaszania w urzędach stanu cywilnego </a:t>
            </a: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urodzeń i </a:t>
            </a: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zgonów był </a:t>
            </a: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dopełniany </a:t>
            </a: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tylko w b. zaborze </a:t>
            </a: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pruskim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istnienie małżeństw „</a:t>
            </a:r>
            <a:r>
              <a:rPr lang="pl-PL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pozawyznaniowych</a:t>
            </a: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” prowadziło do </a:t>
            </a: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nieuwzględniania w statystykach (wg akt </a:t>
            </a:r>
            <a:r>
              <a:rPr lang="pl-PL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usc</a:t>
            </a: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urodzeń dzieci ich dotyczących 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problem </a:t>
            </a: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przestrzegania </a:t>
            </a: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definicji </a:t>
            </a:r>
            <a:r>
              <a:rPr lang="pl-PL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urodzeń </a:t>
            </a:r>
            <a:r>
              <a:rPr lang="pl-PL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żywych i urodzeń martwych </a:t>
            </a: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(głównie w b. zaborze </a:t>
            </a: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austriackim) oraz różne miejscowe </a:t>
            </a: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zwyczaje chowania martwo urodzonych z pominięciem jakiejkolwiek </a:t>
            </a: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rejestracji</a:t>
            </a:r>
            <a:endParaRPr lang="pl-PL" sz="1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pl-PL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spóźnione zgłaszanie </a:t>
            </a:r>
            <a:r>
              <a:rPr lang="pl-PL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urodzeń</a:t>
            </a: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(spóźniona rejestracja),</a:t>
            </a: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a także fałszywe podawanie dat zgonu </a:t>
            </a: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(przy spóźnionym zgłaszaniu urodzeń martwych)</a:t>
            </a:r>
            <a:endParaRPr lang="pl-PL" sz="1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E) </a:t>
            </a:r>
            <a:r>
              <a:rPr lang="pl-PL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spóźniona </a:t>
            </a:r>
            <a:r>
              <a:rPr lang="pl-PL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rejestracja urodzeń </a:t>
            </a: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występowała wśród ludności wszystkich </a:t>
            </a: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wyznań, ale </a:t>
            </a:r>
            <a:r>
              <a:rPr lang="pl-PL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ogromne różnice pomiędzy grupami </a:t>
            </a:r>
            <a:r>
              <a:rPr lang="pl-PL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województw</a:t>
            </a: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 w województwach </a:t>
            </a: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zachodnich spóźnienia </a:t>
            </a: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nie </a:t>
            </a: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występowały, </a:t>
            </a: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prawie </a:t>
            </a: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nie występowały w woj. południowych, </a:t>
            </a: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woj. w</a:t>
            </a: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schodnich i centralnych duża </a:t>
            </a: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liczba rejestracji </a:t>
            </a: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spóźnionych („wychwytywano” to przy rejestracji dzieci do szkół). 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F) </a:t>
            </a:r>
            <a:r>
              <a:rPr lang="pl-PL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problem rejestracji urodzeń (żywych i martwych) a kwestia </a:t>
            </a:r>
            <a:r>
              <a:rPr lang="pl-PL" sz="16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wsk</a:t>
            </a:r>
            <a:r>
              <a:rPr lang="pl-PL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umieralności niemowląt, </a:t>
            </a:r>
            <a:r>
              <a:rPr lang="pl-PL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płodności kobiet i współczynnika dzietności; proble</a:t>
            </a:r>
            <a:r>
              <a:rPr lang="pl-PL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 rejestracji zgonów a badania przeciętnego dalszego trwania życia</a:t>
            </a:r>
            <a:r>
              <a:rPr lang="pl-PL" sz="1600" b="1" dirty="0" smtClean="0"/>
              <a:t>.</a:t>
            </a:r>
            <a:endParaRPr lang="pl-PL" sz="16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endParaRPr lang="pl-PL" sz="1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363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7786" y="260648"/>
            <a:ext cx="7772400" cy="515144"/>
          </a:xfrm>
        </p:spPr>
        <p:txBody>
          <a:bodyPr>
            <a:normAutofit/>
          </a:bodyPr>
          <a:lstStyle/>
          <a:p>
            <a:r>
              <a:rPr lang="pl-PL" sz="1800" dirty="0" smtClean="0"/>
              <a:t>Małżeństwa, Urodzenia, zgony według województw</a:t>
            </a:r>
            <a:endParaRPr lang="pl-PL" sz="1800" dirty="0"/>
          </a:p>
        </p:txBody>
      </p:sp>
      <p:graphicFrame>
        <p:nvGraphicFramePr>
          <p:cNvPr id="4" name="Symbol zastępczy tabeli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02280516"/>
              </p:ext>
            </p:extLst>
          </p:nvPr>
        </p:nvGraphicFramePr>
        <p:xfrm>
          <a:off x="591546" y="764376"/>
          <a:ext cx="6984775" cy="6540530"/>
        </p:xfrm>
        <a:graphic>
          <a:graphicData uri="http://schemas.openxmlformats.org/drawingml/2006/table">
            <a:tbl>
              <a:tblPr/>
              <a:tblGrid>
                <a:gridCol w="1269805"/>
                <a:gridCol w="1142994"/>
                <a:gridCol w="1142994"/>
                <a:gridCol w="1142994"/>
                <a:gridCol w="1142994"/>
                <a:gridCol w="1142994"/>
              </a:tblGrid>
              <a:tr h="96255"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200"/>
                        </a:spcAft>
                      </a:pPr>
                      <a:r>
                        <a:rPr lang="pl-PL" sz="1000" spc="1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Lata</a:t>
                      </a:r>
                      <a:endParaRPr lang="pl-PL" sz="1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51" marR="1135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200"/>
                        </a:spcAf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Małżeństwa</a:t>
                      </a:r>
                    </a:p>
                  </a:txBody>
                  <a:tcPr marL="11351" marR="11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200"/>
                        </a:spcAf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Urodzenia żywe</a:t>
                      </a:r>
                    </a:p>
                  </a:txBody>
                  <a:tcPr marL="11351" marR="11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200"/>
                        </a:spcAft>
                      </a:pPr>
                      <a:r>
                        <a:rPr lang="pl-PL" sz="1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Zgony</a:t>
                      </a:r>
                    </a:p>
                  </a:txBody>
                  <a:tcPr marL="11351" marR="11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200"/>
                        </a:spcAf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Przyrost naturalny</a:t>
                      </a:r>
                    </a:p>
                  </a:txBody>
                  <a:tcPr marL="11351" marR="11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3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200"/>
                        </a:spcAf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ogółem</a:t>
                      </a:r>
                    </a:p>
                  </a:txBody>
                  <a:tcPr marL="11351" marR="11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200"/>
                        </a:spcAft>
                      </a:pPr>
                      <a:r>
                        <a:rPr lang="pl-PL" sz="1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tym </a:t>
                      </a:r>
                      <a:r>
                        <a:rPr lang="pl-PL" sz="10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niemowląt</a:t>
                      </a:r>
                      <a:r>
                        <a:rPr lang="pl-PL" sz="1000" i="1" u="none" strike="noStrike" baseline="300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pl-PL" sz="1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51" marR="11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9625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200"/>
                        </a:spcAf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 1 000 ludności ― przeciętne roczne</a:t>
                      </a:r>
                    </a:p>
                  </a:txBody>
                  <a:tcPr marL="11351" marR="11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4888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Województwa centralne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(warszawskie</a:t>
                      </a:r>
                      <a:r>
                        <a:rPr lang="pl-PL" sz="1000" i="1" u="none" strike="noStrike" baseline="30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, łódzkie, kieleckie, lubelskie, białostockie)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48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403985" algn="l"/>
                        </a:tabLst>
                      </a:pPr>
                      <a:r>
                        <a:rPr lang="pl-PL" sz="1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1921―1925	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10,1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33,6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18,2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56285" algn="dec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15,4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403985" algn="l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1926―1930	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9,3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32,0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16,4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56285" algn="dec"/>
                        </a:tabLst>
                      </a:pPr>
                      <a:r>
                        <a:rPr lang="pl-PL" sz="1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140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15,6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403985" algn="l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1931―1935	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8,2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26,8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14,0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56285" algn="dec"/>
                        </a:tabLst>
                      </a:pPr>
                      <a:r>
                        <a:rPr lang="pl-PL" sz="1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127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12,8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403985" algn="l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1936―1938	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8,1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25,0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13,7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56285" algn="dec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134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11,3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88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kern="0" dirty="0">
                          <a:effectLst/>
                          <a:latin typeface="Times New Roman" panose="02020603050405020304" pitchFamily="18" charset="0"/>
                        </a:rPr>
                        <a:t>Województwa wschodnie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(wileńskie, nowogródzkie, poleskie, wołyńskie)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48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403985" algn="l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1921―1925	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10,8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38,1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17,4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56285" algn="dec"/>
                        </a:tabLst>
                      </a:pPr>
                      <a:r>
                        <a:rPr lang="pl-PL" sz="1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20,7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403985" algn="l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1926―1930	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9,5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36,4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16,4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56285" algn="dec"/>
                        </a:tabLst>
                      </a:pPr>
                      <a:r>
                        <a:rPr lang="pl-PL" sz="10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122</a:t>
                      </a:r>
                      <a:endParaRPr lang="pl-PL" sz="1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20,0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403985" algn="l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1931―1935	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8,4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30,2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14,4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56285" algn="dec"/>
                        </a:tabLst>
                      </a:pPr>
                      <a:r>
                        <a:rPr lang="pl-PL" sz="10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119</a:t>
                      </a:r>
                      <a:endParaRPr lang="pl-PL" sz="1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15,8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403985" algn="l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1936―1938	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8,2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27,4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13,6</a:t>
                      </a:r>
                      <a:endParaRPr lang="pl-PL" sz="1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56285" algn="dec"/>
                        </a:tabLst>
                      </a:pPr>
                      <a:r>
                        <a:rPr lang="pl-PL" sz="1000" dirty="0">
                          <a:solidFill>
                            <a:srgbClr val="FF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128</a:t>
                      </a:r>
                      <a:endParaRPr lang="pl-PL" sz="1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13,8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88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Województwa zachodnie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(poznańskie, pomorskie, śląskie)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48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403985" algn="l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1921―1925	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8,4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33,2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16,7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56285" algn="dec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16,5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403985" algn="l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1926―1930	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8,0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29,1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14,7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56285" algn="dec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166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14,4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403985" algn="l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1931―1935	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8,5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25,8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13,4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56285" algn="dec"/>
                        </a:tabLst>
                      </a:pPr>
                      <a:r>
                        <a:rPr lang="pl-PL" sz="1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148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12,4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403985" algn="l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1936―1938	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8,5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24,4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13,3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56285" algn="dec"/>
                        </a:tabLst>
                      </a:pPr>
                      <a:r>
                        <a:rPr lang="pl-PL" sz="1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144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11,1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88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Województwa południowe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(krakowskie, lwowskie, stanisławowskie, tarnopolskie)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48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403985" algn="l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1921―1925	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10,4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35,0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20,6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56285" algn="dec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14,4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403985" algn="l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1926―1930	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9,3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31,7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18,5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56285" algn="dec"/>
                        </a:tabLst>
                      </a:pPr>
                      <a:r>
                        <a:rPr lang="pl-PL" sz="1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168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13,2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403985" algn="l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1931―1935	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8,4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27,9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16,2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56285" algn="dec"/>
                        </a:tabLst>
                      </a:pPr>
                      <a:r>
                        <a:rPr lang="pl-PL" sz="1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157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11,7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403985" algn="l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1936―1938	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8,1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25,0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15,4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56285" algn="dec"/>
                        </a:tabLst>
                      </a:pPr>
                      <a:r>
                        <a:rPr lang="pl-PL" sz="1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152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48335" algn="dec"/>
                        </a:tabLst>
                      </a:pPr>
                      <a:r>
                        <a:rPr lang="pl-PL" sz="1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9,6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51" marR="113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749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240" cy="1142640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/>
              <a:t>TREŚĆ</a:t>
            </a:r>
            <a:endParaRPr lang="pl-PL" sz="4000" dirty="0"/>
          </a:p>
        </p:txBody>
      </p:sp>
      <p:sp>
        <p:nvSpPr>
          <p:cNvPr id="3" name="Podtytuł 2"/>
          <p:cNvSpPr>
            <a:spLocks noGrp="1"/>
          </p:cNvSpPr>
          <p:nvPr>
            <p:ph type="subTitle"/>
          </p:nvPr>
        </p:nvSpPr>
        <p:spPr>
          <a:xfrm>
            <a:off x="457200" y="1571612"/>
            <a:ext cx="8229240" cy="4809716"/>
          </a:xfrm>
        </p:spPr>
        <p:txBody>
          <a:bodyPr>
            <a:normAutofit/>
          </a:bodyPr>
          <a:lstStyle/>
          <a:p>
            <a:pPr marL="514350" indent="-514350" algn="l">
              <a:buFont typeface="Wingdings" panose="05000000000000000000" pitchFamily="2" charset="2"/>
              <a:buChar char="Ø"/>
            </a:pPr>
            <a:r>
              <a:rPr lang="pl-PL" sz="2800" dirty="0" smtClean="0"/>
              <a:t>Wstęp </a:t>
            </a:r>
          </a:p>
          <a:p>
            <a:pPr marL="514350" indent="-514350" algn="l">
              <a:buFont typeface="Wingdings" panose="05000000000000000000" pitchFamily="2" charset="2"/>
              <a:buChar char="Ø"/>
            </a:pPr>
            <a:endParaRPr lang="pl-PL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800" b="1" dirty="0" smtClean="0"/>
              <a:t>Dziedzictwo </a:t>
            </a:r>
            <a:r>
              <a:rPr lang="pl-PL" sz="2800" b="1" dirty="0"/>
              <a:t>XIX </a:t>
            </a:r>
            <a:r>
              <a:rPr lang="pl-PL" sz="2800" b="1" dirty="0" smtClean="0"/>
              <a:t>wieku</a:t>
            </a:r>
            <a:endParaRPr lang="pl-PL" sz="2800" b="1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pl-PL" sz="2800" dirty="0" smtClean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l-PL" sz="2800" b="1" dirty="0" smtClean="0"/>
              <a:t>II Rzeczpospolita</a:t>
            </a:r>
            <a:endParaRPr lang="pl-PL" sz="2800" dirty="0" smtClean="0"/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pl-PL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800" dirty="0" smtClean="0"/>
              <a:t>Instytucje </a:t>
            </a:r>
            <a:r>
              <a:rPr lang="pl-PL" sz="2800" dirty="0"/>
              <a:t>i ludzie, </a:t>
            </a:r>
            <a:r>
              <a:rPr lang="pl-PL" sz="2800" dirty="0" smtClean="0"/>
              <a:t>infrastruktura statystyczna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l-PL" sz="2800" dirty="0" smtClean="0"/>
              <a:t>Zakres i Przedmiot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l-PL" sz="2800" dirty="0" smtClean="0"/>
              <a:t>Podstawowe procesy – międzywojenna fazowość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pl-PL" sz="28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l-PL" sz="2800" dirty="0" smtClean="0"/>
              <a:t>Podsumowanie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pl-PL" sz="28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320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15144"/>
          </a:xfrm>
        </p:spPr>
        <p:txBody>
          <a:bodyPr>
            <a:normAutofit/>
          </a:bodyPr>
          <a:lstStyle/>
          <a:p>
            <a:r>
              <a:rPr lang="pl-PL" sz="1800" dirty="0" smtClean="0"/>
              <a:t>Płodność kobiet </a:t>
            </a:r>
            <a:endParaRPr lang="pl-PL" sz="1800" dirty="0"/>
          </a:p>
        </p:txBody>
      </p:sp>
      <p:pic>
        <p:nvPicPr>
          <p:cNvPr id="4" name="Symbol zastępczy wykresu 3"/>
          <p:cNvPicPr>
            <a:picLocks noGrp="1" noChangeAspect="1"/>
          </p:cNvPicPr>
          <p:nvPr>
            <p:ph type="chart" idx="1"/>
          </p:nvPr>
        </p:nvPicPr>
        <p:blipFill>
          <a:blip r:embed="rId2"/>
          <a:stretch>
            <a:fillRect/>
          </a:stretch>
        </p:blipFill>
        <p:spPr>
          <a:xfrm>
            <a:off x="611560" y="1412776"/>
            <a:ext cx="6398401" cy="104863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611560" y="2749441"/>
            <a:ext cx="5742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Źródło: Statistical Yearbook of the </a:t>
            </a:r>
            <a:r>
              <a:rPr lang="pl-PL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League</a:t>
            </a:r>
            <a:r>
              <a:rPr lang="pl-PL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Nations 1942/44, </a:t>
            </a:r>
            <a:r>
              <a:rPr lang="pl-PL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Geneva</a:t>
            </a:r>
            <a:r>
              <a:rPr lang="pl-PL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1945, s. 52-55. 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000" y="4005064"/>
            <a:ext cx="3354000" cy="1145133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755576" y="3440033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Współczynnik dzietności 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685800" y="5733256"/>
            <a:ext cx="5742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Źródło: </a:t>
            </a:r>
            <a:r>
              <a:rPr lang="pl-PL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Histoire</a:t>
            </a:r>
            <a:r>
              <a:rPr lang="pl-PL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</a:t>
            </a:r>
            <a:r>
              <a:rPr lang="pl-PL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populations</a:t>
            </a:r>
            <a:r>
              <a:rPr lang="pl-PL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l’ Europe, red. J. P. </a:t>
            </a:r>
            <a:r>
              <a:rPr lang="pl-PL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Bardet</a:t>
            </a:r>
            <a:r>
              <a:rPr lang="pl-PL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al, Paris 1999.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586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290054" cy="57606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400" dirty="0" smtClean="0"/>
              <a:t>Ewidencja ludności II RP: zgony niemowląt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08720"/>
            <a:ext cx="7590607" cy="576064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l-PL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Definicja zgonu niemowlęcia (1895-1939):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zgon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dziecka w wieku poniżej 1 roku życia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miara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umieralności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niemowląt: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współczynnik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wyrażany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stosunkiem liczby zgonów niemowląt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liczby urodzeń żywych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roku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kalendarzowym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Niska wiarygodność zgonów niemowląt (S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Szulc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1936).</a:t>
            </a:r>
            <a:r>
              <a:rPr lang="pl-PL" sz="1600" dirty="0" smtClean="0"/>
              <a:t> </a:t>
            </a:r>
            <a:r>
              <a:rPr lang="pl-PL" sz="1600" b="1" dirty="0"/>
              <a:t>O</a:t>
            </a:r>
            <a:r>
              <a:rPr lang="pl-PL" sz="1600" b="1" dirty="0" smtClean="0"/>
              <a:t>bowiązek </a:t>
            </a:r>
            <a:r>
              <a:rPr lang="pl-PL" sz="1600" b="1" dirty="0"/>
              <a:t>zgłaszania w urzędach stanu cywilnego </a:t>
            </a:r>
            <a:r>
              <a:rPr lang="pl-PL" sz="1600" b="1" dirty="0" smtClean="0"/>
              <a:t>zgonów niemowląt nie był </a:t>
            </a:r>
            <a:r>
              <a:rPr lang="pl-PL" sz="1600" b="1" dirty="0"/>
              <a:t>skrupulatnie dopełniany</a:t>
            </a:r>
            <a:r>
              <a:rPr lang="pl-PL" sz="1600" dirty="0"/>
              <a:t>. </a:t>
            </a:r>
            <a:endParaRPr lang="pl-PL" sz="1600" dirty="0" smtClean="0"/>
          </a:p>
          <a:p>
            <a:pPr algn="just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l-PL" sz="1600" dirty="0"/>
              <a:t>Niewiarygodna </a:t>
            </a:r>
            <a:r>
              <a:rPr lang="pl-PL" sz="1600" dirty="0" smtClean="0"/>
              <a:t>statystyka </a:t>
            </a:r>
            <a:r>
              <a:rPr lang="pl-PL" sz="1600" dirty="0"/>
              <a:t>zgonów niemowląt </a:t>
            </a:r>
            <a:r>
              <a:rPr lang="pl-PL" sz="1600" dirty="0" smtClean="0"/>
              <a:t>wyznania </a:t>
            </a:r>
            <a:r>
              <a:rPr lang="pl-PL" sz="1600" dirty="0"/>
              <a:t>rzymskokatolickiego w woj. wschodnich, prawosławnego w centralnych i wschodnich, a najbardziej wyznania mojżeszowego w tychże województwach. Wynikało z niej, że prawie wcale nie umierały niemowlęta wyznania mojżeszowego w małych miastach i na wsi, a w rzeczywistości znaczną liczbę zmarłych niemowląt, przede wszystkim noworodków (wiek poniżej 28 dni), grzebano bez zgłoszenia aktu urodzenia i zejścia </a:t>
            </a:r>
            <a:endParaRPr lang="pl-PL" sz="1600" dirty="0" smtClean="0"/>
          </a:p>
          <a:p>
            <a:pPr algn="just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l-PL" sz="1600" dirty="0" smtClean="0"/>
              <a:t>Statystyka </a:t>
            </a:r>
            <a:r>
              <a:rPr lang="pl-PL" sz="1600" dirty="0"/>
              <a:t>zgonów niemowląt wyznania </a:t>
            </a:r>
            <a:r>
              <a:rPr lang="pl-PL" sz="1600" dirty="0" smtClean="0"/>
              <a:t>mojżeszowego była </a:t>
            </a:r>
            <a:r>
              <a:rPr lang="pl-PL" sz="1600" dirty="0"/>
              <a:t>niższa od występującej wówczas w Szwajcarii, Szwecji czy Wielkiej </a:t>
            </a:r>
            <a:r>
              <a:rPr lang="pl-PL" sz="1600" dirty="0" smtClean="0"/>
              <a:t>Brytanii.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301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290054" cy="57606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400" dirty="0" smtClean="0"/>
              <a:t>Ewidencja ludności II RP: urodzenia, zgony, małżeństwa 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08720"/>
            <a:ext cx="7590607" cy="576064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l-PL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Rejestracja zgonów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l-PL" sz="1600" dirty="0" smtClean="0"/>
              <a:t>A) Brak rzetelnych danych o </a:t>
            </a:r>
            <a:r>
              <a:rPr lang="pl-PL" sz="1600" b="1" dirty="0" smtClean="0"/>
              <a:t>przyczynach zgonów.</a:t>
            </a:r>
            <a:r>
              <a:rPr lang="pl-PL" sz="1600" dirty="0" smtClean="0"/>
              <a:t> Statystyka bardzo niedokładna z powodu braku dostępu do lekarzy, zwłaszcza na terenach wiejskich (chorzy umierali </a:t>
            </a:r>
            <a:r>
              <a:rPr lang="pl-PL" sz="1600" dirty="0"/>
              <a:t>bez pomocy lekarskiej, </a:t>
            </a:r>
            <a:r>
              <a:rPr lang="pl-PL" sz="1600" dirty="0" smtClean="0"/>
              <a:t>bez </a:t>
            </a:r>
            <a:r>
              <a:rPr lang="pl-PL" sz="1600" dirty="0"/>
              <a:t>rozpoznania </a:t>
            </a:r>
            <a:r>
              <a:rPr lang="pl-PL" sz="1600" dirty="0" smtClean="0"/>
              <a:t>choroby).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l-PL" sz="1600" dirty="0" smtClean="0"/>
              <a:t>B) Br</a:t>
            </a:r>
            <a:r>
              <a:rPr lang="pl-PL" sz="1600" b="1" dirty="0" smtClean="0"/>
              <a:t>ak </a:t>
            </a:r>
            <a:r>
              <a:rPr lang="pl-PL" sz="1600" b="1" dirty="0"/>
              <a:t>organizacji statystyki medycznej</a:t>
            </a:r>
            <a:r>
              <a:rPr lang="pl-PL" sz="1600" dirty="0"/>
              <a:t>. </a:t>
            </a:r>
            <a:endParaRPr lang="pl-PL" sz="1600" dirty="0" smtClean="0"/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l-PL" sz="1600" dirty="0" smtClean="0"/>
              <a:t>Rejestracja </a:t>
            </a:r>
            <a:r>
              <a:rPr lang="pl-PL" sz="1600" dirty="0"/>
              <a:t>przyczyn zgonów </a:t>
            </a:r>
            <a:r>
              <a:rPr lang="pl-PL" sz="1600" dirty="0" smtClean="0"/>
              <a:t>opierała </a:t>
            </a:r>
            <a:r>
              <a:rPr lang="pl-PL" sz="1600" dirty="0"/>
              <a:t>się na ustawie </a:t>
            </a:r>
            <a:r>
              <a:rPr lang="pl-PL" sz="1600" dirty="0" smtClean="0"/>
              <a:t>z 17 III </a:t>
            </a:r>
            <a:r>
              <a:rPr lang="pl-PL" sz="1600" dirty="0"/>
              <a:t>1932 r. o chowaniu zmarłych i stwierdzaniu przyczyn </a:t>
            </a:r>
            <a:r>
              <a:rPr lang="pl-PL" sz="1600" dirty="0" smtClean="0"/>
              <a:t>zgonów; wzór karty zgonu wprowadziło </a:t>
            </a:r>
            <a:r>
              <a:rPr lang="pl-PL" sz="1600" dirty="0" err="1" smtClean="0"/>
              <a:t>rozp</a:t>
            </a:r>
            <a:r>
              <a:rPr lang="pl-PL" sz="1600" dirty="0" smtClean="0"/>
              <a:t>. Ministra </a:t>
            </a:r>
            <a:r>
              <a:rPr lang="pl-PL" sz="1600" dirty="0"/>
              <a:t>Opieki Społecznej z 30 </a:t>
            </a:r>
            <a:r>
              <a:rPr lang="pl-PL" sz="1600" dirty="0" smtClean="0"/>
              <a:t>XI </a:t>
            </a:r>
            <a:r>
              <a:rPr lang="pl-PL" sz="1600" dirty="0"/>
              <a:t>1933 r. </a:t>
            </a:r>
            <a:endParaRPr lang="pl-PL" sz="1600" dirty="0" smtClean="0"/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l-PL" sz="1600" dirty="0" smtClean="0"/>
              <a:t>Kartę </a:t>
            </a:r>
            <a:r>
              <a:rPr lang="pl-PL" sz="1600" dirty="0"/>
              <a:t>zgonu z podaniem przyczyny zgonu miał wypełniać lekarz, a na obszarach bez lekarza </a:t>
            </a:r>
            <a:r>
              <a:rPr lang="pl-PL" sz="1600" dirty="0" smtClean="0"/>
              <a:t>tzw</a:t>
            </a:r>
            <a:r>
              <a:rPr lang="pl-PL" sz="1600" b="1" dirty="0"/>
              <a:t>. oglądacz zwłok </a:t>
            </a:r>
            <a:r>
              <a:rPr lang="pl-PL" sz="1600" dirty="0"/>
              <a:t>powoływany przez władze </a:t>
            </a:r>
            <a:r>
              <a:rPr lang="pl-PL" sz="1600" dirty="0" smtClean="0"/>
              <a:t>gminne. </a:t>
            </a:r>
            <a:r>
              <a:rPr lang="pl-PL" sz="1600" dirty="0"/>
              <a:t>Karty dla oglądacza zwłok i dla lekarzy były </a:t>
            </a:r>
            <a:r>
              <a:rPr lang="pl-PL" sz="1600" dirty="0" smtClean="0"/>
              <a:t>różne. 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l-PL" sz="1600" dirty="0" smtClean="0"/>
              <a:t>Ustawa </a:t>
            </a:r>
            <a:r>
              <a:rPr lang="pl-PL" sz="1600" dirty="0"/>
              <a:t>nie została powszechnie wprowadzona z uwagi na brak lekarzy (w połowie przypadków karty wystawiali </a:t>
            </a:r>
            <a:r>
              <a:rPr lang="pl-PL" sz="1600" dirty="0" err="1"/>
              <a:t>nielekarze</a:t>
            </a:r>
            <a:r>
              <a:rPr lang="pl-PL" sz="1600" dirty="0"/>
              <a:t>, na wsi ⅔ kart wypełniali oglądacze zwłok). </a:t>
            </a:r>
            <a:endParaRPr lang="pl-PL" sz="1600" dirty="0" smtClean="0"/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l-PL" sz="1600" dirty="0" smtClean="0"/>
              <a:t>W </a:t>
            </a:r>
            <a:r>
              <a:rPr lang="pl-PL" sz="1600" dirty="0"/>
              <a:t>miarę poprawna i wiarygodna statystyka przyczyn zgonów była prowadzona jednie w wielkich miastach, liczących ponad 100 tys. mieszkańców</a:t>
            </a:r>
            <a:endParaRPr lang="pl-PL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339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161208"/>
            <a:ext cx="7290054" cy="57606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400" dirty="0" smtClean="0"/>
              <a:t>przeciętne dalsze trwanie życia 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08720"/>
            <a:ext cx="8352928" cy="5760640"/>
          </a:xfrm>
        </p:spPr>
        <p:txBody>
          <a:bodyPr>
            <a:normAutofit/>
          </a:bodyPr>
          <a:lstStyle/>
          <a:p>
            <a:r>
              <a:rPr lang="pl-PL" sz="1600" dirty="0" smtClean="0"/>
              <a:t>Tablice autorskie opracowane przez Stefana Szulca i Samuela </a:t>
            </a:r>
            <a:r>
              <a:rPr lang="pl-PL" sz="1600" dirty="0" err="1" smtClean="0"/>
              <a:t>Fogelsona</a:t>
            </a:r>
            <a:r>
              <a:rPr lang="pl-PL" sz="1600" dirty="0" smtClean="0"/>
              <a:t>”:</a:t>
            </a:r>
          </a:p>
          <a:p>
            <a:endParaRPr lang="pl-PL" sz="1600" dirty="0" smtClean="0"/>
          </a:p>
          <a:p>
            <a:r>
              <a:rPr lang="pl-PL" sz="1600" dirty="0" smtClean="0"/>
              <a:t>A) Szulc: tablice dla </a:t>
            </a:r>
            <a:r>
              <a:rPr lang="pl-PL" sz="1600" dirty="0"/>
              <a:t>1922 r</a:t>
            </a:r>
            <a:r>
              <a:rPr lang="pl-PL" sz="1600" dirty="0" smtClean="0"/>
              <a:t>. dla </a:t>
            </a:r>
            <a:r>
              <a:rPr lang="pl-PL" sz="1600" dirty="0"/>
              <a:t>Wielkopolski i Pomorza </a:t>
            </a:r>
            <a:r>
              <a:rPr lang="pl-PL" sz="1600" dirty="0" smtClean="0"/>
              <a:t>(rok 1928): mężczyźni 47,8; kobiety 50,3</a:t>
            </a:r>
            <a:endParaRPr lang="pl-PL" sz="1600" dirty="0"/>
          </a:p>
          <a:p>
            <a:r>
              <a:rPr lang="pl-PL" sz="1600" dirty="0" smtClean="0"/>
              <a:t>B) Szulc: </a:t>
            </a:r>
            <a:r>
              <a:rPr lang="pl-PL" sz="1600" dirty="0"/>
              <a:t>pierwsze tablice ogólnokrajowe dla 1927 r. (</a:t>
            </a:r>
            <a:r>
              <a:rPr lang="pl-PL" sz="1600" dirty="0" smtClean="0"/>
              <a:t>1931)</a:t>
            </a:r>
          </a:p>
          <a:p>
            <a:r>
              <a:rPr lang="pl-PL" sz="1600" dirty="0"/>
              <a:t>C</a:t>
            </a:r>
            <a:r>
              <a:rPr lang="pl-PL" sz="1600" dirty="0" smtClean="0"/>
              <a:t>) Szulc i </a:t>
            </a:r>
            <a:r>
              <a:rPr lang="pl-PL" sz="1600" dirty="0" err="1" smtClean="0"/>
              <a:t>Fogelson</a:t>
            </a:r>
            <a:r>
              <a:rPr lang="pl-PL" sz="1600" dirty="0" smtClean="0"/>
              <a:t>: tablice dla </a:t>
            </a:r>
            <a:r>
              <a:rPr lang="pl-PL" sz="1600" dirty="0"/>
              <a:t>1931/1932 </a:t>
            </a:r>
            <a:r>
              <a:rPr lang="pl-PL" sz="1600" dirty="0" smtClean="0"/>
              <a:t>(1938).</a:t>
            </a:r>
          </a:p>
          <a:p>
            <a:endParaRPr lang="pl-PL" sz="1600" dirty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/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697869"/>
              </p:ext>
            </p:extLst>
          </p:nvPr>
        </p:nvGraphicFramePr>
        <p:xfrm>
          <a:off x="971597" y="3284982"/>
          <a:ext cx="7146040" cy="223225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12100"/>
                <a:gridCol w="613394"/>
                <a:gridCol w="613394"/>
                <a:gridCol w="613394"/>
                <a:gridCol w="613394"/>
                <a:gridCol w="613394"/>
                <a:gridCol w="613394"/>
                <a:gridCol w="613394"/>
                <a:gridCol w="613394"/>
                <a:gridCol w="613394"/>
                <a:gridCol w="613394"/>
              </a:tblGrid>
              <a:tr h="44645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Lata 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Przeciętna liczba lat dalszego trwania życia dla osób w wieku lat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464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Mężczyźni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Kobiety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464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1927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45,9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54,6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47,7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24,9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14,4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45,9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54,6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47,7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24,9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14,4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1931-32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48,2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56,9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47,8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24,0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13,7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51,4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58,7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49,8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26,4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15,1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366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611536"/>
          </a:xfrm>
        </p:spPr>
        <p:txBody>
          <a:bodyPr>
            <a:normAutofit/>
          </a:bodyPr>
          <a:lstStyle/>
          <a:p>
            <a:r>
              <a:rPr lang="pl-PL" sz="2800" dirty="0" smtClean="0"/>
              <a:t>Ludność według wieku</a:t>
            </a:r>
            <a:endParaRPr lang="pl-PL" sz="2800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09466"/>
              </p:ext>
            </p:extLst>
          </p:nvPr>
        </p:nvGraphicFramePr>
        <p:xfrm>
          <a:off x="971601" y="1412775"/>
          <a:ext cx="6912766" cy="223507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16223"/>
                <a:gridCol w="1368152"/>
                <a:gridCol w="1368152"/>
                <a:gridCol w="1152128"/>
                <a:gridCol w="1008111"/>
              </a:tblGrid>
              <a:tr h="12481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Lata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55" marR="54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Ogółem 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855" marR="54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 tym w wieku</a:t>
                      </a:r>
                    </a:p>
                  </a:txBody>
                  <a:tcPr marL="54855" marR="54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4888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 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 więcej lat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855" marR="54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15-64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lat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855" marR="54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0-14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lat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55" marR="54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81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tysiącach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55" marR="54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49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1900</a:t>
                      </a:r>
                      <a:r>
                        <a:rPr lang="pl-PL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(granice II RP)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55" marR="54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25106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55" marR="54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910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55" marR="54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14332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55" marR="54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9864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55" marR="54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1921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55" marR="54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27176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55" marR="54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1142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55" marR="54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16407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55" marR="54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9627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55" marR="54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1932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55" marR="54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32150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55" marR="54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1542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55" marR="54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19817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55" marR="54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10791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55" marR="54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1950</a:t>
                      </a:r>
                      <a:r>
                        <a:rPr lang="pl-PL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(granice PRL)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55" marR="54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25035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55" marR="54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1318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55" marR="54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16343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55" marR="54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7374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55" marR="54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Prostokąt 9"/>
          <p:cNvSpPr/>
          <p:nvPr/>
        </p:nvSpPr>
        <p:spPr>
          <a:xfrm>
            <a:off x="971601" y="5301208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Źródło: S. Szulc, Wartość materiałów statystycznych dotyczących stanu ludności b. Królestwa Polskiego, Warszawa 1920, s. 104; Mały Rocznik Statystyczny 1939, Warszawa 1939, s. 19; 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Historia Polski w liczbach, t. I, Państwo. Ludność, red. A. Jezierski, GUS Warszawa 2003, s. 374.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7170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290054" cy="73877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1800" dirty="0" smtClean="0"/>
              <a:t>Ewidencja ruchu wędrówkowego ludności </a:t>
            </a: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340768"/>
            <a:ext cx="7446591" cy="4968592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Ruch </a:t>
            </a:r>
            <a:r>
              <a:rPr lang="pl-P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wędrówkowy ludności</a:t>
            </a:r>
            <a:r>
              <a:rPr lang="pl-PL" dirty="0" smtClean="0"/>
              <a:t>: podstawą </a:t>
            </a:r>
            <a:r>
              <a:rPr lang="pl-PL" dirty="0"/>
              <a:t>ewidencji wewnętrznego ruchu wędrówkowego ludności był </a:t>
            </a:r>
            <a:r>
              <a:rPr lang="pl-PL" b="1" dirty="0"/>
              <a:t>obowiązek </a:t>
            </a:r>
            <a:r>
              <a:rPr lang="pl-PL" b="1" dirty="0" smtClean="0"/>
              <a:t>meldunkowy</a:t>
            </a:r>
            <a:r>
              <a:rPr lang="pl-PL" dirty="0" smtClean="0"/>
              <a:t>, na nim opierała </a:t>
            </a:r>
            <a:r>
              <a:rPr lang="pl-PL" dirty="0"/>
              <a:t>się cała organizacja sprawozdawczości i jej statystyczne opracowanie. </a:t>
            </a:r>
            <a:endParaRPr lang="pl-PL" dirty="0" smtClean="0"/>
          </a:p>
          <a:p>
            <a:r>
              <a:rPr lang="pl-PL" dirty="0" smtClean="0"/>
              <a:t>- rozporządzenie Prez. </a:t>
            </a:r>
            <a:r>
              <a:rPr lang="pl-PL" dirty="0"/>
              <a:t>RP z 16 </a:t>
            </a:r>
            <a:r>
              <a:rPr lang="pl-PL" dirty="0" smtClean="0"/>
              <a:t>III </a:t>
            </a:r>
            <a:r>
              <a:rPr lang="pl-PL" dirty="0"/>
              <a:t>1928 r. o ewidencji i kontroli ruchu ludności </a:t>
            </a:r>
            <a:endParaRPr lang="pl-PL" dirty="0" smtClean="0"/>
          </a:p>
          <a:p>
            <a:r>
              <a:rPr lang="pl-PL" dirty="0" smtClean="0"/>
              <a:t>- rozporządzenie MSW z </a:t>
            </a:r>
            <a:r>
              <a:rPr lang="pl-PL" dirty="0"/>
              <a:t>16 </a:t>
            </a:r>
            <a:r>
              <a:rPr lang="pl-PL" dirty="0" smtClean="0"/>
              <a:t>X </a:t>
            </a:r>
            <a:r>
              <a:rPr lang="pl-PL" dirty="0"/>
              <a:t>1930 r. o meldunkach i </a:t>
            </a:r>
            <a:r>
              <a:rPr lang="pl-PL" b="1" dirty="0"/>
              <a:t>księgach ludności </a:t>
            </a:r>
            <a:r>
              <a:rPr lang="pl-PL" dirty="0" smtClean="0"/>
              <a:t>- rejestry ewidencji ludności (od </a:t>
            </a:r>
            <a:r>
              <a:rPr lang="pl-PL" dirty="0"/>
              <a:t>1931 </a:t>
            </a:r>
            <a:r>
              <a:rPr lang="pl-PL" dirty="0" smtClean="0"/>
              <a:t>rejestry i </a:t>
            </a:r>
            <a:r>
              <a:rPr lang="pl-PL" dirty="0"/>
              <a:t>Księgi Kontroli Ruchu </a:t>
            </a:r>
            <a:r>
              <a:rPr lang="pl-PL" dirty="0" smtClean="0"/>
              <a:t>Ludności)</a:t>
            </a:r>
          </a:p>
          <a:p>
            <a:r>
              <a:rPr lang="pl-PL" dirty="0" smtClean="0"/>
              <a:t>- instrukcja MSW </a:t>
            </a:r>
            <a:r>
              <a:rPr lang="pl-PL" dirty="0"/>
              <a:t>z 27 </a:t>
            </a:r>
            <a:r>
              <a:rPr lang="pl-PL" dirty="0" smtClean="0"/>
              <a:t>XI 1930 </a:t>
            </a:r>
            <a:r>
              <a:rPr lang="pl-PL" dirty="0"/>
              <a:t>r. o prowadzeniu rejestru mieszkańców </a:t>
            </a:r>
            <a:r>
              <a:rPr lang="pl-PL" dirty="0" smtClean="0"/>
              <a:t>- rozporządzenie MSW z </a:t>
            </a:r>
            <a:r>
              <a:rPr lang="pl-PL" dirty="0"/>
              <a:t>12 V</a:t>
            </a:r>
            <a:r>
              <a:rPr lang="pl-PL" dirty="0" smtClean="0"/>
              <a:t> </a:t>
            </a:r>
            <a:r>
              <a:rPr lang="pl-PL" dirty="0"/>
              <a:t>1931 r. o ewidencji ruchu </a:t>
            </a:r>
            <a:r>
              <a:rPr lang="pl-PL" dirty="0" smtClean="0"/>
              <a:t>ludności</a:t>
            </a:r>
            <a:endParaRPr lang="pl-PL" dirty="0"/>
          </a:p>
          <a:p>
            <a:endParaRPr lang="pl-PL" b="1" dirty="0" smtClean="0"/>
          </a:p>
          <a:p>
            <a:r>
              <a:rPr lang="pl-PL" b="1" dirty="0" smtClean="0"/>
              <a:t>Księgi </a:t>
            </a:r>
            <a:r>
              <a:rPr lang="pl-PL" b="1" dirty="0"/>
              <a:t>ludności </a:t>
            </a:r>
            <a:r>
              <a:rPr lang="pl-PL" b="1" dirty="0" smtClean="0"/>
              <a:t>według instrukcji z 1861 r. obowiązywały </a:t>
            </a:r>
            <a:r>
              <a:rPr lang="pl-PL" b="1" dirty="0"/>
              <a:t>do 1930 </a:t>
            </a:r>
            <a:r>
              <a:rPr lang="pl-PL" b="1" dirty="0" smtClean="0"/>
              <a:t>r </a:t>
            </a:r>
          </a:p>
        </p:txBody>
      </p:sp>
    </p:spTree>
    <p:extLst>
      <p:ext uri="{BB962C8B-B14F-4D97-AF65-F5344CB8AC3E}">
        <p14:creationId xmlns:p14="http://schemas.microsoft.com/office/powerpoint/2010/main" val="3926551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290054" cy="73877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400" dirty="0" smtClean="0"/>
              <a:t>Ewidencja ruchu wędrówkowego ludności 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340768"/>
            <a:ext cx="7446591" cy="4968592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Kontrola ruchu ludności </a:t>
            </a:r>
            <a:r>
              <a:rPr lang="pl-PL" dirty="0" smtClean="0"/>
              <a:t>wg </a:t>
            </a:r>
            <a:r>
              <a:rPr lang="pl-PL" dirty="0" err="1" smtClean="0"/>
              <a:t>rozp</a:t>
            </a:r>
            <a:r>
              <a:rPr lang="pl-PL" dirty="0" smtClean="0"/>
              <a:t>. 1928:</a:t>
            </a:r>
            <a:endParaRPr lang="pl-PL" b="1" dirty="0" smtClean="0"/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" y="2689428"/>
            <a:ext cx="4149090" cy="27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873" y="4073728"/>
            <a:ext cx="4322445" cy="237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47"/>
          <a:stretch/>
        </p:blipFill>
        <p:spPr bwMode="auto">
          <a:xfrm>
            <a:off x="4139952" y="2024873"/>
            <a:ext cx="4310203" cy="21568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6781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290054" cy="73877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400" dirty="0" smtClean="0"/>
              <a:t>Ewidencja ruchu wędrówkowego ludności: migracje zagraniczne 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7327" y="1340768"/>
            <a:ext cx="7446591" cy="4968592"/>
          </a:xfrm>
        </p:spPr>
        <p:txBody>
          <a:bodyPr>
            <a:normAutofit/>
          </a:bodyPr>
          <a:lstStyle/>
          <a:p>
            <a:r>
              <a:rPr lang="pl-PL" dirty="0" smtClean="0"/>
              <a:t>A) statystyka wystawionych </a:t>
            </a:r>
            <a:r>
              <a:rPr lang="pl-PL" dirty="0"/>
              <a:t>paszportów zagranicznych (wyjazdy czasowe) i paszportów emigracyjnych (wyjazdy na stałe). </a:t>
            </a:r>
            <a:endParaRPr lang="pl-PL" dirty="0" smtClean="0"/>
          </a:p>
          <a:p>
            <a:r>
              <a:rPr lang="pl-PL" dirty="0" smtClean="0"/>
              <a:t>B) Informacje </a:t>
            </a:r>
            <a:r>
              <a:rPr lang="pl-PL" dirty="0"/>
              <a:t>o przyjazdach (zameldowaniach) cudzoziemców do </a:t>
            </a:r>
            <a:r>
              <a:rPr lang="pl-PL" dirty="0" smtClean="0"/>
              <a:t>22 najważniejszych miejscowości turystycznych, </a:t>
            </a:r>
            <a:r>
              <a:rPr lang="pl-PL" dirty="0"/>
              <a:t>a od 1934 r. </a:t>
            </a:r>
            <a:r>
              <a:rPr lang="pl-PL" dirty="0" smtClean="0"/>
              <a:t>do 34</a:t>
            </a:r>
          </a:p>
          <a:p>
            <a:r>
              <a:rPr lang="pl-PL" b="1" dirty="0" smtClean="0"/>
              <a:t>C) ustawa </a:t>
            </a:r>
            <a:r>
              <a:rPr lang="pl-PL" dirty="0" smtClean="0"/>
              <a:t>o </a:t>
            </a:r>
            <a:r>
              <a:rPr lang="pl-PL" dirty="0"/>
              <a:t>paszportach </a:t>
            </a:r>
            <a:r>
              <a:rPr lang="pl-PL" b="1" dirty="0"/>
              <a:t>z dnia 14 lipca 1936</a:t>
            </a:r>
            <a:r>
              <a:rPr lang="pl-PL" dirty="0"/>
              <a:t> r</a:t>
            </a:r>
            <a:r>
              <a:rPr lang="pl-PL" dirty="0" smtClean="0"/>
              <a:t>., </a:t>
            </a:r>
            <a:r>
              <a:rPr lang="pl-PL" dirty="0"/>
              <a:t>według której „władza odmówi wydania paszportu, jeżeli […] wydanie paszportu może narazić na szkodę ważny interes państwowy lub zagrozić bezpieczeństwu, spokojowi lub porządkowi publicznemu</a:t>
            </a:r>
            <a:r>
              <a:rPr lang="pl-PL" dirty="0" smtClean="0"/>
              <a:t>”. </a:t>
            </a:r>
            <a:endParaRPr lang="pl-PL" dirty="0"/>
          </a:p>
          <a:p>
            <a:pPr marL="0" indent="0">
              <a:buNone/>
            </a:pPr>
            <a:endParaRPr lang="pl-PL" b="1" dirty="0" smtClean="0"/>
          </a:p>
        </p:txBody>
      </p:sp>
    </p:spTree>
    <p:extLst>
      <p:ext uri="{BB962C8B-B14F-4D97-AF65-F5344CB8AC3E}">
        <p14:creationId xmlns:p14="http://schemas.microsoft.com/office/powerpoint/2010/main" val="3227848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79002"/>
            <a:ext cx="7920880" cy="557710"/>
          </a:xfrm>
        </p:spPr>
        <p:txBody>
          <a:bodyPr>
            <a:normAutofit fontScale="90000"/>
          </a:bodyPr>
          <a:lstStyle/>
          <a:p>
            <a:r>
              <a:rPr lang="pl-PL" sz="2400" dirty="0" smtClean="0">
                <a:solidFill>
                  <a:srgbClr val="2E2B21">
                    <a:lumMod val="90000"/>
                    <a:lumOff val="10000"/>
                  </a:srgbClr>
                </a:solidFill>
              </a:rPr>
              <a:t>Ewidencja ruchu wędrówkowego ludności: migracje zagraniczne w latach 1919-1938</a:t>
            </a:r>
            <a:endParaRPr lang="pl-PL" dirty="0"/>
          </a:p>
        </p:txBody>
      </p:sp>
      <p:graphicFrame>
        <p:nvGraphicFramePr>
          <p:cNvPr id="142" name="Obiekt 1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334017"/>
              </p:ext>
            </p:extLst>
          </p:nvPr>
        </p:nvGraphicFramePr>
        <p:xfrm>
          <a:off x="395536" y="1052736"/>
          <a:ext cx="8280920" cy="5630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Dokument" r:id="rId3" imgW="5399374" imgH="4263675" progId="Word.Document.12">
                  <p:embed/>
                </p:oleObj>
              </mc:Choice>
              <mc:Fallback>
                <p:oleObj name="Dokument" r:id="rId3" imgW="5399374" imgH="42636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052736"/>
                        <a:ext cx="8280920" cy="5630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" name="Prostokąt 142"/>
          <p:cNvSpPr/>
          <p:nvPr/>
        </p:nvSpPr>
        <p:spPr>
          <a:xfrm>
            <a:off x="611560" y="6457890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>
                <a:latin typeface="Arial CE" panose="020B0604020202020204" pitchFamily="34" charset="0"/>
                <a:cs typeface="Arial CE" panose="020B0604020202020204" pitchFamily="34" charset="0"/>
              </a:rPr>
              <a:t>Źródło: roczniki statystyczne, "Statystyka </a:t>
            </a:r>
            <a:r>
              <a:rPr lang="pl-PL" sz="1000" dirty="0">
                <a:latin typeface="Arial CE" panose="020B0604020202020204" pitchFamily="34" charset="0"/>
                <a:cs typeface="Arial CE" panose="020B0604020202020204" pitchFamily="34" charset="0"/>
              </a:rPr>
              <a:t>Pracy: 1932, z. 1, s. 102-104; 1933, z. 1, s. 45; 1934, z. 1, s. 38; 1935, z.1, s. 60-62; 1936, z.1, s. 53; 1937, z.1, s. 68; 1938, z. 1, s. 25.</a:t>
            </a:r>
          </a:p>
        </p:txBody>
      </p:sp>
    </p:spTree>
    <p:extLst>
      <p:ext uri="{BB962C8B-B14F-4D97-AF65-F5344CB8AC3E}">
        <p14:creationId xmlns:p14="http://schemas.microsoft.com/office/powerpoint/2010/main" val="734686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290054" cy="73877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400" dirty="0" smtClean="0"/>
              <a:t>Statystyka narodowościowa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7327" y="1340768"/>
            <a:ext cx="7446591" cy="496859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pl-PL" sz="1800" dirty="0" smtClean="0">
                <a:solidFill>
                  <a:srgbClr val="231F20"/>
                </a:solidFill>
                <a:ea typeface="Calibri" panose="020F0502020204030204" pitchFamily="34" charset="0"/>
                <a:cs typeface="Brooklyn"/>
              </a:rPr>
              <a:t>1) Wprowadzona </a:t>
            </a:r>
            <a:r>
              <a:rPr lang="pl-PL" sz="1800" dirty="0">
                <a:solidFill>
                  <a:srgbClr val="231F20"/>
                </a:solidFill>
                <a:ea typeface="Calibri" panose="020F0502020204030204" pitchFamily="34" charset="0"/>
                <a:cs typeface="Brooklyn"/>
              </a:rPr>
              <a:t>do spisów ludności </a:t>
            </a:r>
            <a:r>
              <a:rPr lang="pl-PL" sz="1800" dirty="0" smtClean="0">
                <a:solidFill>
                  <a:srgbClr val="231F20"/>
                </a:solidFill>
                <a:ea typeface="Calibri" panose="020F0502020204030204" pitchFamily="34" charset="0"/>
                <a:cs typeface="Brooklyn"/>
              </a:rPr>
              <a:t>wg uchwały Międzynarodowego Kongresu Statystycznego </a:t>
            </a:r>
            <a:r>
              <a:rPr lang="pl-PL" sz="1800" dirty="0">
                <a:solidFill>
                  <a:srgbClr val="231F20"/>
                </a:solidFill>
                <a:ea typeface="Calibri" panose="020F0502020204030204" pitchFamily="34" charset="0"/>
                <a:cs typeface="Brooklyn"/>
              </a:rPr>
              <a:t>z 1872 r. w Petersburgu. </a:t>
            </a:r>
            <a:r>
              <a:rPr lang="pl-PL" sz="1800" dirty="0" smtClean="0">
                <a:solidFill>
                  <a:srgbClr val="231F20"/>
                </a:solidFill>
                <a:ea typeface="Calibri" panose="020F0502020204030204" pitchFamily="34" charset="0"/>
                <a:cs typeface="Brooklyn"/>
              </a:rPr>
              <a:t>Za </a:t>
            </a:r>
            <a:r>
              <a:rPr lang="pl-PL" sz="1800" dirty="0">
                <a:solidFill>
                  <a:srgbClr val="231F20"/>
                </a:solidFill>
                <a:ea typeface="Calibri" panose="020F0502020204030204" pitchFamily="34" charset="0"/>
                <a:cs typeface="Brooklyn"/>
              </a:rPr>
              <a:t>kryterium narodowości przyjęto język macierzysty, z przyczyn politycznych w jego miejsce wprowadzano język potoczny, który nie był wprost deklaracją narodowości</a:t>
            </a:r>
            <a:r>
              <a:rPr lang="pl-PL" sz="1800" dirty="0" smtClean="0">
                <a:solidFill>
                  <a:srgbClr val="231F20"/>
                </a:solidFill>
                <a:ea typeface="Calibri" panose="020F0502020204030204" pitchFamily="34" charset="0"/>
                <a:cs typeface="Brooklyn"/>
              </a:rPr>
              <a:t>;.</a:t>
            </a:r>
            <a:endParaRPr lang="pl-PL" sz="1800" dirty="0">
              <a:solidFill>
                <a:srgbClr val="231F20"/>
              </a:solidFill>
              <a:ea typeface="Calibri" panose="020F0502020204030204" pitchFamily="34" charset="0"/>
              <a:cs typeface="Brooklyn"/>
            </a:endParaRPr>
          </a:p>
          <a:p>
            <a:pPr>
              <a:spcAft>
                <a:spcPts val="0"/>
              </a:spcAft>
            </a:pPr>
            <a:r>
              <a:rPr lang="pl-PL" sz="1800" dirty="0" smtClean="0">
                <a:solidFill>
                  <a:srgbClr val="231F20"/>
                </a:solidFill>
                <a:ea typeface="Calibri" panose="020F0502020204030204" pitchFamily="34" charset="0"/>
                <a:cs typeface="Brooklyn"/>
              </a:rPr>
              <a:t>2) Spisy zaborcze: w </a:t>
            </a:r>
            <a:r>
              <a:rPr lang="pl-PL" sz="1800" dirty="0">
                <a:solidFill>
                  <a:srgbClr val="231F20"/>
                </a:solidFill>
                <a:ea typeface="Calibri" panose="020F0502020204030204" pitchFamily="34" charset="0"/>
                <a:cs typeface="Brooklyn"/>
              </a:rPr>
              <a:t>statystyce </a:t>
            </a:r>
            <a:r>
              <a:rPr lang="pl-PL" sz="1800" dirty="0" smtClean="0">
                <a:solidFill>
                  <a:srgbClr val="231F20"/>
                </a:solidFill>
                <a:ea typeface="Calibri" panose="020F0502020204030204" pitchFamily="34" charset="0"/>
                <a:cs typeface="Brooklyn"/>
              </a:rPr>
              <a:t>niemieckiej </a:t>
            </a:r>
            <a:r>
              <a:rPr lang="pl-PL" sz="1800" dirty="0">
                <a:solidFill>
                  <a:srgbClr val="231F20"/>
                </a:solidFill>
                <a:ea typeface="Calibri" panose="020F0502020204030204" pitchFamily="34" charset="0"/>
                <a:cs typeface="Brooklyn"/>
              </a:rPr>
              <a:t>i austriackiej nie </a:t>
            </a:r>
            <a:r>
              <a:rPr lang="pl-PL" sz="1800" b="1" dirty="0">
                <a:solidFill>
                  <a:srgbClr val="231F20"/>
                </a:solidFill>
                <a:ea typeface="Calibri" panose="020F0502020204030204" pitchFamily="34" charset="0"/>
                <a:cs typeface="Brooklyn"/>
              </a:rPr>
              <a:t>uznawano języka żydowskiego</a:t>
            </a:r>
            <a:r>
              <a:rPr lang="pl-PL" sz="1800" dirty="0">
                <a:solidFill>
                  <a:srgbClr val="231F20"/>
                </a:solidFill>
                <a:ea typeface="Calibri" panose="020F0502020204030204" pitchFamily="34" charset="0"/>
                <a:cs typeface="Brooklyn"/>
              </a:rPr>
              <a:t> (jidysz) za język potoczny czy </a:t>
            </a:r>
            <a:r>
              <a:rPr lang="pl-PL" sz="1800" dirty="0" smtClean="0">
                <a:solidFill>
                  <a:srgbClr val="231F20"/>
                </a:solidFill>
                <a:ea typeface="Calibri" panose="020F0502020204030204" pitchFamily="34" charset="0"/>
                <a:cs typeface="Brooklyn"/>
              </a:rPr>
              <a:t>macierzysty. Kategoria </a:t>
            </a:r>
            <a:r>
              <a:rPr lang="pl-PL" sz="1800" dirty="0">
                <a:solidFill>
                  <a:srgbClr val="231F20"/>
                </a:solidFill>
                <a:ea typeface="Calibri" panose="020F0502020204030204" pitchFamily="34" charset="0"/>
                <a:cs typeface="Brooklyn"/>
              </a:rPr>
              <a:t>ludności </a:t>
            </a:r>
            <a:r>
              <a:rPr lang="pl-PL" sz="1800" dirty="0" smtClean="0">
                <a:solidFill>
                  <a:srgbClr val="231F20"/>
                </a:solidFill>
                <a:ea typeface="Calibri" panose="020F0502020204030204" pitchFamily="34" charset="0"/>
                <a:cs typeface="Brooklyn"/>
              </a:rPr>
              <a:t>dwujęzycznej. Spis rosyjski </a:t>
            </a:r>
            <a:r>
              <a:rPr lang="pl-PL" sz="1800" dirty="0">
                <a:solidFill>
                  <a:srgbClr val="231F20"/>
                </a:solidFill>
                <a:ea typeface="Calibri" panose="020F0502020204030204" pitchFamily="34" charset="0"/>
                <a:cs typeface="Brooklyn"/>
              </a:rPr>
              <a:t>z 1897 </a:t>
            </a:r>
            <a:r>
              <a:rPr lang="pl-PL" sz="1800" dirty="0" smtClean="0">
                <a:solidFill>
                  <a:srgbClr val="231F20"/>
                </a:solidFill>
                <a:ea typeface="Calibri" panose="020F0502020204030204" pitchFamily="34" charset="0"/>
                <a:cs typeface="Brooklyn"/>
              </a:rPr>
              <a:t>r.: pytania </a:t>
            </a:r>
            <a:r>
              <a:rPr lang="pl-PL" sz="1800" dirty="0">
                <a:solidFill>
                  <a:srgbClr val="231F20"/>
                </a:solidFill>
                <a:ea typeface="Calibri" panose="020F0502020204030204" pitchFamily="34" charset="0"/>
                <a:cs typeface="Brooklyn"/>
              </a:rPr>
              <a:t>o wyznanie religijne i język ojczysty. Jego rzetelność jest </a:t>
            </a:r>
            <a:r>
              <a:rPr lang="pl-PL" sz="1800" dirty="0" smtClean="0">
                <a:solidFill>
                  <a:srgbClr val="231F20"/>
                </a:solidFill>
                <a:ea typeface="Calibri" panose="020F0502020204030204" pitchFamily="34" charset="0"/>
                <a:cs typeface="Brooklyn"/>
              </a:rPr>
              <a:t>wątpliwa wobec guberni </a:t>
            </a:r>
            <a:r>
              <a:rPr lang="pl-PL" sz="1800" dirty="0">
                <a:solidFill>
                  <a:srgbClr val="231F20"/>
                </a:solidFill>
                <a:ea typeface="Calibri" panose="020F0502020204030204" pitchFamily="34" charset="0"/>
                <a:cs typeface="Brooklyn"/>
              </a:rPr>
              <a:t>lubelskiej, siedleckiej i </a:t>
            </a:r>
            <a:r>
              <a:rPr lang="pl-PL" sz="1800" dirty="0" smtClean="0">
                <a:solidFill>
                  <a:srgbClr val="231F20"/>
                </a:solidFill>
                <a:ea typeface="Calibri" panose="020F0502020204030204" pitchFamily="34" charset="0"/>
                <a:cs typeface="Brooklyn"/>
              </a:rPr>
              <a:t>suwalskiej (S</a:t>
            </a:r>
            <a:r>
              <a:rPr lang="pl-PL" sz="1800" dirty="0">
                <a:solidFill>
                  <a:srgbClr val="231F20"/>
                </a:solidFill>
                <a:ea typeface="Calibri" panose="020F0502020204030204" pitchFamily="34" charset="0"/>
                <a:cs typeface="Brooklyn"/>
              </a:rPr>
              <a:t>. </a:t>
            </a:r>
            <a:r>
              <a:rPr lang="pl-PL" sz="1800" dirty="0" smtClean="0">
                <a:solidFill>
                  <a:srgbClr val="231F20"/>
                </a:solidFill>
                <a:ea typeface="Calibri" panose="020F0502020204030204" pitchFamily="34" charset="0"/>
                <a:cs typeface="Brooklyn"/>
              </a:rPr>
              <a:t>Szulc,1920 </a:t>
            </a:r>
            <a:r>
              <a:rPr lang="pl-PL" sz="1800" dirty="0">
                <a:solidFill>
                  <a:srgbClr val="231F20"/>
                </a:solidFill>
                <a:ea typeface="Calibri" panose="020F0502020204030204" pitchFamily="34" charset="0"/>
                <a:cs typeface="Brooklyn"/>
              </a:rPr>
              <a:t>podważał </a:t>
            </a:r>
            <a:r>
              <a:rPr lang="pl-PL" sz="1800" dirty="0" smtClean="0">
                <a:solidFill>
                  <a:srgbClr val="231F20"/>
                </a:solidFill>
                <a:ea typeface="Calibri" panose="020F0502020204030204" pitchFamily="34" charset="0"/>
                <a:cs typeface="Brooklyn"/>
              </a:rPr>
              <a:t>też rzetelność </a:t>
            </a:r>
            <a:r>
              <a:rPr lang="pl-PL" sz="1800" dirty="0">
                <a:solidFill>
                  <a:srgbClr val="231F20"/>
                </a:solidFill>
                <a:ea typeface="Calibri" panose="020F0502020204030204" pitchFamily="34" charset="0"/>
                <a:cs typeface="Brooklyn"/>
              </a:rPr>
              <a:t>wyników w odniesieniu do języka ojczystego osób wyznania mojżeszowego, którym prawie bez wyjątku przypisano język </a:t>
            </a:r>
            <a:r>
              <a:rPr lang="pl-PL" sz="1800" dirty="0" smtClean="0">
                <a:solidFill>
                  <a:srgbClr val="231F20"/>
                </a:solidFill>
                <a:ea typeface="Calibri" panose="020F0502020204030204" pitchFamily="34" charset="0"/>
                <a:cs typeface="Brooklyn"/>
              </a:rPr>
              <a:t>żydowski</a:t>
            </a:r>
            <a:r>
              <a:rPr lang="pl-PL" sz="1800" dirty="0" smtClean="0"/>
              <a:t>)</a:t>
            </a:r>
            <a:r>
              <a:rPr lang="pl-PL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pl-PL" sz="1800" dirty="0" smtClean="0">
                <a:cs typeface="Times New Roman" panose="02020603050405020304" pitchFamily="18" charset="0"/>
              </a:rPr>
              <a:t>5) S</a:t>
            </a:r>
            <a:r>
              <a:rPr lang="pl-PL" sz="1800" dirty="0" smtClean="0"/>
              <a:t>pis </a:t>
            </a:r>
            <a:r>
              <a:rPr lang="pl-PL" sz="1800" dirty="0"/>
              <a:t>ludności z 1921 r. uwzględniał zarówno wyznanie religijne, język ojczysty jak i narodowość („Do jakiej zalicza siebie narodowości</a:t>
            </a:r>
            <a:r>
              <a:rPr lang="pl-PL" sz="1800" dirty="0" smtClean="0"/>
              <a:t>”).</a:t>
            </a:r>
          </a:p>
          <a:p>
            <a:pPr>
              <a:spcAft>
                <a:spcPts val="0"/>
              </a:spcAft>
            </a:pPr>
            <a:r>
              <a:rPr lang="pl-PL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) Spis z 1931 r. </a:t>
            </a:r>
            <a:r>
              <a:rPr lang="pl-PL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uwzględniał wyznanie religijne i </a:t>
            </a: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język ojczysty. Rezygnację z pytania o narodowość uzasadniano nie wszędzie uświadamianą przynależnością </a:t>
            </a:r>
            <a:r>
              <a:rPr lang="pl-PL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narodową.</a:t>
            </a:r>
            <a:endParaRPr lang="pl-PL" b="1" dirty="0" smtClean="0"/>
          </a:p>
        </p:txBody>
      </p:sp>
    </p:spTree>
    <p:extLst>
      <p:ext uri="{BB962C8B-B14F-4D97-AF65-F5344CB8AC3E}">
        <p14:creationId xmlns:p14="http://schemas.microsoft.com/office/powerpoint/2010/main" val="3891817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61153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000" dirty="0" smtClean="0"/>
              <a:t>II RP: „KRAJ Z TRZECH POŁÓWEK” ZŁOŻONY</a:t>
            </a:r>
            <a:endParaRPr lang="pl-PL" sz="2000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4896544" cy="5470448"/>
          </a:xfrm>
        </p:spPr>
      </p:pic>
      <p:sp>
        <p:nvSpPr>
          <p:cNvPr id="7" name="pole tekstowe 6"/>
          <p:cNvSpPr txBox="1"/>
          <p:nvPr/>
        </p:nvSpPr>
        <p:spPr>
          <a:xfrm>
            <a:off x="5364088" y="1268760"/>
            <a:ext cx="352839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TERYTORIUM 388,6 TYS. KM2</a:t>
            </a:r>
          </a:p>
          <a:p>
            <a:endParaRPr lang="pl-PL" dirty="0" smtClean="0"/>
          </a:p>
          <a:p>
            <a:r>
              <a:rPr lang="pl-PL" dirty="0" smtClean="0"/>
              <a:t>69% B. ZABÓR ROSYJSKI </a:t>
            </a:r>
          </a:p>
          <a:p>
            <a:r>
              <a:rPr lang="pl-PL" sz="1400" dirty="0"/>
              <a:t> </a:t>
            </a:r>
            <a:r>
              <a:rPr lang="pl-PL" sz="1400" dirty="0" smtClean="0"/>
              <a:t>       (W TYM B. KRÓLESTWO 31%)</a:t>
            </a:r>
          </a:p>
          <a:p>
            <a:r>
              <a:rPr lang="pl-PL" dirty="0" smtClean="0"/>
              <a:t>20% B. GALICJA</a:t>
            </a:r>
          </a:p>
          <a:p>
            <a:r>
              <a:rPr lang="pl-PL" dirty="0" smtClean="0"/>
              <a:t>11% B. ZABÓR PRUSKI</a:t>
            </a:r>
          </a:p>
          <a:p>
            <a:endParaRPr lang="pl-PL" dirty="0"/>
          </a:p>
          <a:p>
            <a:r>
              <a:rPr lang="pl-PL" b="1" dirty="0" smtClean="0"/>
              <a:t>LUDNOŚĆ 26,9 MLN (1921)</a:t>
            </a:r>
          </a:p>
          <a:p>
            <a:endParaRPr lang="pl-PL" dirty="0"/>
          </a:p>
          <a:p>
            <a:r>
              <a:rPr lang="pl-PL" dirty="0" smtClean="0"/>
              <a:t>42% B. KRÓLESTWO POLSKIE </a:t>
            </a:r>
          </a:p>
          <a:p>
            <a:r>
              <a:rPr lang="pl-PL" dirty="0"/>
              <a:t> </a:t>
            </a:r>
            <a:r>
              <a:rPr lang="pl-PL" dirty="0" smtClean="0"/>
              <a:t>                       (11,2 MLN)</a:t>
            </a:r>
          </a:p>
          <a:p>
            <a:r>
              <a:rPr lang="pl-PL" dirty="0" smtClean="0"/>
              <a:t>15% WOJ. WSCHODNIE</a:t>
            </a:r>
          </a:p>
          <a:p>
            <a:r>
              <a:rPr lang="pl-PL" dirty="0"/>
              <a:t> </a:t>
            </a:r>
            <a:r>
              <a:rPr lang="pl-PL" dirty="0" smtClean="0"/>
              <a:t> </a:t>
            </a:r>
            <a:r>
              <a:rPr lang="pl-PL" dirty="0"/>
              <a:t> </a:t>
            </a:r>
            <a:r>
              <a:rPr lang="pl-PL" dirty="0" smtClean="0"/>
              <a:t>                        (4,1 MLN)</a:t>
            </a:r>
          </a:p>
          <a:p>
            <a:r>
              <a:rPr lang="pl-PL" dirty="0" smtClean="0"/>
              <a:t>28%  B. GALICJA </a:t>
            </a:r>
          </a:p>
          <a:p>
            <a:r>
              <a:rPr lang="pl-PL" dirty="0" smtClean="0"/>
              <a:t>                            (7,6 </a:t>
            </a:r>
            <a:r>
              <a:rPr lang="pl-PL" dirty="0"/>
              <a:t>MLN )</a:t>
            </a:r>
            <a:endParaRPr lang="pl-PL" dirty="0" smtClean="0"/>
          </a:p>
          <a:p>
            <a:r>
              <a:rPr lang="pl-PL" dirty="0" smtClean="0"/>
              <a:t>15%  B. ZABÓR PRUSKI</a:t>
            </a:r>
          </a:p>
          <a:p>
            <a:r>
              <a:rPr lang="pl-PL" dirty="0" smtClean="0"/>
              <a:t>                            (3,9 MLN)</a:t>
            </a:r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925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analfabetyzm: </a:t>
            </a:r>
            <a:r>
              <a:rPr lang="pl-PL" sz="2400" b="1" dirty="0" smtClean="0"/>
              <a:t>polska na tle innych państw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 </a:t>
            </a:r>
            <a:r>
              <a:rPr lang="pl-PL" sz="1800" dirty="0" smtClean="0"/>
              <a:t>nieumiejący czytać i pisać w wieku 7 lat i więcej </a:t>
            </a:r>
            <a:endParaRPr lang="pl-PL" sz="18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379724"/>
              </p:ext>
            </p:extLst>
          </p:nvPr>
        </p:nvGraphicFramePr>
        <p:xfrm>
          <a:off x="827584" y="1192875"/>
          <a:ext cx="6840760" cy="4864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5867"/>
                <a:gridCol w="1726701"/>
                <a:gridCol w="1728192"/>
              </a:tblGrid>
              <a:tr h="1009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Kraje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Około 1920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Około  1930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22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Polska</a:t>
                      </a:r>
                      <a:endParaRPr lang="pl-P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34,6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23,1</a:t>
                      </a:r>
                      <a:endParaRPr lang="pl-P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22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Rumunia</a:t>
                      </a:r>
                      <a:endParaRPr lang="pl-P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.</a:t>
                      </a:r>
                      <a:endParaRPr lang="pl-P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45,5</a:t>
                      </a:r>
                      <a:endParaRPr lang="pl-P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22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Bułgaria</a:t>
                      </a:r>
                      <a:endParaRPr lang="pl-P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46,6</a:t>
                      </a:r>
                      <a:endParaRPr lang="pl-P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39,7</a:t>
                      </a:r>
                      <a:endParaRPr lang="pl-P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22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Hiszpania 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42,8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23,6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22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Włochy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26,8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23,1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22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Finlandia 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30,1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15,9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22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Węgry</a:t>
                      </a:r>
                      <a:endParaRPr lang="pl-P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13,4</a:t>
                      </a:r>
                      <a:endParaRPr lang="pl-P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9,1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22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Belgia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7,9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5,9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22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Francja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8,0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5,1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41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Czechosłowacja</a:t>
                      </a:r>
                      <a:endParaRPr lang="pl-P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8,4</a:t>
                      </a:r>
                      <a:endParaRPr lang="pl-P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4,1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22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Szwecja 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3,4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0,1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611560" y="6350853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Źródło: </a:t>
            </a:r>
            <a:r>
              <a:rPr lang="pl-PL" i="1" dirty="0" smtClean="0"/>
              <a:t>Historia Polski w liczbach. Polska w Europie</a:t>
            </a:r>
            <a:r>
              <a:rPr lang="pl-PL" dirty="0" smtClean="0"/>
              <a:t>, GUS  Warszawa 2014, s. 190.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53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8096" y="1844824"/>
            <a:ext cx="7980368" cy="4464536"/>
          </a:xfrm>
        </p:spPr>
        <p:txBody>
          <a:bodyPr>
            <a:normAutofit/>
          </a:bodyPr>
          <a:lstStyle/>
          <a:p>
            <a:r>
              <a:rPr lang="pl-PL" dirty="0" smtClean="0"/>
              <a:t>1. Problemy ewidencyjne i rejestracyjne – przełamane </a:t>
            </a:r>
            <a:r>
              <a:rPr lang="pl-PL" dirty="0" smtClean="0"/>
              <a:t>w dużym stopniu w </a:t>
            </a:r>
            <a:r>
              <a:rPr lang="pl-PL" dirty="0" smtClean="0"/>
              <a:t>drugiej połowie lat 1920., ale z „niedoskonałościami” w układzie regionalnym (województwa wschodnie) i wyznaniowym (wyznania niechrześcijańskie).</a:t>
            </a:r>
          </a:p>
          <a:p>
            <a:r>
              <a:rPr lang="pl-PL" dirty="0" smtClean="0"/>
              <a:t>2. Szeroka informacja jakościowa wynikająca ze spisów, problem poprawności ujmowania aktywności zawodowej kobiet (zwłaszcza w 1921 r.)</a:t>
            </a:r>
          </a:p>
          <a:p>
            <a:r>
              <a:rPr lang="pl-PL" dirty="0" smtClean="0"/>
              <a:t>3. Niepełna statystyka </a:t>
            </a:r>
            <a:r>
              <a:rPr lang="pl-PL" dirty="0" smtClean="0"/>
              <a:t>urodzeń i zgonów (w tym zgonów niemowląt) a badania dotyczące </a:t>
            </a:r>
            <a:r>
              <a:rPr lang="pl-PL" dirty="0" smtClean="0"/>
              <a:t>dalszego trwania życia, śmiertelności niemowląt, płodności </a:t>
            </a:r>
            <a:r>
              <a:rPr lang="pl-PL" dirty="0" smtClean="0"/>
              <a:t>kobiet i dzietności.</a:t>
            </a:r>
            <a:endParaRPr lang="pl-PL" dirty="0" smtClean="0"/>
          </a:p>
          <a:p>
            <a:r>
              <a:rPr lang="pl-PL" dirty="0" smtClean="0"/>
              <a:t>4. </a:t>
            </a:r>
            <a:r>
              <a:rPr lang="pl-PL" dirty="0" smtClean="0"/>
              <a:t>Istotny </a:t>
            </a:r>
            <a:r>
              <a:rPr lang="pl-PL" dirty="0" smtClean="0"/>
              <a:t>postęp w zakresie statystyki ludnościowej </a:t>
            </a:r>
            <a:r>
              <a:rPr lang="pl-PL" dirty="0" smtClean="0"/>
              <a:t>w </a:t>
            </a:r>
            <a:r>
              <a:rPr lang="pl-PL" dirty="0" smtClean="0"/>
              <a:t>latach </a:t>
            </a:r>
            <a:r>
              <a:rPr lang="pl-PL" dirty="0" smtClean="0"/>
              <a:t>międzywojennych pod względem instytucjonalnym, badawczym i metodologicznym.  </a:t>
            </a:r>
          </a:p>
          <a:p>
            <a:r>
              <a:rPr lang="pl-PL" dirty="0" smtClean="0"/>
              <a:t>5. </a:t>
            </a:r>
            <a:r>
              <a:rPr lang="pl-PL" dirty="0"/>
              <a:t>W</a:t>
            </a:r>
            <a:r>
              <a:rPr lang="pl-PL" dirty="0" smtClean="0"/>
              <a:t>ybitni demografowie: S. Szulc, S. </a:t>
            </a:r>
            <a:r>
              <a:rPr lang="pl-PL" dirty="0" err="1" smtClean="0"/>
              <a:t>Fogelson</a:t>
            </a:r>
            <a:r>
              <a:rPr lang="pl-PL" dirty="0" smtClean="0"/>
              <a:t>, B. </a:t>
            </a:r>
            <a:r>
              <a:rPr lang="pl-PL" dirty="0" err="1" smtClean="0"/>
              <a:t>Bornstein</a:t>
            </a:r>
            <a:r>
              <a:rPr lang="pl-PL" dirty="0" smtClean="0"/>
              <a:t>, S. Adamowicz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391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800" dirty="0" smtClean="0"/>
              <a:t>Dziedzictwo XIX wieku a statystyka ludnościowa II RP </a:t>
            </a:r>
            <a:endParaRPr lang="pl-PL" sz="28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2004132"/>
              </p:ext>
            </p:extLst>
          </p:nvPr>
        </p:nvGraphicFramePr>
        <p:xfrm>
          <a:off x="107504" y="980728"/>
          <a:ext cx="9217024" cy="640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429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400" dirty="0" smtClean="0"/>
              <a:t>Powszechne Spisy ludności 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Spisy państw zaborczych: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- rosyjski 1897, </a:t>
            </a:r>
            <a:r>
              <a:rPr lang="pl-PL" dirty="0" smtClean="0"/>
              <a:t>austriackie: </a:t>
            </a:r>
            <a:r>
              <a:rPr lang="pl-PL" dirty="0" smtClean="0"/>
              <a:t>1857, 1869, 1889, 1890, 1900, 1910; niemieckie: 1867, 1871, 1875, 1900, 1905, 1910, 1917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Spisy okresu wojny (austriacki dla GG Lubelskiego, niemiecki dla </a:t>
            </a:r>
            <a:r>
              <a:rPr lang="pl-PL" dirty="0" err="1" smtClean="0"/>
              <a:t>Ober</a:t>
            </a:r>
            <a:r>
              <a:rPr lang="pl-PL" dirty="0" smtClean="0"/>
              <a:t>-Ostu)</a:t>
            </a:r>
          </a:p>
          <a:p>
            <a:pPr marL="0" indent="0">
              <a:buNone/>
            </a:pPr>
            <a:r>
              <a:rPr lang="pl-PL" dirty="0" smtClean="0"/>
              <a:t>Spisy regionalne 1919: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          Górny Śląsk – władze niemieckie</a:t>
            </a:r>
          </a:p>
          <a:p>
            <a:pPr marL="0" indent="0">
              <a:buNone/>
            </a:pPr>
            <a:r>
              <a:rPr lang="pl-PL" dirty="0"/>
              <a:t>               </a:t>
            </a:r>
            <a:r>
              <a:rPr lang="pl-PL" dirty="0" smtClean="0"/>
              <a:t>Zarząd Cywilny </a:t>
            </a:r>
            <a:r>
              <a:rPr lang="pl-PL" dirty="0"/>
              <a:t>Ziem </a:t>
            </a:r>
            <a:r>
              <a:rPr lang="pl-PL" dirty="0" smtClean="0"/>
              <a:t>Wschodnich – pierwszy polski spis ludności 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                      Wileńszczyzny i kresów północno-wschodnich</a:t>
            </a:r>
          </a:p>
          <a:p>
            <a:pPr marL="0" indent="0">
              <a:buNone/>
            </a:pPr>
            <a:r>
              <a:rPr lang="pl-PL" dirty="0" smtClean="0"/>
              <a:t>Spisy powszechne II RP: 1921 i 1931</a:t>
            </a:r>
          </a:p>
          <a:p>
            <a:pPr marL="0" indent="0">
              <a:buNone/>
            </a:pPr>
            <a:r>
              <a:rPr lang="pl-PL" dirty="0" smtClean="0"/>
              <a:t>Spisy Wolnego Miasta Gdańska: 1923, 1924, 1929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40404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290054" cy="73877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dirty="0" smtClean="0"/>
              <a:t>Ewidencja ludności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8096" y="1340768"/>
            <a:ext cx="7290055" cy="4968592"/>
          </a:xfrm>
        </p:spPr>
        <p:txBody>
          <a:bodyPr/>
          <a:lstStyle/>
          <a:p>
            <a:r>
              <a:rPr lang="pl-PL" b="1" dirty="0" smtClean="0"/>
              <a:t>Dziedzictwo historyczne: </a:t>
            </a:r>
          </a:p>
          <a:p>
            <a:r>
              <a:rPr lang="pl-PL" dirty="0" smtClean="0"/>
              <a:t>A) prawo cywilne i akta stanu cywilnego: małżeństwa, urodzenia, zgony </a:t>
            </a:r>
          </a:p>
          <a:p>
            <a:endParaRPr lang="pl-PL" dirty="0" smtClean="0"/>
          </a:p>
          <a:p>
            <a:r>
              <a:rPr lang="pl-PL" dirty="0" smtClean="0"/>
              <a:t>B) ewidencja ludności wyznań niechrześcijańskich</a:t>
            </a:r>
          </a:p>
          <a:p>
            <a:endParaRPr lang="pl-PL" dirty="0" smtClean="0"/>
          </a:p>
          <a:p>
            <a:r>
              <a:rPr lang="pl-PL" dirty="0" smtClean="0"/>
              <a:t>C) księgi ludności stałej i księgi ludności „niestałej” – </a:t>
            </a:r>
            <a:r>
              <a:rPr lang="pl-PL" sz="1400" dirty="0" smtClean="0"/>
              <a:t>ewidencja wędrówek </a:t>
            </a:r>
            <a:r>
              <a:rPr lang="pl-PL" sz="1400" dirty="0"/>
              <a:t>ludności </a:t>
            </a:r>
            <a:r>
              <a:rPr lang="pl-PL" sz="1400" dirty="0" smtClean="0"/>
              <a:t>(te drugie nie zawsze były </a:t>
            </a:r>
            <a:r>
              <a:rPr lang="pl-PL" sz="1400" dirty="0"/>
              <a:t>prowadzone i ograniczano się do tzw. kontroli </a:t>
            </a:r>
            <a:r>
              <a:rPr lang="pl-PL" sz="1400" dirty="0" smtClean="0"/>
              <a:t>paszportów, czyli zezwoleń </a:t>
            </a:r>
            <a:r>
              <a:rPr lang="pl-PL" sz="1400" dirty="0"/>
              <a:t>na wyjazd z miejsca stałego </a:t>
            </a:r>
            <a:r>
              <a:rPr lang="pl-PL" sz="1400" dirty="0" smtClean="0"/>
              <a:t>zamieszkania).</a:t>
            </a:r>
          </a:p>
        </p:txBody>
      </p:sp>
    </p:spTree>
    <p:extLst>
      <p:ext uri="{BB962C8B-B14F-4D97-AF65-F5344CB8AC3E}">
        <p14:creationId xmlns:p14="http://schemas.microsoft.com/office/powerpoint/2010/main" val="4021464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290054" cy="57606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400" dirty="0" smtClean="0"/>
              <a:t>Ewidencja ludności II RP: urodzenia, zgony, małżeństwa 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08720"/>
            <a:ext cx="7590607" cy="5400640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l-PL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NIEJEDNOLITOŚĆ REGULACJI W BYŁYCH DZIELNICACH ZABORCZYCH </a:t>
            </a:r>
            <a:endParaRPr lang="pl-PL" sz="1800" dirty="0"/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l-PL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Zasady </a:t>
            </a:r>
            <a:r>
              <a:rPr lang="pl-PL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organizacji statystyki </a:t>
            </a:r>
            <a:r>
              <a:rPr lang="pl-PL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urodzeń, zgonów oraz </a:t>
            </a:r>
            <a:r>
              <a:rPr lang="pl-PL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statystyki </a:t>
            </a:r>
            <a:r>
              <a:rPr lang="pl-PL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małżeństw określało </a:t>
            </a:r>
            <a:r>
              <a:rPr lang="pl-PL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Rozporządzenie Rady Ministrów z dnia 18 października 1920 r</a:t>
            </a:r>
            <a:r>
              <a:rPr lang="pl-PL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11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sprawie organizacji statystyki ruchu naturalnego ludności</a:t>
            </a:r>
            <a:r>
              <a:rPr lang="pl-PL" sz="11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endParaRPr lang="pl-PL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4900295" cy="214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415" y="4361431"/>
            <a:ext cx="5125720" cy="8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399" y="5049642"/>
            <a:ext cx="4900295" cy="527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7089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290054" cy="57606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400" dirty="0" smtClean="0"/>
              <a:t>Ewidencja ludności II RP: urodzenia, zgony, małżeństwa 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08720"/>
            <a:ext cx="7590607" cy="5400640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l-PL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Zasady </a:t>
            </a:r>
            <a:r>
              <a:rPr lang="pl-PL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organizacji statystyki </a:t>
            </a:r>
            <a:r>
              <a:rPr lang="pl-PL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urodzeń, zgonów oraz </a:t>
            </a:r>
            <a:r>
              <a:rPr lang="pl-PL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statystyki </a:t>
            </a:r>
            <a:r>
              <a:rPr lang="pl-PL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małżeństw określało </a:t>
            </a:r>
            <a:r>
              <a:rPr lang="pl-PL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Rozporządzenie Rady Ministrów z dnia 18 października 1920 r</a:t>
            </a:r>
            <a:r>
              <a:rPr lang="pl-PL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l-PL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78571" y="476671"/>
            <a:ext cx="4968552" cy="7128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202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290054" cy="57606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400" dirty="0" smtClean="0"/>
              <a:t>Ewidencja ludności II RP: urodzenia, zgony, małżeństwa 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08720"/>
            <a:ext cx="7590607" cy="5400640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l-PL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Zasady </a:t>
            </a:r>
            <a:r>
              <a:rPr lang="pl-PL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organizacji statystyki </a:t>
            </a:r>
            <a:r>
              <a:rPr lang="pl-PL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urodzeń, zgonów oraz </a:t>
            </a:r>
            <a:r>
              <a:rPr lang="pl-PL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statystyki </a:t>
            </a:r>
            <a:r>
              <a:rPr lang="pl-PL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małżeństw określało </a:t>
            </a:r>
            <a:r>
              <a:rPr lang="pl-PL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Rozporządzenie Rady Ministrów z dnia 18 października 1920 r</a:t>
            </a:r>
            <a:r>
              <a:rPr lang="pl-PL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l-PL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87725" y="152637"/>
            <a:ext cx="4896544" cy="7704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8860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1244</TotalTime>
  <Words>2661</Words>
  <Application>Microsoft Office PowerPoint</Application>
  <PresentationFormat>Pokaz na ekranie (4:3)</PresentationFormat>
  <Paragraphs>574</Paragraphs>
  <Slides>31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43" baseType="lpstr">
      <vt:lpstr>Arial</vt:lpstr>
      <vt:lpstr>Arial CE</vt:lpstr>
      <vt:lpstr>Bookman Old Style</vt:lpstr>
      <vt:lpstr>Brooklyn</vt:lpstr>
      <vt:lpstr>Calibri</vt:lpstr>
      <vt:lpstr>Times New Roman</vt:lpstr>
      <vt:lpstr>Tw Cen MT</vt:lpstr>
      <vt:lpstr>Tw Cen MT Condensed</vt:lpstr>
      <vt:lpstr>Wingdings</vt:lpstr>
      <vt:lpstr>Wingdings 3</vt:lpstr>
      <vt:lpstr>Integralny</vt:lpstr>
      <vt:lpstr>Dokument</vt:lpstr>
      <vt:lpstr>  Statystyka ludnościowa  II Rzeczypospolitej: instytucje, ludzie, źródła, procesy  </vt:lpstr>
      <vt:lpstr>TREŚĆ</vt:lpstr>
      <vt:lpstr>II RP: „KRAJ Z TRZECH POŁÓWEK” ZŁOŻONY</vt:lpstr>
      <vt:lpstr>Dziedzictwo XIX wieku a statystyka ludnościowa II RP </vt:lpstr>
      <vt:lpstr>Powszechne Spisy ludności </vt:lpstr>
      <vt:lpstr>Ewidencja ludności </vt:lpstr>
      <vt:lpstr>Ewidencja ludności II RP: urodzenia, zgony, małżeństwa </vt:lpstr>
      <vt:lpstr>Ewidencja ludności II RP: urodzenia, zgony, małżeństwa </vt:lpstr>
      <vt:lpstr>Ewidencja ludności II RP: urodzenia, zgony, małżeństwa </vt:lpstr>
      <vt:lpstr>Ewidencja ludności II RP: urodzenia, zgony, małżeństwa </vt:lpstr>
      <vt:lpstr>Ewidencja ludności II RP: urodzenia, zgony, małżeństwa </vt:lpstr>
      <vt:lpstr>Ludność II RP: spisy, szacunki</vt:lpstr>
      <vt:lpstr> urodzenia, zgony, przyrost naturalny</vt:lpstr>
      <vt:lpstr>Przyrost naturalny </vt:lpstr>
      <vt:lpstr>Małżeństwa, Urodzenia zgony, przyrost naturalny</vt:lpstr>
      <vt:lpstr>Ewidencja ludności II RP: urodzenia, zgony, małżeństwa </vt:lpstr>
      <vt:lpstr>Ewidencja: urodzenia, zgony, małżeństwa </vt:lpstr>
      <vt:lpstr>Ewidencja ludności II RP: urodzenia, zgony, małżeństwa </vt:lpstr>
      <vt:lpstr>Małżeństwa, Urodzenia, zgony według województw</vt:lpstr>
      <vt:lpstr>Płodność kobiet </vt:lpstr>
      <vt:lpstr>Ewidencja ludności II RP: zgony niemowląt</vt:lpstr>
      <vt:lpstr>Ewidencja ludności II RP: urodzenia, zgony, małżeństwa </vt:lpstr>
      <vt:lpstr>przeciętne dalsze trwanie życia </vt:lpstr>
      <vt:lpstr>Ludność według wieku</vt:lpstr>
      <vt:lpstr>Ewidencja ruchu wędrówkowego ludności </vt:lpstr>
      <vt:lpstr>Ewidencja ruchu wędrówkowego ludności </vt:lpstr>
      <vt:lpstr>Ewidencja ruchu wędrówkowego ludności: migracje zagraniczne </vt:lpstr>
      <vt:lpstr>Ewidencja ruchu wędrówkowego ludności: migracje zagraniczne w latach 1919-1938</vt:lpstr>
      <vt:lpstr>Statystyka narodowościowa</vt:lpstr>
      <vt:lpstr> analfabetyzm: polska na tle innych państw  nieumiejący czytać i pisać w wieku 7 lat i więcej </vt:lpstr>
      <vt:lpstr>podsumowanie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Rozwój gospodarczy II RP: analiza porównawcza</dc:title>
  <dc:creator>Cecylia</dc:creator>
  <cp:lastModifiedBy>Cecylia</cp:lastModifiedBy>
  <cp:revision>187</cp:revision>
  <dcterms:created xsi:type="dcterms:W3CDTF">2015-12-17T20:20:42Z</dcterms:created>
  <dcterms:modified xsi:type="dcterms:W3CDTF">2018-07-11T08:23:57Z</dcterms:modified>
</cp:coreProperties>
</file>