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44" r:id="rId2"/>
    <p:sldId id="310" r:id="rId3"/>
    <p:sldId id="271" r:id="rId4"/>
    <p:sldId id="272" r:id="rId5"/>
    <p:sldId id="362" r:id="rId6"/>
    <p:sldId id="382" r:id="rId7"/>
    <p:sldId id="363" r:id="rId8"/>
    <p:sldId id="364" r:id="rId9"/>
    <p:sldId id="365" r:id="rId10"/>
    <p:sldId id="367" r:id="rId11"/>
    <p:sldId id="372" r:id="rId12"/>
    <p:sldId id="366" r:id="rId13"/>
    <p:sldId id="374" r:id="rId14"/>
    <p:sldId id="375" r:id="rId15"/>
    <p:sldId id="376" r:id="rId16"/>
    <p:sldId id="377" r:id="rId17"/>
    <p:sldId id="401" r:id="rId18"/>
    <p:sldId id="384" r:id="rId19"/>
    <p:sldId id="387" r:id="rId20"/>
    <p:sldId id="389" r:id="rId21"/>
    <p:sldId id="388" r:id="rId22"/>
    <p:sldId id="390" r:id="rId23"/>
    <p:sldId id="391" r:id="rId24"/>
    <p:sldId id="392" r:id="rId25"/>
    <p:sldId id="400" r:id="rId26"/>
    <p:sldId id="393" r:id="rId27"/>
    <p:sldId id="399" r:id="rId28"/>
    <p:sldId id="395" r:id="rId29"/>
    <p:sldId id="396" r:id="rId30"/>
    <p:sldId id="380" r:id="rId31"/>
    <p:sldId id="370" r:id="rId32"/>
    <p:sldId id="371" r:id="rId33"/>
    <p:sldId id="353" r:id="rId34"/>
    <p:sldId id="351" r:id="rId35"/>
  </p:sldIdLst>
  <p:sldSz cx="12192000" cy="6858000"/>
  <p:notesSz cx="9656763" cy="68770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6">
          <p15:clr>
            <a:srgbClr val="A4A3A4"/>
          </p15:clr>
        </p15:guide>
        <p15:guide id="2" pos="30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CC0000"/>
    <a:srgbClr val="941818"/>
    <a:srgbClr val="006600"/>
    <a:srgbClr val="003300"/>
    <a:srgbClr val="FF9900"/>
    <a:srgbClr val="0099CC"/>
    <a:srgbClr val="FF33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yl jasny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594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848" y="-102"/>
      </p:cViewPr>
      <p:guideLst>
        <p:guide orient="horz" pos="2166"/>
        <p:guide pos="30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84597" cy="345047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469931" y="0"/>
            <a:ext cx="4184597" cy="345047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r">
              <a:defRPr sz="1200"/>
            </a:lvl1pPr>
          </a:lstStyle>
          <a:p>
            <a:fld id="{2E7262AB-1F3C-4D71-8F97-DAAC88C34948}" type="datetimeFigureOut">
              <a:rPr lang="pl-PL" smtClean="0"/>
              <a:t>2018-07-11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532004"/>
            <a:ext cx="4184597" cy="345046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469931" y="6532004"/>
            <a:ext cx="4184597" cy="345046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r">
              <a:defRPr sz="1200"/>
            </a:lvl1pPr>
          </a:lstStyle>
          <a:p>
            <a:fld id="{92F5E64E-A5BC-4735-858C-E9B1B631057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5166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84597" cy="345047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469931" y="0"/>
            <a:ext cx="4184597" cy="345047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r">
              <a:defRPr sz="1200"/>
            </a:lvl1pPr>
          </a:lstStyle>
          <a:p>
            <a:fld id="{4F8D8DCB-1562-416C-8211-CF3AA87407C7}" type="datetimeFigureOut">
              <a:rPr lang="pl-PL" smtClean="0"/>
              <a:t>2018-07-11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765425" y="860425"/>
            <a:ext cx="4125913" cy="2320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76" tIns="47238" rIns="94476" bIns="472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65677" y="3309580"/>
            <a:ext cx="7725410" cy="2707839"/>
          </a:xfrm>
          <a:prstGeom prst="rect">
            <a:avLst/>
          </a:prstGeom>
        </p:spPr>
        <p:txBody>
          <a:bodyPr vert="horz" lIns="94476" tIns="47238" rIns="94476" bIns="47238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32004"/>
            <a:ext cx="4184597" cy="345046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469931" y="6532004"/>
            <a:ext cx="4184597" cy="345046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r">
              <a:defRPr sz="1200"/>
            </a:lvl1pPr>
          </a:lstStyle>
          <a:p>
            <a:fld id="{8554CB21-767D-4300-A53A-A894B5706A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438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272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5024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82380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54CB21-767D-4300-A53A-A894B5706AC6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7115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 userDrawn="1"/>
        </p:nvSpPr>
        <p:spPr>
          <a:xfrm>
            <a:off x="-96688" y="-99392"/>
            <a:ext cx="1234504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67627"/>
            <a:ext cx="12216680" cy="5790373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84495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WATstyle" panose="020F0502020204030203" pitchFamily="34" charset="-18"/>
              </a:defRPr>
            </a:lvl1pPr>
            <a:lvl2pPr>
              <a:defRPr>
                <a:solidFill>
                  <a:schemeClr val="bg1"/>
                </a:solidFill>
                <a:latin typeface="WATstyle" panose="020F0502020204030203" pitchFamily="34" charset="-18"/>
              </a:defRPr>
            </a:lvl2pPr>
            <a:lvl3pPr>
              <a:defRPr>
                <a:solidFill>
                  <a:schemeClr val="bg1"/>
                </a:solidFill>
                <a:latin typeface="WATstyle" panose="020F0502020204030203" pitchFamily="34" charset="-18"/>
              </a:defRPr>
            </a:lvl3pPr>
            <a:lvl4pPr>
              <a:defRPr>
                <a:solidFill>
                  <a:schemeClr val="bg1"/>
                </a:solidFill>
                <a:latin typeface="WATstyle" panose="020F0502020204030203" pitchFamily="34" charset="-18"/>
              </a:defRPr>
            </a:lvl4pPr>
            <a:lvl5pPr>
              <a:defRPr>
                <a:solidFill>
                  <a:schemeClr val="bg1"/>
                </a:solidFill>
                <a:latin typeface="WATstyle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grpSp>
        <p:nvGrpSpPr>
          <p:cNvPr id="17" name="Grupa 16"/>
          <p:cNvGrpSpPr/>
          <p:nvPr userDrawn="1"/>
        </p:nvGrpSpPr>
        <p:grpSpPr>
          <a:xfrm>
            <a:off x="-24680" y="224688"/>
            <a:ext cx="12248356" cy="1094967"/>
            <a:chOff x="0" y="224688"/>
            <a:chExt cx="12248356" cy="1094967"/>
          </a:xfrm>
        </p:grpSpPr>
        <p:pic>
          <p:nvPicPr>
            <p:cNvPr id="7" name="Symbol zastępczy zawartości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4689"/>
              <a:ext cx="9480376" cy="1094966"/>
            </a:xfrm>
            <a:prstGeom prst="rect">
              <a:avLst/>
            </a:prstGeom>
          </p:spPr>
        </p:pic>
        <p:sp>
          <p:nvSpPr>
            <p:cNvPr id="8" name="Rectangle 8"/>
            <p:cNvSpPr>
              <a:spLocks noChangeArrowheads="1"/>
            </p:cNvSpPr>
            <p:nvPr userDrawn="1"/>
          </p:nvSpPr>
          <p:spPr bwMode="auto">
            <a:xfrm>
              <a:off x="31676" y="224690"/>
              <a:ext cx="9840416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r>
                <a:rPr lang="pl-PL" sz="2800" b="1" dirty="0">
                  <a:solidFill>
                    <a:srgbClr val="005728"/>
                  </a:solidFill>
                  <a:cs typeface="+mn-cs"/>
                </a:rPr>
                <a:t>	</a:t>
              </a:r>
              <a:endParaRPr lang="pl-PL" sz="2800" b="1" dirty="0">
                <a:solidFill>
                  <a:srgbClr val="0057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9" name="Symbol zastępczy zawartości 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8"/>
            <a:stretch/>
          </p:blipFill>
          <p:spPr>
            <a:xfrm>
              <a:off x="6224364" y="224688"/>
              <a:ext cx="6023992" cy="1094966"/>
            </a:xfrm>
            <a:prstGeom prst="rect">
              <a:avLst/>
            </a:prstGeom>
          </p:spPr>
        </p:pic>
      </p:grpSp>
      <p:sp>
        <p:nvSpPr>
          <p:cNvPr id="13" name="Symbol zastępczy zawartości 1"/>
          <p:cNvSpPr>
            <a:spLocks noGrp="1"/>
          </p:cNvSpPr>
          <p:nvPr userDrawn="1">
            <p:ph idx="13"/>
          </p:nvPr>
        </p:nvSpPr>
        <p:spPr>
          <a:xfrm>
            <a:off x="3143672" y="260648"/>
            <a:ext cx="8438728" cy="605072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WATstyle Black" panose="020F0A02020204030203" pitchFamily="34" charset="-18"/>
              </a:defRPr>
            </a:lvl1pPr>
          </a:lstStyle>
          <a:p>
            <a:pPr marL="0" indent="0">
              <a:buNone/>
            </a:pPr>
            <a:endParaRPr lang="pl-PL" dirty="0"/>
          </a:p>
        </p:txBody>
      </p:sp>
      <p:sp>
        <p:nvSpPr>
          <p:cNvPr id="15" name="Prostokąt 14"/>
          <p:cNvSpPr/>
          <p:nvPr userDrawn="1"/>
        </p:nvSpPr>
        <p:spPr>
          <a:xfrm>
            <a:off x="119336" y="224687"/>
            <a:ext cx="1728192" cy="1001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2" name="Grupa 21"/>
          <p:cNvGrpSpPr/>
          <p:nvPr userDrawn="1"/>
        </p:nvGrpSpPr>
        <p:grpSpPr>
          <a:xfrm>
            <a:off x="-31676" y="6081615"/>
            <a:ext cx="12280032" cy="952500"/>
            <a:chOff x="-31676" y="6081615"/>
            <a:chExt cx="12280032" cy="952500"/>
          </a:xfrm>
        </p:grpSpPr>
        <p:pic>
          <p:nvPicPr>
            <p:cNvPr id="19" name="Obraz 18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flipH="1" flipV="1">
              <a:off x="1485106" y="6081615"/>
              <a:ext cx="10763250" cy="952500"/>
            </a:xfrm>
            <a:prstGeom prst="rect">
              <a:avLst/>
            </a:prstGeom>
          </p:spPr>
        </p:pic>
        <p:pic>
          <p:nvPicPr>
            <p:cNvPr id="21" name="Obraz 20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 flipH="1" flipV="1">
              <a:off x="-31676" y="6165008"/>
              <a:ext cx="1556546" cy="781050"/>
            </a:xfrm>
            <a:prstGeom prst="rect">
              <a:avLst/>
            </a:prstGeom>
          </p:spPr>
        </p:pic>
      </p:grpSp>
      <p:sp>
        <p:nvSpPr>
          <p:cNvPr id="23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943872" y="6443973"/>
            <a:ext cx="5832648" cy="414027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WATstyle Light" panose="020F0302020204030203" pitchFamily="34" charset="-18"/>
              </a:defRPr>
            </a:lvl1pPr>
          </a:lstStyle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24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920536" y="6443973"/>
            <a:ext cx="1093912" cy="414027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WATstyle Light" panose="020F0302020204030203" pitchFamily="34" charset="-18"/>
              </a:defRPr>
            </a:lvl1pPr>
          </a:lstStyle>
          <a:p>
            <a:fld id="{4068FF55-46E5-4E48-B623-2D7F4805E0F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5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217272" y="6443973"/>
            <a:ext cx="5014632" cy="414027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WATstyle Light" panose="020F0302020204030203" pitchFamily="34" charset="-18"/>
              </a:defRPr>
            </a:lvl1pPr>
          </a:lstStyle>
          <a:p>
            <a:r>
              <a:rPr lang="pl-PL"/>
              <a:t>Jacek WOŹNIAK, Katarzyna PAWLAK-KOŁODZIEJSKA, Piotr ZASKÓRSKI</a:t>
            </a:r>
          </a:p>
        </p:txBody>
      </p:sp>
      <p:pic>
        <p:nvPicPr>
          <p:cNvPr id="4" name="Obraz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4" y="172420"/>
            <a:ext cx="2691004" cy="75401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313" y="172420"/>
            <a:ext cx="1443401" cy="88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24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Jacek WOŹNIAK, Katarzyna PAWLAK-KOŁODZIEJSKA, Piotr ZASKÓRSKI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II  KONGRES  STATYSTYKI  POLSKIEJ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8FF55-46E5-4E48-B623-2D7F4805E0FD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487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0.gif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-744761" y="-315416"/>
            <a:ext cx="13480554" cy="7920880"/>
            <a:chOff x="-744761" y="-315416"/>
            <a:chExt cx="13480554" cy="7920880"/>
          </a:xfrm>
        </p:grpSpPr>
        <p:grpSp>
          <p:nvGrpSpPr>
            <p:cNvPr id="4" name="Grupa 3"/>
            <p:cNvGrpSpPr/>
            <p:nvPr/>
          </p:nvGrpSpPr>
          <p:grpSpPr>
            <a:xfrm>
              <a:off x="-744761" y="-315416"/>
              <a:ext cx="13480554" cy="7920880"/>
              <a:chOff x="-744761" y="-315416"/>
              <a:chExt cx="13480554" cy="7920880"/>
            </a:xfrm>
          </p:grpSpPr>
          <p:pic>
            <p:nvPicPr>
              <p:cNvPr id="8" name="Obraz 7"/>
              <p:cNvPicPr>
                <a:picLocks noChangeAspect="1"/>
              </p:cNvPicPr>
              <p:nvPr/>
            </p:nvPicPr>
            <p:blipFill>
              <a:blip r:embed="rId2">
                <a:biLevel thresh="25000"/>
              </a:blip>
              <a:stretch>
                <a:fillRect/>
              </a:stretch>
            </p:blipFill>
            <p:spPr>
              <a:xfrm>
                <a:off x="703582" y="0"/>
                <a:ext cx="10910235" cy="712893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551384" y="759721"/>
                <a:ext cx="11233248" cy="5761577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pl-PL" altLang="pl-PL" sz="50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WATstyle Black" panose="020F0A02020204030203" pitchFamily="34" charset="-18"/>
                  </a:rPr>
                  <a:t>Jubileusz 100-lecia </a:t>
                </a: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pl-PL" altLang="pl-PL" sz="50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WATstyle Black" panose="020F0A02020204030203" pitchFamily="34" charset="-18"/>
                  </a:rPr>
                  <a:t>Głównego Urzędu Statystycznego</a:t>
                </a: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endParaRPr lang="pl-PL" sz="7200" b="1" dirty="0">
                  <a:solidFill>
                    <a:schemeClr val="bg1"/>
                  </a:solidFill>
                  <a:latin typeface="WATstyle Black" panose="020F0A02020204030203" pitchFamily="34" charset="-18"/>
                  <a:cs typeface="Tahoma" pitchFamily="34" charset="0"/>
                </a:endParaRP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pl-PL" sz="4800" dirty="0">
                    <a:latin typeface="WATstyle" panose="020F0502020204030203" pitchFamily="34" charset="-18"/>
                    <a:cs typeface="Tahoma" pitchFamily="34" charset="0"/>
                  </a:rPr>
                  <a:t>II  KONGRES  STATYSTYKI  POLSKIEJ </a:t>
                </a: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endParaRPr lang="pl-PL" sz="2800" dirty="0">
                  <a:solidFill>
                    <a:schemeClr val="bg1"/>
                  </a:solidFill>
                  <a:latin typeface="WATstyle" panose="020F0502020204030203" pitchFamily="34" charset="-18"/>
                  <a:cs typeface="Tahoma" pitchFamily="34" charset="0"/>
                </a:endParaRP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endParaRPr lang="pl-PL" sz="2800" dirty="0">
                  <a:solidFill>
                    <a:schemeClr val="bg1"/>
                  </a:solidFill>
                  <a:latin typeface="WATstyle" panose="020F0502020204030203" pitchFamily="34" charset="-18"/>
                  <a:cs typeface="Tahoma" pitchFamily="34" charset="0"/>
                </a:endParaRP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endParaRPr lang="pl-PL" sz="2800" dirty="0">
                  <a:solidFill>
                    <a:schemeClr val="bg1"/>
                  </a:solidFill>
                  <a:latin typeface="WATstyle" panose="020F0502020204030203" pitchFamily="34" charset="-18"/>
                  <a:cs typeface="Tahoma" pitchFamily="34" charset="0"/>
                </a:endParaRP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endParaRPr lang="pl-PL" sz="2800" dirty="0">
                  <a:solidFill>
                    <a:schemeClr val="bg1"/>
                  </a:solidFill>
                  <a:latin typeface="WATstyle" panose="020F0502020204030203" pitchFamily="34" charset="-18"/>
                  <a:cs typeface="Tahoma" pitchFamily="34" charset="0"/>
                </a:endParaRP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endParaRPr lang="pl-PL" sz="2800" dirty="0">
                  <a:solidFill>
                    <a:schemeClr val="bg1"/>
                  </a:solidFill>
                  <a:latin typeface="WATstyle" panose="020F0502020204030203" pitchFamily="34" charset="-18"/>
                  <a:cs typeface="Tahoma" pitchFamily="34" charset="0"/>
                </a:endParaRP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endParaRPr lang="pl-PL" sz="2800" dirty="0">
                  <a:solidFill>
                    <a:schemeClr val="bg1"/>
                  </a:solidFill>
                  <a:latin typeface="WATstyle" panose="020F0502020204030203" pitchFamily="34" charset="-18"/>
                  <a:cs typeface="Tahoma" pitchFamily="34" charset="0"/>
                </a:endParaRPr>
              </a:p>
              <a:p>
                <a:pPr algn="ctr" eaLnBrk="0" hangingPunct="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pl-PL" sz="2800" dirty="0">
                    <a:latin typeface="WATstyle" panose="020F0502020204030203" pitchFamily="34" charset="-18"/>
                    <a:cs typeface="Tahoma" pitchFamily="34" charset="0"/>
                  </a:rPr>
                  <a:t>W A R S Z A W A      |     10-12 lipca 2018 </a:t>
                </a:r>
              </a:p>
            </p:txBody>
          </p:sp>
          <p:cxnSp>
            <p:nvCxnSpPr>
              <p:cNvPr id="11" name="Łącznik prosty 10"/>
              <p:cNvCxnSpPr/>
              <p:nvPr/>
            </p:nvCxnSpPr>
            <p:spPr>
              <a:xfrm>
                <a:off x="703582" y="-315416"/>
                <a:ext cx="0" cy="792088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Łącznik prosty 11"/>
              <p:cNvCxnSpPr/>
              <p:nvPr/>
            </p:nvCxnSpPr>
            <p:spPr>
              <a:xfrm>
                <a:off x="11613817" y="-315416"/>
                <a:ext cx="0" cy="792088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Obraz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-744761" y="-315416"/>
                <a:ext cx="1448341" cy="7444354"/>
              </a:xfrm>
              <a:prstGeom prst="rect">
                <a:avLst/>
              </a:prstGeom>
            </p:spPr>
          </p:pic>
          <p:pic>
            <p:nvPicPr>
              <p:cNvPr id="14" name="Obraz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1613816" y="-163016"/>
                <a:ext cx="1121977" cy="7444354"/>
              </a:xfrm>
              <a:prstGeom prst="rect">
                <a:avLst/>
              </a:prstGeom>
            </p:spPr>
          </p:pic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1724" y="4509119"/>
              <a:ext cx="5112568" cy="894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12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260648"/>
            <a:ext cx="853735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HIPOTEZY BADAWCZE  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10</a:t>
            </a:fld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33719" y="1268760"/>
            <a:ext cx="12201772" cy="4896544"/>
            <a:chOff x="33719" y="1431203"/>
            <a:chExt cx="12201772" cy="4896544"/>
          </a:xfrm>
        </p:grpSpPr>
        <p:sp>
          <p:nvSpPr>
            <p:cNvPr id="2" name="Prostokąt 1"/>
            <p:cNvSpPr/>
            <p:nvPr/>
          </p:nvSpPr>
          <p:spPr>
            <a:xfrm>
              <a:off x="911424" y="1431203"/>
              <a:ext cx="11161240" cy="48965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</a:pPr>
              <a:r>
                <a:rPr lang="pl-PL" sz="3600" b="1" dirty="0">
                  <a:ln>
                    <a:solidFill>
                      <a:srgbClr val="941818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H 1.</a:t>
              </a:r>
              <a:r>
                <a:rPr lang="pl-PL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 </a:t>
              </a: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Podstawowymi czynnikami wpływającymi na poziom nakładów </a:t>
              </a:r>
              <a:b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na wdrażanie i rozwój IT są: wiek, skala działania, branża oraz </a:t>
              </a:r>
              <a:b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wielkość przedsiębiorstwa</a:t>
              </a:r>
            </a:p>
            <a:p>
              <a:pPr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</a:pPr>
              <a:r>
                <a:rPr lang="pl-PL" sz="3600" b="1" dirty="0">
                  <a:ln>
                    <a:solidFill>
                      <a:srgbClr val="941818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H 2. </a:t>
              </a:r>
              <a: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Na procesy kreowania wiedzy mają wpływ przede wszystkim: </a:t>
              </a:r>
              <a:b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poprawa komunikacji w przedsiębiorstwie, poprawa </a:t>
              </a:r>
              <a:r>
                <a:rPr lang="pl-PL" sz="24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komunikacji </a:t>
              </a:r>
              <a:r>
                <a:rPr lang="pl-PL" sz="2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/>
              </a:r>
              <a:br>
                <a:rPr lang="pl-PL" sz="2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przedsiębiorstwa z </a:t>
              </a:r>
              <a: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podmiotami zewnętrznymi/kooperantami </a:t>
              </a:r>
              <a:b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biznesowymi oraz rozbudowa niekompletnej infrastruktury IT</a:t>
              </a:r>
            </a:p>
            <a:p>
              <a:pPr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</a:pPr>
              <a:endParaRPr lang="pl-PL" sz="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  <a:p>
              <a:pPr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</a:pPr>
              <a:r>
                <a:rPr lang="pl-PL" sz="3600" b="1" dirty="0">
                  <a:ln>
                    <a:solidFill>
                      <a:srgbClr val="941818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H 3.</a:t>
              </a: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 Na ograniczanie budowy repozytorium danych, informacji i wiedzy </a:t>
              </a:r>
              <a:b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mają wpływ przede wszystkim: wzrost kosztów utrzymania technologii, </a:t>
              </a:r>
              <a:b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brak oczekiwanych korzyści biznesowych, zbyt mała liczba funkcji oraz trudność </a:t>
              </a:r>
              <a:b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w obsłudze/wykorzystaniu technologii przez pracowników i menedżerów </a:t>
              </a:r>
            </a:p>
          </p:txBody>
        </p:sp>
        <p:sp>
          <p:nvSpPr>
            <p:cNvPr id="10" name="Prostokąt 9"/>
            <p:cNvSpPr/>
            <p:nvPr/>
          </p:nvSpPr>
          <p:spPr>
            <a:xfrm rot="20940461">
              <a:off x="33719" y="1484481"/>
              <a:ext cx="96532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l-PL" sz="13800" b="1" cap="none" spc="0" dirty="0">
                  <a:ln w="10160">
                    <a:noFill/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 Black" panose="020F0A02020204030203" pitchFamily="34" charset="-18"/>
                </a:rPr>
                <a:t>?</a:t>
              </a:r>
            </a:p>
          </p:txBody>
        </p:sp>
        <p:sp>
          <p:nvSpPr>
            <p:cNvPr id="11" name="Prostokąt 10"/>
            <p:cNvSpPr/>
            <p:nvPr/>
          </p:nvSpPr>
          <p:spPr>
            <a:xfrm rot="560280">
              <a:off x="10699493" y="1887046"/>
              <a:ext cx="1535998" cy="37702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l-PL" sz="23900" b="1" cap="none" spc="0" dirty="0">
                  <a:ln w="10160">
                    <a:noFill/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 Black" panose="020F0A02020204030203" pitchFamily="34" charset="-18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57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260648"/>
            <a:ext cx="853735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METODYKA BADANIA 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11</a:t>
            </a:fld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47328" y="116632"/>
            <a:ext cx="11976577" cy="6192688"/>
            <a:chOff x="47328" y="116632"/>
            <a:chExt cx="11976577" cy="6192688"/>
          </a:xfrm>
        </p:grpSpPr>
        <p:sp>
          <p:nvSpPr>
            <p:cNvPr id="11" name="Prostokąt 10"/>
            <p:cNvSpPr/>
            <p:nvPr/>
          </p:nvSpPr>
          <p:spPr>
            <a:xfrm>
              <a:off x="47328" y="1556792"/>
              <a:ext cx="9433048" cy="47525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rgbClr val="FFFF00"/>
                  </a:solidFill>
                </a:rPr>
                <a:t>cel badania </a:t>
              </a:r>
              <a:r>
                <a:rPr lang="pl-PL" sz="2000" dirty="0">
                  <a:solidFill>
                    <a:srgbClr val="FFFF00"/>
                  </a:solidFill>
                </a:rPr>
                <a:t>– wskazać, jakie czynniki wpływają na działalność przedsiębiorstw notowanych na rynku </a:t>
              </a:r>
              <a:r>
                <a:rPr lang="pl-PL" sz="2000" i="1" dirty="0">
                  <a:solidFill>
                    <a:srgbClr val="FFFF00"/>
                  </a:solidFill>
                </a:rPr>
                <a:t>NewConnect</a:t>
              </a:r>
              <a:r>
                <a:rPr lang="pl-PL" sz="2000" dirty="0">
                  <a:solidFill>
                    <a:srgbClr val="FFFF00"/>
                  </a:solidFill>
                </a:rPr>
                <a:t> w Polsce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chemeClr val="bg1"/>
                  </a:solidFill>
                </a:rPr>
                <a:t>zakres badania </a:t>
              </a:r>
              <a:r>
                <a:rPr lang="pl-PL" sz="2000" dirty="0">
                  <a:solidFill>
                    <a:schemeClr val="bg1"/>
                  </a:solidFill>
                </a:rPr>
                <a:t>– zarządzanie zasobami informacyjnymi w warunkach wdrażania ICT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rgbClr val="FFFF00"/>
                  </a:solidFill>
                </a:rPr>
                <a:t>metoda badawcza</a:t>
              </a:r>
              <a:r>
                <a:rPr lang="pl-PL" sz="2000" dirty="0">
                  <a:solidFill>
                    <a:srgbClr val="FFFF00"/>
                  </a:solidFill>
                </a:rPr>
                <a:t> – CASI, metoda lasów losowych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chemeClr val="bg1"/>
                  </a:solidFill>
                </a:rPr>
                <a:t>przedsiębiorstwa</a:t>
              </a:r>
              <a:r>
                <a:rPr lang="pl-PL" sz="2000" dirty="0">
                  <a:solidFill>
                    <a:schemeClr val="bg1"/>
                  </a:solidFill>
                </a:rPr>
                <a:t> – notowane na rynku </a:t>
              </a:r>
              <a:r>
                <a:rPr lang="pl-PL" sz="2000" i="1" dirty="0" err="1">
                  <a:solidFill>
                    <a:schemeClr val="bg1"/>
                  </a:solidFill>
                </a:rPr>
                <a:t>NewConnect</a:t>
              </a:r>
              <a:r>
                <a:rPr lang="pl-PL" sz="2000" dirty="0">
                  <a:solidFill>
                    <a:schemeClr val="bg1"/>
                  </a:solidFill>
                </a:rPr>
                <a:t>, których siedziba jest na terenie Polski i prowadzą działalność na terenie Polski oraz zatrudniają 10 lub więcej osób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rgbClr val="FFFF00"/>
                  </a:solidFill>
                </a:rPr>
                <a:t>zakres czasowy</a:t>
              </a:r>
              <a:r>
                <a:rPr lang="pl-PL" sz="2000" dirty="0">
                  <a:solidFill>
                    <a:srgbClr val="FFFF00"/>
                  </a:solidFill>
                </a:rPr>
                <a:t> – listopad-grudzień 2016 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chemeClr val="bg1"/>
                  </a:solidFill>
                </a:rPr>
                <a:t>obszar</a:t>
              </a:r>
              <a:r>
                <a:rPr lang="pl-PL" sz="2000" dirty="0">
                  <a:solidFill>
                    <a:schemeClr val="bg1"/>
                  </a:solidFill>
                </a:rPr>
                <a:t> – 16 województw w Polsce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rgbClr val="FFFF00"/>
                  </a:solidFill>
                </a:rPr>
                <a:t>dobór</a:t>
              </a:r>
              <a:r>
                <a:rPr lang="pl-PL" sz="2000" dirty="0">
                  <a:solidFill>
                    <a:srgbClr val="FFFF00"/>
                  </a:solidFill>
                </a:rPr>
                <a:t> – losowy systematyczny w warstwach 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chemeClr val="bg1"/>
                  </a:solidFill>
                </a:rPr>
                <a:t>liczebność próby badawczej </a:t>
              </a:r>
              <a:r>
                <a:rPr lang="pl-PL" sz="2000" dirty="0">
                  <a:solidFill>
                    <a:schemeClr val="bg1"/>
                  </a:solidFill>
                </a:rPr>
                <a:t>– 60 przedsiębiorstw </a:t>
              </a:r>
              <a:br>
                <a:rPr lang="pl-PL" sz="2000" dirty="0">
                  <a:solidFill>
                    <a:schemeClr val="bg1"/>
                  </a:solidFill>
                </a:rPr>
              </a:br>
              <a:r>
                <a:rPr lang="pl-PL" sz="2000" dirty="0">
                  <a:solidFill>
                    <a:schemeClr val="bg1"/>
                  </a:solidFill>
                </a:rPr>
                <a:t>(28% podmiotów z populacji – na moment badania populację stanowiło 214 spółek)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b="1" dirty="0">
                  <a:solidFill>
                    <a:srgbClr val="FFFF00"/>
                  </a:solidFill>
                </a:rPr>
                <a:t>respondenci</a:t>
              </a:r>
              <a:r>
                <a:rPr lang="pl-PL" sz="2000" dirty="0">
                  <a:solidFill>
                    <a:srgbClr val="FFFF00"/>
                  </a:solidFill>
                </a:rPr>
                <a:t> – menedżerowie lub kierownicy odpowiedzialnymi za obszar IT, </a:t>
              </a:r>
              <a:br>
                <a:rPr lang="pl-PL" sz="2000" dirty="0">
                  <a:solidFill>
                    <a:srgbClr val="FFFF00"/>
                  </a:solidFill>
                </a:rPr>
              </a:br>
              <a:r>
                <a:rPr lang="pl-PL" sz="2000" dirty="0">
                  <a:solidFill>
                    <a:srgbClr val="FFFF00"/>
                  </a:solidFill>
                </a:rPr>
                <a:t>relacje z otoczeniem lub innowacje (po 1 respondencie z każdego przedsiębiorstwa)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endParaRPr lang="pl-PL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</p:txBody>
        </p:sp>
        <p:pic>
          <p:nvPicPr>
            <p:cNvPr id="15362" name="Picture 2" descr="http://www.jaknapisac.com/wp-content/uploads/2015/03/metryczka-ankietera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6424" r="8626" b="8242"/>
            <a:stretch/>
          </p:blipFill>
          <p:spPr bwMode="auto">
            <a:xfrm rot="559256">
              <a:off x="9545052" y="1768680"/>
              <a:ext cx="1946552" cy="27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www.jaknapisac.com/wp-content/uploads/2015/03/metryczka-ankietera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6424" r="8626" b="8242"/>
            <a:stretch/>
          </p:blipFill>
          <p:spPr bwMode="auto">
            <a:xfrm rot="1665085">
              <a:off x="10077353" y="2529204"/>
              <a:ext cx="1946552" cy="27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www.jaknapisac.com/wp-content/uploads/2015/03/metryczka-ankietera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2" t="6424" r="8626" b="8242"/>
            <a:stretch/>
          </p:blipFill>
          <p:spPr bwMode="auto">
            <a:xfrm rot="20420579">
              <a:off x="9350336" y="3276102"/>
              <a:ext cx="1946552" cy="27356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4" name="Picture 4" descr="Zobacz obraz źródłow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828" y="116632"/>
              <a:ext cx="2857500" cy="895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47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/>
          <p:cNvGrpSpPr/>
          <p:nvPr/>
        </p:nvGrpSpPr>
        <p:grpSpPr>
          <a:xfrm>
            <a:off x="600000" y="1532634"/>
            <a:ext cx="10919992" cy="4612956"/>
            <a:chOff x="600000" y="1532634"/>
            <a:chExt cx="10919992" cy="461295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00" y="1532634"/>
              <a:ext cx="10896600" cy="424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a 3"/>
            <p:cNvGrpSpPr/>
            <p:nvPr/>
          </p:nvGrpSpPr>
          <p:grpSpPr>
            <a:xfrm>
              <a:off x="4871864" y="4338812"/>
              <a:ext cx="6648128" cy="1806778"/>
              <a:chOff x="4720900" y="4338812"/>
              <a:chExt cx="6648128" cy="1806778"/>
            </a:xfrm>
          </p:grpSpPr>
          <p:sp>
            <p:nvSpPr>
              <p:cNvPr id="6" name="pole tekstowe 5"/>
              <p:cNvSpPr txBox="1"/>
              <p:nvPr/>
            </p:nvSpPr>
            <p:spPr>
              <a:xfrm>
                <a:off x="7656362" y="5807036"/>
                <a:ext cx="37126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Źródło: opracowanie własne </a:t>
                </a:r>
              </a:p>
            </p:txBody>
          </p:sp>
          <p:sp>
            <p:nvSpPr>
              <p:cNvPr id="11" name="Strzałka w prawo 10"/>
              <p:cNvSpPr/>
              <p:nvPr/>
            </p:nvSpPr>
            <p:spPr>
              <a:xfrm>
                <a:off x="9689452" y="4338812"/>
                <a:ext cx="216024" cy="242316"/>
              </a:xfrm>
              <a:prstGeom prst="rightArrow">
                <a:avLst>
                  <a:gd name="adj1" fmla="val 70965"/>
                  <a:gd name="adj2" fmla="val 61787"/>
                </a:avLst>
              </a:prstGeom>
              <a:solidFill>
                <a:srgbClr val="006600"/>
              </a:solidFill>
              <a:ln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13" name="Strzałka w prawo 12"/>
              <p:cNvSpPr/>
              <p:nvPr/>
            </p:nvSpPr>
            <p:spPr>
              <a:xfrm>
                <a:off x="4720900" y="5445224"/>
                <a:ext cx="216024" cy="242316"/>
              </a:xfrm>
              <a:prstGeom prst="rightArrow">
                <a:avLst>
                  <a:gd name="adj1" fmla="val 70965"/>
                  <a:gd name="adj2" fmla="val 61787"/>
                </a:avLst>
              </a:prstGeom>
              <a:solidFill>
                <a:srgbClr val="006600"/>
              </a:solidFill>
              <a:ln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116632"/>
            <a:ext cx="8537350" cy="1008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RYNEK </a:t>
            </a:r>
            <a:r>
              <a:rPr lang="pl-PL" b="1" i="1" dirty="0" err="1"/>
              <a:t>NewConnect</a:t>
            </a:r>
            <a:r>
              <a:rPr lang="pl-PL" b="1" dirty="0"/>
              <a:t> – </a:t>
            </a:r>
            <a:br>
              <a:rPr lang="pl-PL" b="1" dirty="0"/>
            </a:br>
            <a:r>
              <a:rPr lang="pl-PL" b="1" dirty="0"/>
              <a:t>PRÓBA BADAWCZA 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7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116632"/>
            <a:ext cx="8537350" cy="1008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RYNEK </a:t>
            </a:r>
            <a:r>
              <a:rPr lang="pl-PL" b="1" i="1" dirty="0" err="1"/>
              <a:t>NewConnect</a:t>
            </a:r>
            <a:r>
              <a:rPr lang="pl-PL" b="1" dirty="0"/>
              <a:t> – </a:t>
            </a:r>
            <a:br>
              <a:rPr lang="pl-PL" b="1" dirty="0"/>
            </a:br>
            <a:r>
              <a:rPr lang="pl-PL" b="1" dirty="0"/>
              <a:t>PRÓBA BADAWCZA 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13</a:t>
            </a:fld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204146" y="1556585"/>
            <a:ext cx="11567684" cy="4551309"/>
            <a:chOff x="204146" y="1556585"/>
            <a:chExt cx="11567684" cy="4551309"/>
          </a:xfrm>
        </p:grpSpPr>
        <p:pic>
          <p:nvPicPr>
            <p:cNvPr id="1026" name="Picture 2" descr="I:\100 lat GUS - konferencja\PPT\t.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79" y="1556585"/>
              <a:ext cx="6447923" cy="2109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upa 1"/>
            <p:cNvGrpSpPr/>
            <p:nvPr/>
          </p:nvGrpSpPr>
          <p:grpSpPr>
            <a:xfrm>
              <a:off x="204146" y="3136434"/>
              <a:ext cx="11567684" cy="2971460"/>
              <a:chOff x="204146" y="3136434"/>
              <a:chExt cx="11567684" cy="2971460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36373" y="3944764"/>
                <a:ext cx="7127151" cy="21631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upa 9"/>
              <p:cNvGrpSpPr/>
              <p:nvPr/>
            </p:nvGrpSpPr>
            <p:grpSpPr>
              <a:xfrm>
                <a:off x="204146" y="3136434"/>
                <a:ext cx="11567684" cy="2911146"/>
                <a:chOff x="204146" y="3136434"/>
                <a:chExt cx="11567684" cy="2911146"/>
              </a:xfrm>
            </p:grpSpPr>
            <p:grpSp>
              <p:nvGrpSpPr>
                <p:cNvPr id="5" name="Grupa 4"/>
                <p:cNvGrpSpPr/>
                <p:nvPr/>
              </p:nvGrpSpPr>
              <p:grpSpPr>
                <a:xfrm>
                  <a:off x="204146" y="3606210"/>
                  <a:ext cx="11567684" cy="398854"/>
                  <a:chOff x="204146" y="3606210"/>
                  <a:chExt cx="11567684" cy="398854"/>
                </a:xfrm>
              </p:grpSpPr>
              <p:sp>
                <p:nvSpPr>
                  <p:cNvPr id="6" name="pole tekstowe 5"/>
                  <p:cNvSpPr txBox="1"/>
                  <p:nvPr/>
                </p:nvSpPr>
                <p:spPr>
                  <a:xfrm>
                    <a:off x="9048328" y="3606210"/>
                    <a:ext cx="272350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l-PL" sz="1600" dirty="0">
                        <a:solidFill>
                          <a:schemeClr val="bg1"/>
                        </a:solidFill>
                        <a:latin typeface="WATstyle Light" panose="020F0302020204030203" pitchFamily="34" charset="-18"/>
                      </a:rPr>
                      <a:t>Źródło: opracowanie własne </a:t>
                    </a:r>
                  </a:p>
                </p:txBody>
              </p:sp>
              <p:sp>
                <p:nvSpPr>
                  <p:cNvPr id="13" name="pole tekstowe 12"/>
                  <p:cNvSpPr txBox="1"/>
                  <p:nvPr/>
                </p:nvSpPr>
                <p:spPr>
                  <a:xfrm>
                    <a:off x="204146" y="3666510"/>
                    <a:ext cx="2723502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pl-PL" sz="1600" dirty="0">
                        <a:solidFill>
                          <a:schemeClr val="bg1"/>
                        </a:solidFill>
                        <a:latin typeface="WATstyle Light" panose="020F0302020204030203" pitchFamily="34" charset="-18"/>
                      </a:rPr>
                      <a:t>Źródło: opracowanie własne </a:t>
                    </a:r>
                  </a:p>
                </p:txBody>
              </p:sp>
            </p:grpSp>
            <p:sp>
              <p:nvSpPr>
                <p:cNvPr id="15" name="Strzałka w prawo 14"/>
                <p:cNvSpPr/>
                <p:nvPr/>
              </p:nvSpPr>
              <p:spPr>
                <a:xfrm>
                  <a:off x="479376" y="3136434"/>
                  <a:ext cx="216024" cy="242316"/>
                </a:xfrm>
                <a:prstGeom prst="rightArrow">
                  <a:avLst>
                    <a:gd name="adj1" fmla="val 70965"/>
                    <a:gd name="adj2" fmla="val 61787"/>
                  </a:avLst>
                </a:prstGeom>
                <a:solidFill>
                  <a:srgbClr val="006600"/>
                </a:solidFill>
                <a:ln>
                  <a:solidFill>
                    <a:srgbClr val="CC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6" name="Strzałka w prawo 15"/>
                <p:cNvSpPr/>
                <p:nvPr/>
              </p:nvSpPr>
              <p:spPr>
                <a:xfrm>
                  <a:off x="7583872" y="5805264"/>
                  <a:ext cx="216024" cy="242316"/>
                </a:xfrm>
                <a:prstGeom prst="rightArrow">
                  <a:avLst>
                    <a:gd name="adj1" fmla="val 70965"/>
                    <a:gd name="adj2" fmla="val 61787"/>
                  </a:avLst>
                </a:prstGeom>
                <a:solidFill>
                  <a:srgbClr val="006600"/>
                </a:solidFill>
                <a:ln>
                  <a:solidFill>
                    <a:srgbClr val="CC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17" name="Strzałka w prawo 16"/>
                <p:cNvSpPr/>
                <p:nvPr/>
              </p:nvSpPr>
              <p:spPr>
                <a:xfrm>
                  <a:off x="8544272" y="5805264"/>
                  <a:ext cx="216024" cy="242316"/>
                </a:xfrm>
                <a:prstGeom prst="rightArrow">
                  <a:avLst>
                    <a:gd name="adj1" fmla="val 70965"/>
                    <a:gd name="adj2" fmla="val 61787"/>
                  </a:avLst>
                </a:prstGeom>
                <a:solidFill>
                  <a:srgbClr val="006600"/>
                </a:solidFill>
                <a:ln>
                  <a:solidFill>
                    <a:srgbClr val="CC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8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27648" y="72008"/>
            <a:ext cx="8537350" cy="10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ogólny obraz wdrożenia ICT w badanych przedsiębiorstwach  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14</a:t>
            </a:fld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479376" y="1484784"/>
            <a:ext cx="11058431" cy="4831811"/>
            <a:chOff x="479376" y="1377482"/>
            <a:chExt cx="11058431" cy="4831811"/>
          </a:xfrm>
        </p:grpSpPr>
        <p:grpSp>
          <p:nvGrpSpPr>
            <p:cNvPr id="4" name="Grupa 3"/>
            <p:cNvGrpSpPr/>
            <p:nvPr/>
          </p:nvGrpSpPr>
          <p:grpSpPr>
            <a:xfrm>
              <a:off x="3228482" y="1484784"/>
              <a:ext cx="8309325" cy="4724509"/>
              <a:chOff x="1387075" y="1880118"/>
              <a:chExt cx="8309325" cy="4724509"/>
            </a:xfrm>
          </p:grpSpPr>
          <p:sp>
            <p:nvSpPr>
              <p:cNvPr id="6" name="pole tekstowe 5"/>
              <p:cNvSpPr txBox="1"/>
              <p:nvPr/>
            </p:nvSpPr>
            <p:spPr>
              <a:xfrm>
                <a:off x="1387075" y="6266073"/>
                <a:ext cx="27235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Źródło: opracowanie własne </a:t>
                </a:r>
              </a:p>
            </p:txBody>
          </p:sp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5480" y="1880118"/>
                <a:ext cx="8280920" cy="43660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Prostokąt 10"/>
            <p:cNvSpPr/>
            <p:nvPr/>
          </p:nvSpPr>
          <p:spPr>
            <a:xfrm>
              <a:off x="479376" y="1377482"/>
              <a:ext cx="422979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Najczęściej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wskazywane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obszary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wdrażania ICT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/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(N=60)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1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570062" y="0"/>
            <a:ext cx="11502602" cy="6881873"/>
            <a:chOff x="426046" y="0"/>
            <a:chExt cx="11502602" cy="6881873"/>
          </a:xfrm>
        </p:grpSpPr>
        <p:grpSp>
          <p:nvGrpSpPr>
            <p:cNvPr id="2" name="Grupa 1"/>
            <p:cNvGrpSpPr/>
            <p:nvPr/>
          </p:nvGrpSpPr>
          <p:grpSpPr>
            <a:xfrm>
              <a:off x="1904958" y="0"/>
              <a:ext cx="10023690" cy="6881873"/>
              <a:chOff x="2287726" y="68497"/>
              <a:chExt cx="9826960" cy="6813376"/>
            </a:xfrm>
          </p:grpSpPr>
          <p:sp>
            <p:nvSpPr>
              <p:cNvPr id="6" name="pole tekstowe 5"/>
              <p:cNvSpPr txBox="1"/>
              <p:nvPr/>
            </p:nvSpPr>
            <p:spPr>
              <a:xfrm>
                <a:off x="2287726" y="5887271"/>
                <a:ext cx="2696892" cy="341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Źródło: opracowanie własne </a:t>
                </a:r>
              </a:p>
            </p:txBody>
          </p:sp>
          <p:pic>
            <p:nvPicPr>
              <p:cNvPr id="1024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5880" y="68497"/>
                <a:ext cx="7098806" cy="6813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Prostokąt 4"/>
            <p:cNvSpPr/>
            <p:nvPr/>
          </p:nvSpPr>
          <p:spPr>
            <a:xfrm>
              <a:off x="426046" y="1484784"/>
              <a:ext cx="4229794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Opinia respondentów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na temat siły i kierunku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wpływu wdrażania ICT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na wybrane procesy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/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(N=60)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1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930102" y="-171400"/>
            <a:ext cx="11142562" cy="7072774"/>
            <a:chOff x="858094" y="-171400"/>
            <a:chExt cx="11142562" cy="7072774"/>
          </a:xfrm>
        </p:grpSpPr>
        <p:grpSp>
          <p:nvGrpSpPr>
            <p:cNvPr id="4" name="Grupa 3"/>
            <p:cNvGrpSpPr/>
            <p:nvPr/>
          </p:nvGrpSpPr>
          <p:grpSpPr>
            <a:xfrm>
              <a:off x="2508402" y="-171400"/>
              <a:ext cx="9492254" cy="7072774"/>
              <a:chOff x="2580410" y="-171400"/>
              <a:chExt cx="9492254" cy="7072774"/>
            </a:xfrm>
          </p:grpSpPr>
          <p:sp>
            <p:nvSpPr>
              <p:cNvPr id="2" name="Prostokąt 1"/>
              <p:cNvSpPr/>
              <p:nvPr/>
            </p:nvSpPr>
            <p:spPr>
              <a:xfrm>
                <a:off x="10560496" y="-171400"/>
                <a:ext cx="1512168" cy="12241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" name="pole tekstowe 5"/>
              <p:cNvSpPr txBox="1"/>
              <p:nvPr/>
            </p:nvSpPr>
            <p:spPr>
              <a:xfrm>
                <a:off x="2580410" y="5877272"/>
                <a:ext cx="27235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Źródło: opracowanie własne </a:t>
                </a:r>
              </a:p>
            </p:txBody>
          </p:sp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46" t="2375" r="10314"/>
              <a:stretch/>
            </p:blipFill>
            <p:spPr bwMode="auto">
              <a:xfrm>
                <a:off x="5303912" y="548679"/>
                <a:ext cx="6768752" cy="63526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Prostokąt 9"/>
            <p:cNvSpPr/>
            <p:nvPr/>
          </p:nvSpPr>
          <p:spPr>
            <a:xfrm>
              <a:off x="858094" y="1519890"/>
              <a:ext cx="4229794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Stan aktualny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i stan pożądany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wsparcia wybranych procesów poprzez wdrażanie ICT </a:t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/>
              </a:r>
              <a:b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(N=60)</a:t>
              </a:r>
            </a:p>
          </p:txBody>
        </p:sp>
      </p:grpSp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72008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/>
              <a:t>WYNIKI BADANIA EMPIRYCZNEGO – </a:t>
            </a:r>
            <a:br>
              <a:rPr lang="pl-PL" sz="2000" b="1" dirty="0"/>
            </a:br>
            <a:r>
              <a:rPr lang="pl-PL" sz="2000" b="1" dirty="0">
                <a:latin typeface="WATstyle" panose="020F0502020204030203" pitchFamily="34" charset="-18"/>
              </a:rPr>
              <a:t>ogólny obraz wdrożenia ICT </a:t>
            </a:r>
            <a:br>
              <a:rPr lang="pl-PL" sz="2000" b="1" dirty="0">
                <a:latin typeface="WATstyle" panose="020F0502020204030203" pitchFamily="34" charset="-18"/>
              </a:rPr>
            </a:br>
            <a:r>
              <a:rPr lang="pl-PL" sz="2000" b="1" dirty="0">
                <a:latin typeface="WATstyle" panose="020F0502020204030203" pitchFamily="34" charset="-18"/>
              </a:rPr>
              <a:t>w badanych przedsiębiorstwach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78419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260648"/>
            <a:ext cx="853735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METODYKA BADANIA 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17</a:t>
            </a:fld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335360" y="1412776"/>
            <a:ext cx="11809312" cy="4896544"/>
            <a:chOff x="335360" y="1412776"/>
            <a:chExt cx="11809312" cy="4896544"/>
          </a:xfrm>
        </p:grpSpPr>
        <p:sp>
          <p:nvSpPr>
            <p:cNvPr id="11" name="Prostokąt 10"/>
            <p:cNvSpPr/>
            <p:nvPr/>
          </p:nvSpPr>
          <p:spPr>
            <a:xfrm>
              <a:off x="335360" y="1556792"/>
              <a:ext cx="11809312" cy="475252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Las losowy </a:t>
              </a:r>
              <a:r>
                <a:rPr lang="pl-PL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– służył do klasyfikacji danych</a:t>
              </a:r>
              <a:endParaRPr lang="pl-PL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Wiele różnych </a:t>
              </a:r>
              <a:r>
                <a:rPr lang="pl-PL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drzew decyzyjnych (500) 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Drzewo tworzone </a:t>
              </a:r>
              <a:r>
                <a:rPr lang="pl-PL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na próba </a:t>
              </a:r>
              <a:r>
                <a:rPr lang="pl-PL" sz="2000" i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bootstrapowej</a:t>
              </a:r>
              <a:endParaRPr lang="pl-PL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  <a:p>
              <a:pPr marL="800100" lvl="1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losowanie ze </a:t>
              </a:r>
              <a:r>
                <a:rPr lang="pl-PL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zwracaniem</a:t>
              </a:r>
              <a:endPara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  <a:p>
              <a:pPr marL="800100" lvl="1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podział dla wylosowanego podzbioru </a:t>
              </a:r>
              <a:r>
                <a:rPr lang="pl-PL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zmiennych</a:t>
              </a:r>
              <a:endPara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Klasa wyłaniania </a:t>
              </a:r>
              <a:r>
                <a:rPr lang="pl-PL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na podstawie „</a:t>
              </a:r>
              <a:r>
                <a:rPr lang="pl-PL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głosowania</a:t>
              </a:r>
              <a:r>
                <a:rPr lang="pl-PL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” 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Odporność na</a:t>
              </a:r>
              <a:r>
                <a:rPr lang="pl-PL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: braki </a:t>
              </a:r>
              <a:r>
                <a:rPr lang="pl-PL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danych</a:t>
              </a:r>
              <a:endPara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  <a:p>
              <a:pPr marL="800100" lvl="1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zmienne bez </a:t>
              </a:r>
              <a:r>
                <a:rPr lang="pl-PL" sz="20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znaczenia</a:t>
              </a:r>
              <a:endParaRPr lang="pl-PL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" panose="020F0502020204030203" pitchFamily="34" charset="-18"/>
              </a:endParaRPr>
            </a:p>
            <a:p>
              <a:pPr marL="800100" lvl="1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duża liczbę zmiennych objaśniających (?)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 </a:t>
              </a:r>
              <a:r>
                <a:rPr lang="pl-PL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Nie jest </a:t>
              </a:r>
              <a:r>
                <a:rPr lang="pl-PL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podatne na przeuczenie, nie ma potrzeby przycinania drzew </a:t>
              </a:r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6816080" y="5373216"/>
              <a:ext cx="51845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Graboś K., Mańko A., </a:t>
              </a: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Algorytm </a:t>
              </a:r>
              <a:r>
                <a:rPr lang="pl-PL" sz="1600" i="1" dirty="0" err="1">
                  <a:solidFill>
                    <a:schemeClr val="bg1"/>
                  </a:solidFill>
                  <a:latin typeface="WATstyle Light" panose="020F0302020204030203" pitchFamily="34" charset="-18"/>
                </a:rPr>
                <a:t>Random</a:t>
              </a: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 </a:t>
              </a:r>
              <a:r>
                <a:rPr lang="pl-PL" sz="1600" i="1" dirty="0" err="1">
                  <a:solidFill>
                    <a:schemeClr val="bg1"/>
                  </a:solidFill>
                  <a:latin typeface="WATstyle Light" panose="020F0302020204030203" pitchFamily="34" charset="-18"/>
                </a:rPr>
                <a:t>Forest</a:t>
              </a: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, http://wojtkiewicz.eu/wp-content/uploads/2014/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10/Algorytm-Random-Forest-.pdf, s. 7 </a:t>
              </a: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402" y="1412776"/>
              <a:ext cx="4603801" cy="31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78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Jacek WOŹNIAK, Katarzyna PAWLAK-KOŁODZIEJSKA, Piotr ZASKÓRSKI</a:t>
            </a:r>
          </a:p>
        </p:txBody>
      </p:sp>
      <p:sp>
        <p:nvSpPr>
          <p:cNvPr id="144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260648"/>
            <a:ext cx="853735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KONSTRUKCJA LASU LOSOWEGO </a:t>
            </a:r>
            <a:endParaRPr lang="pl-PL" dirty="0"/>
          </a:p>
        </p:txBody>
      </p:sp>
      <p:grpSp>
        <p:nvGrpSpPr>
          <p:cNvPr id="108" name="Grupa 107"/>
          <p:cNvGrpSpPr/>
          <p:nvPr/>
        </p:nvGrpSpPr>
        <p:grpSpPr>
          <a:xfrm>
            <a:off x="344611" y="1373867"/>
            <a:ext cx="11728053" cy="4727967"/>
            <a:chOff x="344611" y="1373867"/>
            <a:chExt cx="11728053" cy="4727967"/>
          </a:xfrm>
        </p:grpSpPr>
        <p:pic>
          <p:nvPicPr>
            <p:cNvPr id="107" name="Picture 5" descr="I:\100 lat GUS - konferencja\PPT\r.7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611" y="1377386"/>
              <a:ext cx="10719941" cy="472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pole tekstowe 144"/>
            <p:cNvSpPr txBox="1"/>
            <p:nvPr/>
          </p:nvSpPr>
          <p:spPr>
            <a:xfrm>
              <a:off x="6384032" y="1373867"/>
              <a:ext cx="56886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na podstawie: </a:t>
              </a:r>
              <a:r>
                <a:rPr lang="pl-PL" sz="1600" dirty="0" err="1">
                  <a:solidFill>
                    <a:schemeClr val="bg1"/>
                  </a:solidFill>
                  <a:latin typeface="WATstyle Light" panose="020F0302020204030203" pitchFamily="34" charset="-18"/>
                </a:rPr>
                <a:t>Krętowska</a:t>
              </a: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 M.,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Lasy losowe –  ocena jakości prognostycznej cech</a:t>
              </a: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,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„Zeszyty Naukowe Politechniki Białostockiej”,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z. 2, 2007, s. 71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15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1</a:t>
            </a:r>
          </a:p>
        </p:txBody>
      </p:sp>
      <p:sp>
        <p:nvSpPr>
          <p:cNvPr id="12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3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4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19</a:t>
            </a:fld>
            <a:endParaRPr lang="pl-PL" dirty="0"/>
          </a:p>
        </p:txBody>
      </p:sp>
      <p:grpSp>
        <p:nvGrpSpPr>
          <p:cNvPr id="2" name="Grupa 1"/>
          <p:cNvGrpSpPr/>
          <p:nvPr/>
        </p:nvGrpSpPr>
        <p:grpSpPr>
          <a:xfrm>
            <a:off x="45845" y="1340768"/>
            <a:ext cx="12014683" cy="4961691"/>
            <a:chOff x="45845" y="1340768"/>
            <a:chExt cx="12014683" cy="4961691"/>
          </a:xfrm>
        </p:grpSpPr>
        <p:pic>
          <p:nvPicPr>
            <p:cNvPr id="1026" name="Picture 2" descr="I:\100 lat GUS - konferencja\PPT\t.H1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5" y="1412776"/>
              <a:ext cx="7860431" cy="4889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rostokąt 5">
              <a:extLst>
                <a:ext uri="{FF2B5EF4-FFF2-40B4-BE49-F238E27FC236}">
                  <a16:creationId xmlns:a16="http://schemas.microsoft.com/office/drawing/2014/main" xmlns="" id="{6316AF92-7F1F-4BA6-B3D5-66E35FA15924}"/>
                </a:ext>
              </a:extLst>
            </p:cNvPr>
            <p:cNvSpPr/>
            <p:nvPr/>
          </p:nvSpPr>
          <p:spPr>
            <a:xfrm>
              <a:off x="8112224" y="1340768"/>
              <a:ext cx="3948304" cy="44935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200" dirty="0">
                  <a:solidFill>
                    <a:srgbClr val="FFFF00"/>
                  </a:solidFill>
                  <a:latin typeface="WATstyle" panose="020F0502020204030203" pitchFamily="34" charset="-18"/>
                </a:rPr>
                <a:t>Zmienna zależna </a:t>
              </a:r>
              <a:r>
                <a:rPr lang="pl-PL" sz="2200" dirty="0">
                  <a:solidFill>
                    <a:schemeClr val="bg1"/>
                  </a:solidFill>
                  <a:latin typeface="WATstyle" panose="020F0502020204030203" pitchFamily="34" charset="-18"/>
                </a:rPr>
                <a:t>(wydatki na IT &lt; 300 000 zł i &gt; 300 001 zł)</a:t>
              </a:r>
            </a:p>
            <a:p>
              <a:pPr lvl="0"/>
              <a:r>
                <a:rPr lang="pl-PL" sz="2200" dirty="0">
                  <a:solidFill>
                    <a:srgbClr val="FFFF00"/>
                  </a:solidFill>
                  <a:latin typeface="WATstyle" panose="020F0502020204030203" pitchFamily="34" charset="-18"/>
                </a:rPr>
                <a:t>Wiek przedsiębiorstwa </a:t>
              </a:r>
              <a:r>
                <a:rPr lang="pl-PL" sz="2200" dirty="0" smtClean="0">
                  <a:solidFill>
                    <a:schemeClr val="bg1"/>
                  </a:solidFill>
                  <a:latin typeface="WATstyle" panose="020F0502020204030203" pitchFamily="34" charset="-18"/>
                </a:rPr>
                <a:t>– 3 </a:t>
              </a:r>
              <a:r>
                <a:rPr lang="pl-PL" sz="2200" dirty="0">
                  <a:solidFill>
                    <a:schemeClr val="bg1"/>
                  </a:solidFill>
                  <a:latin typeface="WATstyle" panose="020F0502020204030203" pitchFamily="34" charset="-18"/>
                </a:rPr>
                <a:t>poziomy: do 10, 10-15, &gt;15 lat</a:t>
              </a:r>
            </a:p>
            <a:p>
              <a:pPr lvl="0"/>
              <a:r>
                <a:rPr lang="pl-PL" sz="2200" dirty="0">
                  <a:solidFill>
                    <a:srgbClr val="FFFF00"/>
                  </a:solidFill>
                  <a:latin typeface="WATstyle" panose="020F0502020204030203" pitchFamily="34" charset="-18"/>
                </a:rPr>
                <a:t>Wiodący profil (branża)– </a:t>
              </a:r>
              <a:r>
                <a:rPr lang="pl-PL" sz="2200" dirty="0">
                  <a:solidFill>
                    <a:schemeClr val="bg1"/>
                  </a:solidFill>
                  <a:latin typeface="WATstyle" panose="020F0502020204030203" pitchFamily="34" charset="-18"/>
                </a:rPr>
                <a:t>zmienna 3-poziomowa: handel, przetwórstwo, usługo</a:t>
              </a:r>
            </a:p>
            <a:p>
              <a:pPr lvl="0"/>
              <a:r>
                <a:rPr lang="pl-PL" sz="2200" dirty="0">
                  <a:solidFill>
                    <a:srgbClr val="FFFF00"/>
                  </a:solidFill>
                  <a:latin typeface="WATstyle" panose="020F0502020204030203" pitchFamily="34" charset="-18"/>
                </a:rPr>
                <a:t>Skala działalności </a:t>
              </a:r>
              <a:r>
                <a:rPr lang="pl-PL" sz="2200" dirty="0">
                  <a:solidFill>
                    <a:schemeClr val="bg1"/>
                  </a:solidFill>
                  <a:latin typeface="WATstyle" panose="020F0502020204030203" pitchFamily="34" charset="-18"/>
                </a:rPr>
                <a:t>– zmienna dwupoziomowa: krajowa, międzynarodowa</a:t>
              </a:r>
            </a:p>
            <a:p>
              <a:pPr lvl="0"/>
              <a:r>
                <a:rPr lang="pl-PL" sz="2200" dirty="0">
                  <a:solidFill>
                    <a:srgbClr val="FFFF00"/>
                  </a:solidFill>
                  <a:latin typeface="WATstyle" panose="020F0502020204030203" pitchFamily="34" charset="-18"/>
                </a:rPr>
                <a:t>Liczba pracowników </a:t>
              </a:r>
              <a:r>
                <a:rPr lang="pl-PL" sz="2200" dirty="0">
                  <a:solidFill>
                    <a:schemeClr val="bg1"/>
                  </a:solidFill>
                  <a:latin typeface="WATstyle" panose="020F0502020204030203" pitchFamily="34" charset="-18"/>
                </a:rPr>
                <a:t>– zmienna dwupoziomowa 10-49 i &gt; 49</a:t>
              </a: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7906276" y="5963905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50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376" y="-99392"/>
            <a:ext cx="12347063" cy="7128938"/>
          </a:xfrm>
          <a:prstGeom prst="rect">
            <a:avLst/>
          </a:prstGeom>
        </p:spPr>
      </p:pic>
      <p:pic>
        <p:nvPicPr>
          <p:cNvPr id="7" name="Picture 1" descr="C:\Documents and Settings\Administrator\Pulpit\Sztab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03582" y="-171401"/>
            <a:ext cx="10910235" cy="727295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9600" y="185795"/>
            <a:ext cx="10972800" cy="105259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pl-PL" sz="4800" b="1" dirty="0">
                <a:latin typeface="WATstyle Black" panose="020F0A02020204030203" pitchFamily="34" charset="-18"/>
                <a:cs typeface="Tahoma" pitchFamily="34" charset="0"/>
              </a:rPr>
              <a:t>Wojskowa Akademia Techniczna </a:t>
            </a:r>
            <a:endParaRPr lang="pl-PL" b="1" dirty="0">
              <a:latin typeface="WATstyle Black" panose="020F0A02020204030203" pitchFamily="34" charset="-18"/>
              <a:cs typeface="Tahoma" pitchFamily="34" charset="0"/>
            </a:endParaRPr>
          </a:p>
          <a:p>
            <a:pPr algn="ctr" eaLnBrk="0" hangingPunct="0">
              <a:lnSpc>
                <a:spcPct val="90000"/>
              </a:lnSpc>
              <a:spcBef>
                <a:spcPct val="0"/>
              </a:spcBef>
            </a:pPr>
            <a:r>
              <a:rPr lang="pl-PL" sz="2800" dirty="0">
                <a:latin typeface="WATstyle" panose="020F0502020204030203" pitchFamily="34" charset="-18"/>
                <a:cs typeface="Tahoma" pitchFamily="34" charset="0"/>
              </a:rPr>
              <a:t>W A R S Z A W A  </a:t>
            </a:r>
          </a:p>
        </p:txBody>
      </p:sp>
      <p:cxnSp>
        <p:nvCxnSpPr>
          <p:cNvPr id="11" name="Łącznik prosty 10"/>
          <p:cNvCxnSpPr/>
          <p:nvPr/>
        </p:nvCxnSpPr>
        <p:spPr>
          <a:xfrm>
            <a:off x="703582" y="-315416"/>
            <a:ext cx="0" cy="79208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11613817" y="-315416"/>
            <a:ext cx="0" cy="79208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2420888"/>
            <a:ext cx="1837891" cy="196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3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1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12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36967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3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509627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grpSp>
        <p:nvGrpSpPr>
          <p:cNvPr id="2" name="Grupa 1"/>
          <p:cNvGrpSpPr/>
          <p:nvPr/>
        </p:nvGrpSpPr>
        <p:grpSpPr>
          <a:xfrm>
            <a:off x="492178" y="2276872"/>
            <a:ext cx="11220446" cy="2644338"/>
            <a:chOff x="348162" y="1520969"/>
            <a:chExt cx="11220446" cy="2644338"/>
          </a:xfrm>
        </p:grpSpPr>
        <p:sp>
          <p:nvSpPr>
            <p:cNvPr id="5" name="pole tekstowe 4"/>
            <p:cNvSpPr txBox="1"/>
            <p:nvPr/>
          </p:nvSpPr>
          <p:spPr>
            <a:xfrm>
              <a:off x="348162" y="3635366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8845106" y="3826753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  <p:pic>
          <p:nvPicPr>
            <p:cNvPr id="2052" name="Picture 4" descr="I:\100 lat GUS - konferencja\PPT\t.H1-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64" y="1520969"/>
              <a:ext cx="6587376" cy="233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I:\100 lat GUS - konferencja\PPT\t.H1-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68" y="1520970"/>
              <a:ext cx="3888432" cy="211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0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1</a:t>
            </a:r>
            <a:endParaRPr lang="pl-PL" sz="2200" dirty="0">
              <a:ln>
                <a:solidFill>
                  <a:srgbClr val="FFFF00"/>
                </a:solidFill>
              </a:ln>
              <a:solidFill>
                <a:srgbClr val="AC0000"/>
              </a:solidFill>
            </a:endParaRPr>
          </a:p>
        </p:txBody>
      </p:sp>
      <p:sp>
        <p:nvSpPr>
          <p:cNvPr id="13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4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5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16" name="Strzałka w prawo 15"/>
          <p:cNvSpPr/>
          <p:nvPr/>
        </p:nvSpPr>
        <p:spPr>
          <a:xfrm>
            <a:off x="7392144" y="2636912"/>
            <a:ext cx="216024" cy="242316"/>
          </a:xfrm>
          <a:prstGeom prst="rightArrow">
            <a:avLst>
              <a:gd name="adj1" fmla="val 70965"/>
              <a:gd name="adj2" fmla="val 61787"/>
            </a:avLst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1343472" y="1700808"/>
            <a:ext cx="9480015" cy="4515018"/>
            <a:chOff x="-90450" y="1628800"/>
            <a:chExt cx="8058658" cy="4154978"/>
          </a:xfrm>
        </p:grpSpPr>
        <p:pic>
          <p:nvPicPr>
            <p:cNvPr id="4" name="Obraz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4" y="1628800"/>
              <a:ext cx="3816424" cy="3816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Obraz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729" y="1628800"/>
              <a:ext cx="3816424" cy="3816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pole tekstowe 9"/>
            <p:cNvSpPr txBox="1"/>
            <p:nvPr/>
          </p:nvSpPr>
          <p:spPr>
            <a:xfrm>
              <a:off x="-90450" y="5405956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151784" y="5445224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1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71357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71357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0" name="Symbol zastępczy numeru slajdu 8"/>
          <p:cNvSpPr txBox="1">
            <a:spLocks/>
          </p:cNvSpPr>
          <p:nvPr/>
        </p:nvSpPr>
        <p:spPr>
          <a:xfrm>
            <a:off x="10966616" y="6471357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22</a:t>
            </a:fld>
            <a:endParaRPr lang="pl-PL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3FD57AD6-3A35-4F64-866D-8CBF1E20CF96}"/>
              </a:ext>
            </a:extLst>
          </p:cNvPr>
          <p:cNvSpPr/>
          <p:nvPr/>
        </p:nvSpPr>
        <p:spPr>
          <a:xfrm>
            <a:off x="-96688" y="3703582"/>
            <a:ext cx="12025336" cy="2556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endParaRPr lang="pl-PL" dirty="0">
              <a:solidFill>
                <a:schemeClr val="bg1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263352" y="1561768"/>
            <a:ext cx="11665296" cy="4531528"/>
            <a:chOff x="263352" y="1561768"/>
            <a:chExt cx="11665296" cy="4531528"/>
          </a:xfrm>
        </p:grpSpPr>
        <p:pic>
          <p:nvPicPr>
            <p:cNvPr id="9" name="Picture 6" descr="I:\100 lat GUS - konferencja\PPT\t.H1-4.png">
              <a:extLst>
                <a:ext uri="{FF2B5EF4-FFF2-40B4-BE49-F238E27FC236}">
                  <a16:creationId xmlns:a16="http://schemas.microsoft.com/office/drawing/2014/main" xmlns="" id="{E0B6E7A3-547C-4D83-AEDD-109C10E4A7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0463" y="1561768"/>
              <a:ext cx="6798145" cy="188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xmlns="" id="{8B082C13-9611-4A11-8172-E699F4D50EC7}"/>
                </a:ext>
              </a:extLst>
            </p:cNvPr>
            <p:cNvSpPr/>
            <p:nvPr/>
          </p:nvSpPr>
          <p:spPr>
            <a:xfrm>
              <a:off x="263352" y="3285348"/>
              <a:ext cx="11665296" cy="2807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l-PL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Błędnie </a:t>
              </a:r>
              <a:r>
                <a:rPr lang="pl-PL" sz="2000" dirty="0" smtClean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skategoryzował:</a:t>
              </a:r>
              <a:endParaRPr lang="pl-PL" sz="2000" dirty="0">
                <a:solidFill>
                  <a:schemeClr val="bg1"/>
                </a:solidFill>
                <a:latin typeface="WATstyle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7 przedsiębiorstw z 52  jako takie, które wydają &gt; 300 tys. podczas gdy wydawały w rzeczywistości mniej niż 300 000</a:t>
              </a: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5 przedsiębiorstw jako takie, które wydają mniej niż 300 tys. podczas gdy wydawały więcej niż 300 </a:t>
              </a:r>
              <a:r>
                <a:rPr lang="pl-PL" sz="2000" dirty="0" smtClean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000</a:t>
              </a:r>
              <a:endParaRPr lang="pl-PL" sz="2000" dirty="0">
                <a:solidFill>
                  <a:schemeClr val="bg1"/>
                </a:solidFill>
                <a:latin typeface="WATstyle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Udało się poprawnie sklasyfikować 3 z 8 Błąd klasy jest 62, </a:t>
              </a:r>
              <a:r>
                <a:rPr lang="pl-PL" sz="2000" dirty="0" smtClean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%</a:t>
              </a:r>
              <a:endParaRPr lang="pl-PL" sz="2000" dirty="0">
                <a:solidFill>
                  <a:schemeClr val="bg1"/>
                </a:solidFill>
                <a:latin typeface="WATstyle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Wynik słaby (lepiej rzucać monetą)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12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2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313750" y="1484784"/>
            <a:ext cx="11199822" cy="4854056"/>
            <a:chOff x="695400" y="1412776"/>
            <a:chExt cx="11199822" cy="4854056"/>
          </a:xfrm>
        </p:grpSpPr>
        <p:sp>
          <p:nvSpPr>
            <p:cNvPr id="10" name="pole tekstowe 9"/>
            <p:cNvSpPr txBox="1"/>
            <p:nvPr/>
          </p:nvSpPr>
          <p:spPr>
            <a:xfrm>
              <a:off x="10532670" y="5373216"/>
              <a:ext cx="13625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opracowanie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własne </a:t>
              </a:r>
            </a:p>
          </p:txBody>
        </p:sp>
        <p:pic>
          <p:nvPicPr>
            <p:cNvPr id="4098" name="Picture 2" descr="I:\100 lat GUS - konferencja\PPT\t.H2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400" y="1412776"/>
              <a:ext cx="9837270" cy="4854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2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3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419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2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1301455" y="1409366"/>
            <a:ext cx="9979121" cy="4827946"/>
            <a:chOff x="551384" y="1409366"/>
            <a:chExt cx="9979121" cy="4827946"/>
          </a:xfrm>
        </p:grpSpPr>
        <p:sp>
          <p:nvSpPr>
            <p:cNvPr id="7" name="pole tekstowe 6"/>
            <p:cNvSpPr txBox="1"/>
            <p:nvPr/>
          </p:nvSpPr>
          <p:spPr>
            <a:xfrm>
              <a:off x="8473852" y="5646195"/>
              <a:ext cx="20566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własne </a:t>
              </a:r>
            </a:p>
          </p:txBody>
        </p:sp>
        <p:pic>
          <p:nvPicPr>
            <p:cNvPr id="5123" name="Picture 3" descr="I:\100 lat GUS - konferencja\PPT\t.H2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84" y="1409366"/>
              <a:ext cx="7922468" cy="4827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5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6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46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2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1415480" y="1412776"/>
            <a:ext cx="9937104" cy="4833395"/>
            <a:chOff x="1343472" y="1412776"/>
            <a:chExt cx="9937104" cy="4833395"/>
          </a:xfrm>
        </p:grpSpPr>
        <p:sp>
          <p:nvSpPr>
            <p:cNvPr id="7" name="pole tekstowe 6"/>
            <p:cNvSpPr txBox="1"/>
            <p:nvPr/>
          </p:nvSpPr>
          <p:spPr>
            <a:xfrm>
              <a:off x="9223923" y="5646195"/>
              <a:ext cx="20566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własne </a:t>
              </a:r>
            </a:p>
          </p:txBody>
        </p:sp>
        <p:pic>
          <p:nvPicPr>
            <p:cNvPr id="6146" name="Picture 2" descr="I:\100 lat GUS - konferencja\PPT\t.H2-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472" y="1412776"/>
              <a:ext cx="7920880" cy="4833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1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2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56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2</a:t>
            </a:r>
          </a:p>
        </p:txBody>
      </p:sp>
      <p:sp>
        <p:nvSpPr>
          <p:cNvPr id="1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9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26</a:t>
            </a:fld>
            <a:endParaRPr lang="pl-PL" dirty="0"/>
          </a:p>
        </p:txBody>
      </p:sp>
      <p:grpSp>
        <p:nvGrpSpPr>
          <p:cNvPr id="16" name="Grupa 15"/>
          <p:cNvGrpSpPr/>
          <p:nvPr/>
        </p:nvGrpSpPr>
        <p:grpSpPr>
          <a:xfrm>
            <a:off x="1415480" y="1484784"/>
            <a:ext cx="9182447" cy="4780171"/>
            <a:chOff x="911424" y="1348260"/>
            <a:chExt cx="9182447" cy="4780171"/>
          </a:xfrm>
        </p:grpSpPr>
        <p:sp>
          <p:nvSpPr>
            <p:cNvPr id="10" name="pole tekstowe 9"/>
            <p:cNvSpPr txBox="1"/>
            <p:nvPr/>
          </p:nvSpPr>
          <p:spPr>
            <a:xfrm>
              <a:off x="911424" y="5789877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5673822" y="5764791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  <p:pic>
          <p:nvPicPr>
            <p:cNvPr id="13" name="Obraz 1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822" y="1348260"/>
              <a:ext cx="4420049" cy="44200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upa 5"/>
            <p:cNvGrpSpPr/>
            <p:nvPr/>
          </p:nvGrpSpPr>
          <p:grpSpPr>
            <a:xfrm>
              <a:off x="911424" y="1354816"/>
              <a:ext cx="4404360" cy="4435061"/>
              <a:chOff x="-937267" y="1509081"/>
              <a:chExt cx="4404360" cy="4435061"/>
            </a:xfrm>
          </p:grpSpPr>
          <p:sp>
            <p:nvSpPr>
              <p:cNvPr id="5" name="Prostokąt 4"/>
              <p:cNvSpPr/>
              <p:nvPr/>
            </p:nvSpPr>
            <p:spPr>
              <a:xfrm>
                <a:off x="-937267" y="1509081"/>
                <a:ext cx="4404360" cy="490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pic>
            <p:nvPicPr>
              <p:cNvPr id="14" name="Obraz 13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28"/>
              <a:stretch/>
            </p:blipFill>
            <p:spPr bwMode="auto">
              <a:xfrm>
                <a:off x="-937267" y="1999089"/>
                <a:ext cx="4404360" cy="39450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Obraz 14"/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926" t="4997" b="90005"/>
              <a:stretch/>
            </p:blipFill>
            <p:spPr bwMode="auto">
              <a:xfrm>
                <a:off x="-178227" y="1693636"/>
                <a:ext cx="2579411" cy="2182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11373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2</a:t>
            </a:r>
          </a:p>
        </p:txBody>
      </p:sp>
      <p:sp>
        <p:nvSpPr>
          <p:cNvPr id="11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2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3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27</a:t>
            </a:fld>
            <a:endParaRPr lang="pl-PL" dirty="0"/>
          </a:p>
        </p:txBody>
      </p:sp>
      <p:grpSp>
        <p:nvGrpSpPr>
          <p:cNvPr id="2" name="Grupa 1"/>
          <p:cNvGrpSpPr/>
          <p:nvPr/>
        </p:nvGrpSpPr>
        <p:grpSpPr>
          <a:xfrm>
            <a:off x="186077" y="1447990"/>
            <a:ext cx="11665296" cy="4630593"/>
            <a:chOff x="186077" y="1447990"/>
            <a:chExt cx="11665296" cy="4630593"/>
          </a:xfrm>
        </p:grpSpPr>
        <p:pic>
          <p:nvPicPr>
            <p:cNvPr id="5122" name="Picture 2" descr="I:\100 lat GUS - konferencja\PPT\t.H2-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85" y="1447990"/>
              <a:ext cx="11005199" cy="2690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xmlns="" id="{4B6C7C56-7416-4C19-ABD7-0DC50853E676}"/>
                </a:ext>
              </a:extLst>
            </p:cNvPr>
            <p:cNvSpPr/>
            <p:nvPr/>
          </p:nvSpPr>
          <p:spPr>
            <a:xfrm>
              <a:off x="186077" y="4149080"/>
              <a:ext cx="11665296" cy="192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l-PL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Błędnie </a:t>
              </a:r>
              <a:r>
                <a:rPr lang="pl-PL" sz="2000" dirty="0" smtClean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skategoryzował:</a:t>
              </a:r>
              <a:endParaRPr lang="pl-PL" sz="2000" dirty="0">
                <a:solidFill>
                  <a:schemeClr val="bg1"/>
                </a:solidFill>
                <a:latin typeface="WATstyle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9 przedsiębiorstw z 60  jako takie, które nie stosowały </a:t>
              </a:r>
              <a:r>
                <a:rPr lang="pl-PL" sz="2000" dirty="0" err="1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tech</a:t>
              </a: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. IT do kreowania i udostępniania wiedzy pracownikom, tys. podczas gdy  wykorzystywały IT w tym zakresie, prawidłowo zakwalifikował 41 </a:t>
              </a:r>
              <a:r>
                <a:rPr lang="pl-PL" sz="2000" dirty="0" smtClean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przedsiębiorstw</a:t>
              </a:r>
              <a:endParaRPr lang="pl-PL" sz="2000" dirty="0">
                <a:solidFill>
                  <a:schemeClr val="bg1"/>
                </a:solidFill>
                <a:latin typeface="WATstyle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Courier New" panose="02070309020205020404" pitchFamily="49" charset="0"/>
                <a:buChar char="o"/>
              </a:pPr>
              <a:r>
                <a:rPr lang="pl-PL" sz="2000" dirty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10 przedsiębiorstw jako takie, które stosują, podczas gdy tego nie </a:t>
              </a:r>
              <a:r>
                <a:rPr lang="pl-PL" sz="2000" dirty="0" smtClean="0">
                  <a:solidFill>
                    <a:schemeClr val="bg1"/>
                  </a:solidFill>
                  <a:latin typeface="WATstyle" panose="020F0502020204030203" pitchFamily="34" charset="-18"/>
                  <a:ea typeface="Calibri" panose="020F0502020204030204" pitchFamily="34" charset="0"/>
                  <a:cs typeface="Times New Roman" panose="02020603050405020304" pitchFamily="18" charset="0"/>
                </a:rPr>
                <a:t>robiły</a:t>
              </a:r>
              <a:endParaRPr lang="pl-PL" sz="2000" dirty="0">
                <a:solidFill>
                  <a:schemeClr val="bg1"/>
                </a:solidFill>
                <a:latin typeface="WATstyle" panose="020F0502020204030203" pitchFamily="34" charset="-18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1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3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2639616" y="1260076"/>
            <a:ext cx="8280920" cy="5057955"/>
            <a:chOff x="2855640" y="1260076"/>
            <a:chExt cx="8280920" cy="5057955"/>
          </a:xfrm>
        </p:grpSpPr>
        <p:sp>
          <p:nvSpPr>
            <p:cNvPr id="10" name="pole tekstowe 9"/>
            <p:cNvSpPr txBox="1"/>
            <p:nvPr/>
          </p:nvSpPr>
          <p:spPr>
            <a:xfrm>
              <a:off x="9079907" y="5733256"/>
              <a:ext cx="20566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własne </a:t>
              </a:r>
            </a:p>
          </p:txBody>
        </p:sp>
        <p:pic>
          <p:nvPicPr>
            <p:cNvPr id="8194" name="Picture 2" descr="I:\100 lat GUS - konferencja\PPT\t.H3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640" y="1260076"/>
              <a:ext cx="6245423" cy="5049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1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810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1052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WYNIKI BADANIA EMPIRYCZNEGO – </a:t>
            </a:r>
            <a:br>
              <a:rPr lang="pl-PL" b="1" dirty="0"/>
            </a:br>
            <a:r>
              <a:rPr lang="pl-PL" sz="2200" b="1" dirty="0">
                <a:latin typeface="WATstyle" panose="020F0502020204030203" pitchFamily="34" charset="-18"/>
              </a:rPr>
              <a:t>weryfikacja hipotez badawczych – </a:t>
            </a:r>
            <a:r>
              <a:rPr lang="pl-PL" b="1" dirty="0">
                <a:ln>
                  <a:solidFill>
                    <a:srgbClr val="FFFF00"/>
                  </a:solidFill>
                </a:ln>
                <a:solidFill>
                  <a:srgbClr val="AC0000"/>
                </a:solidFill>
              </a:rPr>
              <a:t>HIPOTEZA 3</a:t>
            </a:r>
          </a:p>
        </p:txBody>
      </p:sp>
      <p:grpSp>
        <p:nvGrpSpPr>
          <p:cNvPr id="8" name="Grupa 7"/>
          <p:cNvGrpSpPr/>
          <p:nvPr/>
        </p:nvGrpSpPr>
        <p:grpSpPr>
          <a:xfrm>
            <a:off x="147530" y="1268389"/>
            <a:ext cx="11840199" cy="4824811"/>
            <a:chOff x="147530" y="1268389"/>
            <a:chExt cx="11840199" cy="4824811"/>
          </a:xfrm>
        </p:grpSpPr>
        <p:grpSp>
          <p:nvGrpSpPr>
            <p:cNvPr id="4" name="Grupa 3"/>
            <p:cNvGrpSpPr/>
            <p:nvPr/>
          </p:nvGrpSpPr>
          <p:grpSpPr>
            <a:xfrm>
              <a:off x="147530" y="1941985"/>
              <a:ext cx="6624736" cy="4151215"/>
              <a:chOff x="119336" y="1960361"/>
              <a:chExt cx="6624736" cy="4151215"/>
            </a:xfrm>
          </p:grpSpPr>
          <p:sp>
            <p:nvSpPr>
              <p:cNvPr id="6" name="pole tekstowe 5"/>
              <p:cNvSpPr txBox="1"/>
              <p:nvPr/>
            </p:nvSpPr>
            <p:spPr>
              <a:xfrm>
                <a:off x="119336" y="3719964"/>
                <a:ext cx="27235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Źródło: opracowanie własne </a:t>
                </a:r>
              </a:p>
            </p:txBody>
          </p:sp>
          <p:sp>
            <p:nvSpPr>
              <p:cNvPr id="7" name="pole tekstowe 6"/>
              <p:cNvSpPr txBox="1"/>
              <p:nvPr/>
            </p:nvSpPr>
            <p:spPr>
              <a:xfrm>
                <a:off x="3863752" y="5526801"/>
                <a:ext cx="28803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Źródło: </a:t>
                </a:r>
                <a:b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</a:br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opracowanie własne </a:t>
                </a:r>
              </a:p>
            </p:txBody>
          </p:sp>
          <p:pic>
            <p:nvPicPr>
              <p:cNvPr id="7170" name="Picture 2" descr="I:\100 lat GUS - konferencja\PPT\t.H3-3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9271" y="1960361"/>
                <a:ext cx="6363103" cy="1759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72" name="Picture 4" descr="I:\100 lat GUS - konferencja\PPT\t.H3-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072" y="1268389"/>
              <a:ext cx="5243657" cy="4806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263352" y="6453336"/>
            <a:ext cx="5014632" cy="414027"/>
          </a:xfrm>
        </p:spPr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14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989952" y="6453336"/>
            <a:ext cx="5832648" cy="414027"/>
          </a:xfrm>
        </p:spPr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5" name="Symbol zastępczy numeru slajdu 8"/>
          <p:cNvSpPr txBox="1">
            <a:spLocks/>
          </p:cNvSpPr>
          <p:nvPr/>
        </p:nvSpPr>
        <p:spPr>
          <a:xfrm>
            <a:off x="10966616" y="6453336"/>
            <a:ext cx="1093912" cy="4140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WATstyle Light" panose="020F0302020204030203" pitchFamily="34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68FF55-46E5-4E48-B623-2D7F4805E0FD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36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91344" y="1556791"/>
            <a:ext cx="12000656" cy="21024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4200" b="1" dirty="0">
                <a:ln>
                  <a:solidFill>
                    <a:srgbClr val="AC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Wybrane determinanty działalności przedsiębiorstw na rynku </a:t>
            </a:r>
            <a:r>
              <a:rPr lang="pl-PL" sz="4200" b="1" i="1" dirty="0" err="1">
                <a:ln>
                  <a:solidFill>
                    <a:srgbClr val="AC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NewConnect</a:t>
            </a:r>
            <a:r>
              <a:rPr lang="pl-PL" sz="4200" b="1" dirty="0">
                <a:ln>
                  <a:solidFill>
                    <a:srgbClr val="AC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w Polsce </a:t>
            </a:r>
            <a: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aspekcie zastosowania technologii teleinformatycznych </a:t>
            </a:r>
            <a:endParaRPr lang="pl-PL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Łącznik prosty 14"/>
          <p:cNvCxnSpPr/>
          <p:nvPr/>
        </p:nvCxnSpPr>
        <p:spPr>
          <a:xfrm>
            <a:off x="263352" y="3659233"/>
            <a:ext cx="1159328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a 7"/>
          <p:cNvGrpSpPr/>
          <p:nvPr/>
        </p:nvGrpSpPr>
        <p:grpSpPr>
          <a:xfrm>
            <a:off x="3935760" y="3659233"/>
            <a:ext cx="7704857" cy="2664296"/>
            <a:chOff x="3935760" y="3659233"/>
            <a:chExt cx="7704857" cy="2664296"/>
          </a:xfrm>
        </p:grpSpPr>
        <p:sp>
          <p:nvSpPr>
            <p:cNvPr id="6" name="Symbol zastępczy zawartości 1"/>
            <p:cNvSpPr txBox="1">
              <a:spLocks/>
            </p:cNvSpPr>
            <p:nvPr/>
          </p:nvSpPr>
          <p:spPr>
            <a:xfrm>
              <a:off x="6168009" y="3907905"/>
              <a:ext cx="5472608" cy="23762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bg1"/>
                  </a:solidFill>
                  <a:latin typeface="WATstyle" panose="020F0502020204030203" pitchFamily="34" charset="-18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bg1"/>
                  </a:solidFill>
                  <a:latin typeface="WATstyle" panose="020F0502020204030203" pitchFamily="34" charset="-18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1"/>
                  </a:solidFill>
                  <a:latin typeface="WATstyle" panose="020F0502020204030203" pitchFamily="34" charset="-18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bg1"/>
                  </a:solidFill>
                  <a:latin typeface="WATstyle" panose="020F0502020204030203" pitchFamily="34" charset="-18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bg1"/>
                  </a:solidFill>
                  <a:latin typeface="WATstyle" panose="020F0502020204030203" pitchFamily="34" charset="-18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l-PL" sz="2400" b="1" dirty="0">
                  <a:solidFill>
                    <a:srgbClr val="FFFF00"/>
                  </a:solidFill>
                  <a:latin typeface="WATstyle Black" panose="020F0A02020204030203" pitchFamily="34" charset="-18"/>
                </a:rPr>
                <a:t>Jacek WOŹNIAK</a:t>
              </a:r>
            </a:p>
            <a:p>
              <a:pPr marL="0" indent="0">
                <a:buNone/>
              </a:pPr>
              <a:r>
                <a:rPr lang="pl-PL" sz="2400" b="1" dirty="0">
                  <a:solidFill>
                    <a:srgbClr val="FFFF00"/>
                  </a:solidFill>
                  <a:latin typeface="WATstyle Black" panose="020F0A02020204030203" pitchFamily="34" charset="-18"/>
                </a:rPr>
                <a:t>Katarzyna PAWLAK-KOŁODZIEJSKA</a:t>
              </a:r>
            </a:p>
            <a:p>
              <a:pPr marL="0" indent="0">
                <a:buNone/>
              </a:pPr>
              <a:r>
                <a:rPr lang="pl-PL" sz="2400" b="1" dirty="0">
                  <a:solidFill>
                    <a:srgbClr val="FFFF00"/>
                  </a:solidFill>
                  <a:latin typeface="WATstyle Black" panose="020F0A02020204030203" pitchFamily="34" charset="-18"/>
                </a:rPr>
                <a:t>Piotr ZASKÓRSKI </a:t>
              </a:r>
            </a:p>
            <a:p>
              <a:pPr marL="0" indent="0">
                <a:buNone/>
              </a:pPr>
              <a:endParaRPr lang="pl-PL" sz="900" b="1" dirty="0">
                <a:latin typeface="WATstyle Light" panose="020F0302020204030203" pitchFamily="34" charset="-18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pl-PL" sz="1800" b="1" dirty="0">
                  <a:latin typeface="WATstyle Light" panose="020F0302020204030203" pitchFamily="34" charset="-18"/>
                </a:rPr>
                <a:t>Zakład Inżynierii Zarządzania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pl-PL" sz="1800" b="1" dirty="0">
                  <a:latin typeface="WATstyle Light" panose="020F0302020204030203" pitchFamily="34" charset="-18"/>
                </a:rPr>
                <a:t>Instytut Organizacji i Zarządzania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pl-PL" sz="1800" b="1" dirty="0">
                  <a:latin typeface="WATstyle Light" panose="020F0302020204030203" pitchFamily="34" charset="-18"/>
                </a:rPr>
                <a:t>Wydział Cybernetyki</a:t>
              </a:r>
              <a:endParaRPr lang="pl-PL" sz="1050" b="1" dirty="0">
                <a:latin typeface="WATstyle Light" panose="020F0302020204030203" pitchFamily="34" charset="-18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pl-PL" sz="100" b="1" dirty="0">
                <a:latin typeface="WATstyle Light" panose="020F0302020204030203" pitchFamily="34" charset="-18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pl-PL" sz="1400" dirty="0">
                <a:solidFill>
                  <a:srgbClr val="00B0F0"/>
                </a:solidFill>
                <a:latin typeface="WATstyle Light" panose="020F0302020204030203" pitchFamily="34" charset="-18"/>
              </a:endParaRPr>
            </a:p>
            <a:p>
              <a:pPr marL="0" indent="0">
                <a:buNone/>
              </a:pPr>
              <a:r>
                <a:rPr lang="pl-PL" sz="1500" b="1" dirty="0">
                  <a:latin typeface="WATstyle Light" panose="020F0302020204030203" pitchFamily="34" charset="-18"/>
                </a:rPr>
                <a:t>Warszawa,  11.07.2018</a:t>
              </a:r>
            </a:p>
          </p:txBody>
        </p:sp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67"/>
            <a:stretch/>
          </p:blipFill>
          <p:spPr>
            <a:xfrm>
              <a:off x="3935760" y="3659233"/>
              <a:ext cx="2103393" cy="2664296"/>
            </a:xfrm>
            <a:prstGeom prst="rect">
              <a:avLst/>
            </a:prstGeom>
          </p:spPr>
        </p:pic>
      </p:grpSp>
      <p:grpSp>
        <p:nvGrpSpPr>
          <p:cNvPr id="4" name="Grupa 3"/>
          <p:cNvGrpSpPr/>
          <p:nvPr/>
        </p:nvGrpSpPr>
        <p:grpSpPr>
          <a:xfrm>
            <a:off x="7507382" y="44624"/>
            <a:ext cx="2849663" cy="1052736"/>
            <a:chOff x="7507382" y="44624"/>
            <a:chExt cx="2849663" cy="1052736"/>
          </a:xfrm>
        </p:grpSpPr>
        <p:pic>
          <p:nvPicPr>
            <p:cNvPr id="10" name="Obraz 9" descr="C:\Users\Jacek\Pictures\WAT\LOGO- IOiZ.pn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7"/>
            <a:stretch/>
          </p:blipFill>
          <p:spPr bwMode="auto">
            <a:xfrm>
              <a:off x="7507382" y="44624"/>
              <a:ext cx="1790150" cy="1052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116632"/>
              <a:ext cx="876669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2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3031258" y="260648"/>
            <a:ext cx="7313214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WNIOSKI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30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285098" y="1403194"/>
            <a:ext cx="11798565" cy="5127055"/>
            <a:chOff x="285098" y="1403194"/>
            <a:chExt cx="11798565" cy="5127055"/>
          </a:xfrm>
        </p:grpSpPr>
        <p:sp>
          <p:nvSpPr>
            <p:cNvPr id="10" name="Prostokąt 9"/>
            <p:cNvSpPr/>
            <p:nvPr/>
          </p:nvSpPr>
          <p:spPr>
            <a:xfrm>
              <a:off x="5236100" y="1403194"/>
              <a:ext cx="422979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8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WATstyle" panose="020F0502020204030203" pitchFamily="34" charset="-18"/>
                </a:rPr>
                <a:t>Metoda</a:t>
              </a:r>
              <a:endParaRPr lang="pl-PL" sz="2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WATstyle" panose="020F0502020204030203" pitchFamily="34" charset="-18"/>
              </a:endParaRPr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5231904" y="2024739"/>
              <a:ext cx="6851759" cy="450551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Ma zastosowanie w praktyce przedsiębiorstw: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Przewidywanie wartości dla nowych danych, np. zachowania klientów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Wykrywanie interakcji miedzy zmiennymi </a:t>
              </a:r>
              <a:r>
                <a:rPr lang="pl-PL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/>
              </a:r>
              <a:br>
                <a:rPr lang="pl-PL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</a:br>
              <a:r>
                <a:rPr lang="pl-PL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(</a:t>
              </a:r>
              <a:r>
                <a:rPr lang="pl-PL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dla wstępnych analiz, nie zakładami postaci zależności)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nie wymaga wiedzy eksperckiej, dla menedżerów małych i średnich przedsiębiorstw</a:t>
              </a:r>
            </a:p>
            <a:p>
              <a:pPr marL="342900" indent="-342900" eaLnBrk="0" hangingPunct="0">
                <a:spcBef>
                  <a:spcPct val="20000"/>
                </a:spcBef>
                <a:buClr>
                  <a:schemeClr val="bg1"/>
                </a:buClr>
                <a:buSzPct val="100000"/>
                <a:buFont typeface="Courier New" panose="02070309020205020404" pitchFamily="49" charset="0"/>
                <a:buChar char="o"/>
              </a:pPr>
              <a:r>
                <a:rPr lang="pl-PL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WATstyle" panose="020F0502020204030203" pitchFamily="34" charset="-18"/>
                </a:rPr>
                <a:t>Skuteczna dla dużych baz danych</a:t>
              </a:r>
            </a:p>
          </p:txBody>
        </p:sp>
        <p:pic>
          <p:nvPicPr>
            <p:cNvPr id="12290" name="Picture 2" descr="C:\Users\Konferencja WAT 2013\Desktop\r.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39" y="1552431"/>
              <a:ext cx="4784750" cy="302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ole tekstowe 11"/>
            <p:cNvSpPr txBox="1"/>
            <p:nvPr/>
          </p:nvSpPr>
          <p:spPr>
            <a:xfrm>
              <a:off x="285098" y="4581128"/>
              <a:ext cx="47307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Dudek G., </a:t>
              </a: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Drzewa regresyjne i lasy losowe jako </a:t>
              </a:r>
              <a:b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narzędzia predykcji szeregów czasowych z wahaniami </a:t>
              </a:r>
              <a:b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sezonowymi</a:t>
              </a: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, http://docplayer.pl/24119408-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Drzewa-regresyjne-i-lasy-losowe-jako.html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4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332656"/>
            <a:ext cx="853735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PROJEKCJE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31</a:t>
            </a:fld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530307" y="1366443"/>
            <a:ext cx="11110309" cy="4802899"/>
            <a:chOff x="530307" y="1366443"/>
            <a:chExt cx="11110309" cy="4802899"/>
          </a:xfrm>
        </p:grpSpPr>
        <p:pic>
          <p:nvPicPr>
            <p:cNvPr id="3074" name="Picture 2" descr="C:\Users\Konferencja WAT 2013\Desktop\r.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07" y="1366443"/>
              <a:ext cx="11110309" cy="4775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8112224" y="5830788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3143672" y="116632"/>
            <a:ext cx="8537350" cy="9361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/>
              <a:t>MOŻLIWOŚCI I POTRZEBY BIZNESOWE ZWIĄZANE Z WYKORZYSTANIEM IT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32</a:t>
            </a:fld>
            <a:endParaRPr lang="pl-PL"/>
          </a:p>
        </p:txBody>
      </p:sp>
      <p:grpSp>
        <p:nvGrpSpPr>
          <p:cNvPr id="4" name="Grupa 3"/>
          <p:cNvGrpSpPr/>
          <p:nvPr/>
        </p:nvGrpSpPr>
        <p:grpSpPr>
          <a:xfrm>
            <a:off x="1775520" y="1273960"/>
            <a:ext cx="7560840" cy="5013874"/>
            <a:chOff x="1775520" y="1273960"/>
            <a:chExt cx="7560840" cy="5013874"/>
          </a:xfrm>
        </p:grpSpPr>
        <p:pic>
          <p:nvPicPr>
            <p:cNvPr id="2050" name="Picture 2" descr="C:\Users\Konferencja WAT 2013\Desktop\r.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1273960"/>
              <a:ext cx="6696744" cy="496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1775520" y="5949280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8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/>
          </a:blip>
          <a:srcRect l="16149" t="2641" r="17597" b="20615"/>
          <a:stretch/>
        </p:blipFill>
        <p:spPr>
          <a:xfrm>
            <a:off x="6456040" y="1412775"/>
            <a:ext cx="6036098" cy="4654515"/>
          </a:xfrm>
          <a:prstGeom prst="roundRect">
            <a:avLst>
              <a:gd name="adj" fmla="val 1615"/>
            </a:avLst>
          </a:prstGeom>
          <a:solidFill>
            <a:srgbClr val="FFFFFF">
              <a:shade val="85000"/>
            </a:srgbClr>
          </a:solidFill>
          <a:ln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8" name="Symbol zastępczy zawartości 1"/>
          <p:cNvSpPr>
            <a:spLocks noGrp="1"/>
          </p:cNvSpPr>
          <p:nvPr>
            <p:ph idx="1"/>
          </p:nvPr>
        </p:nvSpPr>
        <p:spPr>
          <a:xfrm>
            <a:off x="466530" y="1623009"/>
            <a:ext cx="6219201" cy="2160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 Black" panose="020F0A02020204030203" pitchFamily="34" charset="-18"/>
              </a:rPr>
              <a:t>Dziękujemy </a:t>
            </a:r>
            <a:br>
              <a:rPr lang="pl-PL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 Black" panose="020F0A02020204030203" pitchFamily="34" charset="-18"/>
              </a:rPr>
            </a:br>
            <a:r>
              <a:rPr lang="pl-PL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Tstyle Black" panose="020F0A02020204030203" pitchFamily="34" charset="-18"/>
              </a:rPr>
              <a:t>za uwagę!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66530" y="4613274"/>
            <a:ext cx="3712683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WATstyle" panose="020F0502020204030203" pitchFamily="34" charset="-18"/>
              </a:rPr>
              <a:t>Kontakt:</a:t>
            </a:r>
          </a:p>
          <a:p>
            <a:endParaRPr lang="pl-PL" sz="500" b="1" dirty="0">
              <a:solidFill>
                <a:srgbClr val="FFFF00"/>
              </a:solidFill>
              <a:latin typeface="WATstyle" panose="020F0502020204030203" pitchFamily="34" charset="-18"/>
            </a:endParaRPr>
          </a:p>
          <a:p>
            <a:r>
              <a:rPr lang="pl-PL" b="1" dirty="0">
                <a:solidFill>
                  <a:schemeClr val="bg1"/>
                </a:solidFill>
                <a:latin typeface="WATstyle" panose="020F0502020204030203" pitchFamily="34" charset="-18"/>
              </a:rPr>
              <a:t>e-mail: </a:t>
            </a:r>
            <a:r>
              <a:rPr lang="pl-PL" b="1" dirty="0">
                <a:solidFill>
                  <a:srgbClr val="FFFF00"/>
                </a:solidFill>
                <a:latin typeface="WATstyle" panose="020F0502020204030203" pitchFamily="34" charset="-18"/>
              </a:rPr>
              <a:t>jacekj.wozniak@wat.edu.pl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/>
              <a:t>Jacek WOŹNIAK, Katarzyna PAWLAK-KOŁODZIEJSKA, Piotr ZASKÓRSKI</a:t>
            </a:r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33</a:t>
            </a:fld>
            <a:endParaRPr lang="pl-PL"/>
          </a:p>
        </p:txBody>
      </p:sp>
      <p:grpSp>
        <p:nvGrpSpPr>
          <p:cNvPr id="9" name="Grupa 8"/>
          <p:cNvGrpSpPr/>
          <p:nvPr/>
        </p:nvGrpSpPr>
        <p:grpSpPr>
          <a:xfrm>
            <a:off x="7507382" y="44624"/>
            <a:ext cx="2849663" cy="1052736"/>
            <a:chOff x="7507382" y="44624"/>
            <a:chExt cx="2849663" cy="1052736"/>
          </a:xfrm>
        </p:grpSpPr>
        <p:pic>
          <p:nvPicPr>
            <p:cNvPr id="12" name="Obraz 11" descr="C:\Users\Jacek\Pictures\WAT\LOGO- IOiZ.png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27"/>
            <a:stretch/>
          </p:blipFill>
          <p:spPr bwMode="auto">
            <a:xfrm>
              <a:off x="7507382" y="44624"/>
              <a:ext cx="1790150" cy="10527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376" y="116632"/>
              <a:ext cx="876669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451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grpSp>
        <p:nvGrpSpPr>
          <p:cNvPr id="7" name="Grupa 6"/>
          <p:cNvGrpSpPr/>
          <p:nvPr/>
        </p:nvGrpSpPr>
        <p:grpSpPr>
          <a:xfrm>
            <a:off x="-168696" y="-315416"/>
            <a:ext cx="12904489" cy="7920880"/>
            <a:chOff x="-168696" y="-315416"/>
            <a:chExt cx="12904489" cy="7920880"/>
          </a:xfrm>
        </p:grpSpPr>
        <p:grpSp>
          <p:nvGrpSpPr>
            <p:cNvPr id="6" name="Grupa 5"/>
            <p:cNvGrpSpPr/>
            <p:nvPr/>
          </p:nvGrpSpPr>
          <p:grpSpPr>
            <a:xfrm>
              <a:off x="-168696" y="-315416"/>
              <a:ext cx="12904489" cy="7920880"/>
              <a:chOff x="-168696" y="-315416"/>
              <a:chExt cx="12904489" cy="7920880"/>
            </a:xfrm>
          </p:grpSpPr>
          <p:grpSp>
            <p:nvGrpSpPr>
              <p:cNvPr id="5" name="Grupa 4"/>
              <p:cNvGrpSpPr/>
              <p:nvPr/>
            </p:nvGrpSpPr>
            <p:grpSpPr>
              <a:xfrm>
                <a:off x="-168696" y="-315416"/>
                <a:ext cx="12904489" cy="7920880"/>
                <a:chOff x="-168696" y="-315416"/>
                <a:chExt cx="12904489" cy="7920880"/>
              </a:xfrm>
            </p:grpSpPr>
            <p:grpSp>
              <p:nvGrpSpPr>
                <p:cNvPr id="4" name="Grupa 3"/>
                <p:cNvGrpSpPr/>
                <p:nvPr/>
              </p:nvGrpSpPr>
              <p:grpSpPr>
                <a:xfrm>
                  <a:off x="-168696" y="-315416"/>
                  <a:ext cx="12904489" cy="7920880"/>
                  <a:chOff x="-168696" y="-315416"/>
                  <a:chExt cx="12904489" cy="7920880"/>
                </a:xfrm>
              </p:grpSpPr>
              <p:pic>
                <p:nvPicPr>
                  <p:cNvPr id="8" name="Obraz 7"/>
                  <p:cNvPicPr>
                    <a:picLocks noChangeAspect="1"/>
                  </p:cNvPicPr>
                  <p:nvPr/>
                </p:nvPicPr>
                <p:blipFill>
                  <a:blip r:embed="rId2">
                    <a:biLevel thresh="25000"/>
                  </a:blip>
                  <a:stretch>
                    <a:fillRect/>
                  </a:stretch>
                </p:blipFill>
                <p:spPr>
                  <a:xfrm>
                    <a:off x="703582" y="0"/>
                    <a:ext cx="10910235" cy="7128938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</p:pic>
              <p:cxnSp>
                <p:nvCxnSpPr>
                  <p:cNvPr id="11" name="Łącznik prosty 10"/>
                  <p:cNvCxnSpPr/>
                  <p:nvPr/>
                </p:nvCxnSpPr>
                <p:spPr>
                  <a:xfrm>
                    <a:off x="703582" y="-315416"/>
                    <a:ext cx="0" cy="792088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Łącznik prosty 11"/>
                  <p:cNvCxnSpPr/>
                  <p:nvPr/>
                </p:nvCxnSpPr>
                <p:spPr>
                  <a:xfrm>
                    <a:off x="11613817" y="-315416"/>
                    <a:ext cx="0" cy="7920880"/>
                  </a:xfrm>
                  <a:prstGeom prst="line">
                    <a:avLst/>
                  </a:prstGeom>
                  <a:ln w="3810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3" name="Obraz 12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H="1">
                    <a:off x="-168696" y="-315416"/>
                    <a:ext cx="872274" cy="7444354"/>
                  </a:xfrm>
                  <a:prstGeom prst="rect">
                    <a:avLst/>
                  </a:prstGeom>
                </p:spPr>
              </p:pic>
              <p:pic>
                <p:nvPicPr>
                  <p:cNvPr id="14" name="Obraz 1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 flipH="1">
                    <a:off x="11613816" y="-163016"/>
                    <a:ext cx="1121977" cy="744435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12024" y="332656"/>
                  <a:ext cx="5112568" cy="8949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7" name="Obraz 16" descr="Purpurowe Róże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1345" y="123996"/>
                <a:ext cx="6624736" cy="496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upa 14"/>
              <p:cNvGrpSpPr/>
              <p:nvPr/>
            </p:nvGrpSpPr>
            <p:grpSpPr>
              <a:xfrm>
                <a:off x="8472264" y="1368152"/>
                <a:ext cx="2849663" cy="1052736"/>
                <a:chOff x="7507382" y="44624"/>
                <a:chExt cx="2849663" cy="1052736"/>
              </a:xfrm>
            </p:grpSpPr>
            <p:pic>
              <p:nvPicPr>
                <p:cNvPr id="18" name="Obraz 17" descr="C:\Users\Jacek\Pictures\WAT\LOGO- IOiZ.png"/>
                <p:cNvPicPr/>
                <p:nvPr/>
              </p:nvPicPr>
              <p:blipFill rotWithShape="1">
                <a:blip r:embed="rId6" cstate="print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27"/>
                <a:stretch/>
              </p:blipFill>
              <p:spPr bwMode="auto">
                <a:xfrm>
                  <a:off x="7507382" y="44624"/>
                  <a:ext cx="1790150" cy="10527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0376" y="116632"/>
                  <a:ext cx="876669" cy="936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6" name="WordArt 10" descr="Picture1"/>
            <p:cNvSpPr>
              <a:spLocks noChangeArrowheads="1" noChangeShapeType="1" noTextEdit="1"/>
            </p:cNvSpPr>
            <p:nvPr/>
          </p:nvSpPr>
          <p:spPr bwMode="auto">
            <a:xfrm>
              <a:off x="1624627" y="3475354"/>
              <a:ext cx="9799965" cy="3160366"/>
            </a:xfrm>
            <a:prstGeom prst="rect">
              <a:avLst/>
            </a:prstGeom>
            <a:noFill/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r"/>
              <a:r>
                <a:rPr lang="pl-PL" sz="2000" kern="10" dirty="0"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3300"/>
                  </a:solidFill>
                  <a:latin typeface="WATstyle Black" panose="020F0A02020204030203" pitchFamily="34" charset="-18"/>
                </a:rPr>
                <a:t>Dziękujemy i życzymy</a:t>
              </a:r>
            </a:p>
            <a:p>
              <a:pPr algn="r"/>
              <a:r>
                <a:rPr lang="pl-PL" sz="2000" kern="10" dirty="0"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3300"/>
                  </a:solidFill>
                  <a:latin typeface="WATstyle Black" panose="020F0A02020204030203" pitchFamily="34" charset="-18"/>
                </a:rPr>
                <a:t>kolejnych, pięknych</a:t>
              </a:r>
            </a:p>
            <a:p>
              <a:pPr algn="r"/>
              <a:r>
                <a:rPr lang="pl-PL" sz="2000" kern="10" dirty="0">
                  <a:ln w="19050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003300"/>
                  </a:solidFill>
                  <a:latin typeface="WATstyle Black" panose="020F0A02020204030203" pitchFamily="34" charset="-18"/>
                </a:rPr>
                <a:t>JUBILEUSZY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7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83432" y="1412776"/>
            <a:ext cx="9737145" cy="4886722"/>
          </a:xfrm>
        </p:spPr>
        <p:txBody>
          <a:bodyPr>
            <a:noAutofit/>
          </a:bodyPr>
          <a:lstStyle/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/>
              <a:t>Miejsce IT w pełnym cyklu zarządzania organizacją</a:t>
            </a:r>
            <a:endParaRPr lang="pl-PL" sz="2400" dirty="0"/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FFFF00"/>
                </a:solidFill>
              </a:rPr>
              <a:t>Nowe ICT determinujące współczesne zarządzanie</a:t>
            </a:r>
            <a:endParaRPr lang="pl-PL" sz="2400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/>
              <a:t>Atrybuty przedsiębiorstw z rynku </a:t>
            </a:r>
            <a:r>
              <a:rPr lang="pl-PL" sz="2400" b="1" i="1" dirty="0"/>
              <a:t>NewConnect</a:t>
            </a:r>
            <a:endParaRPr lang="pl-PL" sz="2400" dirty="0"/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FFFF00"/>
                </a:solidFill>
              </a:rPr>
              <a:t>Rynek </a:t>
            </a:r>
            <a:r>
              <a:rPr lang="pl-PL" sz="2400" b="1" i="1" dirty="0">
                <a:solidFill>
                  <a:srgbClr val="FFFF00"/>
                </a:solidFill>
              </a:rPr>
              <a:t>NewConnect</a:t>
            </a:r>
            <a:r>
              <a:rPr lang="pl-PL" sz="2400" b="1" dirty="0">
                <a:solidFill>
                  <a:srgbClr val="FFFF00"/>
                </a:solidFill>
              </a:rPr>
              <a:t> – perspektywa europejska</a:t>
            </a:r>
            <a:endParaRPr lang="pl-PL" sz="2400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/>
              <a:t>Metodyka badania </a:t>
            </a:r>
            <a:endParaRPr lang="pl-PL" sz="2400" dirty="0"/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FFFF00"/>
                </a:solidFill>
              </a:rPr>
              <a:t>Hipotezy badawcze  </a:t>
            </a:r>
            <a:endParaRPr lang="pl-PL" sz="2400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/>
              <a:t>Rynek </a:t>
            </a:r>
            <a:r>
              <a:rPr lang="pl-PL" sz="2400" b="1" i="1" dirty="0"/>
              <a:t>NewConnect</a:t>
            </a:r>
            <a:r>
              <a:rPr lang="pl-PL" sz="2400" b="1" dirty="0"/>
              <a:t> – próba badawcza </a:t>
            </a:r>
            <a:endParaRPr lang="pl-PL" sz="2400" dirty="0"/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FFFF00"/>
                </a:solidFill>
              </a:rPr>
              <a:t>Wyniki badania empirycznego</a:t>
            </a:r>
            <a:endParaRPr lang="pl-PL" sz="2400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/>
              <a:t>Projekcje</a:t>
            </a:r>
            <a:endParaRPr lang="pl-PL" sz="2400" dirty="0"/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>
                <a:solidFill>
                  <a:srgbClr val="FFFF00"/>
                </a:solidFill>
              </a:rPr>
              <a:t>Możliwości i potrzeby biznesowe związane z wykorzystaniem IT</a:t>
            </a:r>
            <a:endParaRPr lang="pl-PL" sz="2400" dirty="0">
              <a:solidFill>
                <a:srgbClr val="FFFF00"/>
              </a:solidFill>
            </a:endParaRPr>
          </a:p>
          <a:p>
            <a:pPr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pl-PL" sz="2400" b="1" dirty="0"/>
              <a:t>Wnioski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3041652" y="260648"/>
            <a:ext cx="8537350" cy="605072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AGENDA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4</a:t>
            </a:fld>
            <a:endParaRPr lang="pl-PL"/>
          </a:p>
        </p:txBody>
      </p:sp>
      <p:grpSp>
        <p:nvGrpSpPr>
          <p:cNvPr id="5" name="Grupa 4"/>
          <p:cNvGrpSpPr/>
          <p:nvPr/>
        </p:nvGrpSpPr>
        <p:grpSpPr>
          <a:xfrm>
            <a:off x="8596790" y="1628799"/>
            <a:ext cx="3899967" cy="3964948"/>
            <a:chOff x="8544272" y="1516909"/>
            <a:chExt cx="3899967" cy="3964948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5850" y="1516909"/>
              <a:ext cx="2092739" cy="2092739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1500" y="3389118"/>
              <a:ext cx="2092739" cy="2092739"/>
            </a:xfrm>
            <a:prstGeom prst="rect">
              <a:avLst/>
            </a:prstGeom>
          </p:spPr>
        </p:pic>
        <p:pic>
          <p:nvPicPr>
            <p:cNvPr id="11" name="Obraz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4272" y="2957070"/>
              <a:ext cx="2092739" cy="2092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4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116632"/>
            <a:ext cx="8537350" cy="1008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MIEJSCE IT W PEŁNYM CYKLU </a:t>
            </a:r>
            <a:br>
              <a:rPr lang="pl-PL" b="1" dirty="0"/>
            </a:br>
            <a:r>
              <a:rPr lang="pl-PL" b="1" dirty="0"/>
              <a:t>ZARZĄDZANIA ORGANIZACJĄ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5</a:t>
            </a:fld>
            <a:endParaRPr lang="pl-PL"/>
          </a:p>
        </p:txBody>
      </p:sp>
      <p:grpSp>
        <p:nvGrpSpPr>
          <p:cNvPr id="30" name="Grupa 29"/>
          <p:cNvGrpSpPr/>
          <p:nvPr/>
        </p:nvGrpSpPr>
        <p:grpSpPr>
          <a:xfrm>
            <a:off x="1348977" y="1340768"/>
            <a:ext cx="9499551" cy="4813641"/>
            <a:chOff x="767408" y="1396836"/>
            <a:chExt cx="9499551" cy="4813641"/>
          </a:xfrm>
        </p:grpSpPr>
        <p:pic>
          <p:nvPicPr>
            <p:cNvPr id="1026" name="Picture 2" descr="C:\Users\Konferencja WAT 2013\Desktop\r.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08" y="1396836"/>
              <a:ext cx="9499551" cy="4813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7538116" y="5871923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5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12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116632"/>
            <a:ext cx="8537350" cy="1008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NOWE ICT DETERMINUJĄCE WSPÓŁCZESNE ZARZĄDZANIE</a:t>
            </a:r>
            <a:endParaRPr lang="pl-PL" dirty="0"/>
          </a:p>
        </p:txBody>
      </p:sp>
      <p:grpSp>
        <p:nvGrpSpPr>
          <p:cNvPr id="1029" name="Grupa 1028"/>
          <p:cNvGrpSpPr/>
          <p:nvPr/>
        </p:nvGrpSpPr>
        <p:grpSpPr>
          <a:xfrm>
            <a:off x="983432" y="1506270"/>
            <a:ext cx="10151008" cy="4781564"/>
            <a:chOff x="1073008" y="1700808"/>
            <a:chExt cx="10151008" cy="4781564"/>
          </a:xfrm>
        </p:grpSpPr>
        <p:sp>
          <p:nvSpPr>
            <p:cNvPr id="6" name="pole tekstowe 5"/>
            <p:cNvSpPr txBox="1"/>
            <p:nvPr/>
          </p:nvSpPr>
          <p:spPr>
            <a:xfrm>
              <a:off x="1073008" y="6143818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  <p:pic>
          <p:nvPicPr>
            <p:cNvPr id="19458" name="Picture 2" descr="C:\Users\Konferencja WAT 2013\Desktop\r.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008" y="1700808"/>
              <a:ext cx="10151008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10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188640"/>
            <a:ext cx="8537350" cy="9361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/>
              <a:t>ATRYBUTY PRZEDSIĘBIORSTW </a:t>
            </a:r>
            <a:br>
              <a:rPr lang="pl-PL" b="1" dirty="0"/>
            </a:br>
            <a:r>
              <a:rPr lang="pl-PL" b="1" dirty="0"/>
              <a:t>Z RYNKU </a:t>
            </a:r>
            <a:r>
              <a:rPr lang="pl-PL" b="1" i="1" dirty="0" err="1"/>
              <a:t>NewConnect</a:t>
            </a:r>
            <a:endParaRPr lang="pl-PL" i="1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7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1785915" y="1377521"/>
            <a:ext cx="9206629" cy="4913040"/>
            <a:chOff x="1629097" y="1377521"/>
            <a:chExt cx="9206629" cy="4913040"/>
          </a:xfrm>
        </p:grpSpPr>
        <p:pic>
          <p:nvPicPr>
            <p:cNvPr id="6147" name="Picture 3" descr="C:\Users\Konferencja WAT 2013\Desktop\r.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9097" y="1377521"/>
              <a:ext cx="7563247" cy="491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pole tekstowe 5"/>
            <p:cNvSpPr txBox="1"/>
            <p:nvPr/>
          </p:nvSpPr>
          <p:spPr>
            <a:xfrm>
              <a:off x="8112224" y="5754742"/>
              <a:ext cx="27235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3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44624"/>
            <a:ext cx="8537350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b="1" dirty="0"/>
              <a:t>RYNEK </a:t>
            </a:r>
            <a:r>
              <a:rPr lang="pl-PL" b="1" i="1" dirty="0" err="1"/>
              <a:t>NewConnect</a:t>
            </a:r>
            <a:r>
              <a:rPr lang="pl-PL" b="1" dirty="0"/>
              <a:t> – </a:t>
            </a:r>
            <a:br>
              <a:rPr lang="pl-PL" b="1" dirty="0"/>
            </a:br>
            <a:r>
              <a:rPr lang="pl-PL" b="1" dirty="0"/>
              <a:t>PERSPEKTYWA EUROPEJSKA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8</a:t>
            </a:fld>
            <a:endParaRPr lang="pl-PL"/>
          </a:p>
        </p:txBody>
      </p:sp>
      <p:grpSp>
        <p:nvGrpSpPr>
          <p:cNvPr id="17" name="Grupa 16"/>
          <p:cNvGrpSpPr/>
          <p:nvPr/>
        </p:nvGrpSpPr>
        <p:grpSpPr>
          <a:xfrm>
            <a:off x="150912" y="1447956"/>
            <a:ext cx="11849744" cy="4798067"/>
            <a:chOff x="150912" y="1580359"/>
            <a:chExt cx="11849744" cy="4798067"/>
          </a:xfrm>
        </p:grpSpPr>
        <p:grpSp>
          <p:nvGrpSpPr>
            <p:cNvPr id="10" name="Grupa 9"/>
            <p:cNvGrpSpPr/>
            <p:nvPr/>
          </p:nvGrpSpPr>
          <p:grpSpPr>
            <a:xfrm>
              <a:off x="150912" y="1580359"/>
              <a:ext cx="11849744" cy="4798067"/>
              <a:chOff x="150912" y="1568413"/>
              <a:chExt cx="11849744" cy="4798067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23"/>
              <a:stretch/>
            </p:blipFill>
            <p:spPr bwMode="auto">
              <a:xfrm>
                <a:off x="165696" y="1568413"/>
                <a:ext cx="5570264" cy="4180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28"/>
              <a:stretch/>
            </p:blipFill>
            <p:spPr bwMode="auto">
              <a:xfrm>
                <a:off x="5908856" y="1568414"/>
                <a:ext cx="6091800" cy="41890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pole tekstowe 12"/>
              <p:cNvSpPr txBox="1"/>
              <p:nvPr/>
            </p:nvSpPr>
            <p:spPr>
              <a:xfrm>
                <a:off x="150912" y="5781705"/>
                <a:ext cx="114891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Źródło: opracowanie własne  na podstawie: </a:t>
                </a:r>
                <a:r>
                  <a:rPr lang="en-US" sz="1600" i="1" dirty="0" err="1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Raport</a:t>
                </a:r>
                <a:r>
                  <a:rPr lang="en-US" sz="1600" i="1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 o </a:t>
                </a:r>
                <a:r>
                  <a:rPr lang="en-US" sz="1600" i="1" dirty="0" err="1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rynku</a:t>
                </a:r>
                <a:r>
                  <a:rPr lang="en-US" sz="1600" i="1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  NewConnect. </a:t>
                </a:r>
                <a:r>
                  <a:rPr lang="pl-PL" sz="1600" i="1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2015 rok. Podsumowanie funkcjonowania pierwszej </a:t>
                </a:r>
                <a:br>
                  <a:rPr lang="pl-PL" sz="1600" i="1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</a:br>
                <a:r>
                  <a:rPr lang="pl-PL" sz="1600" i="1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alternatywnej platformy obrotu w Polsce</a:t>
                </a:r>
                <a:r>
                  <a:rPr 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, https://www.gpw.pl/pub/files/PDF/2015-05-25_NEWCONNECTraport2015.PDF, s. </a:t>
                </a:r>
                <a:r>
                  <a:rPr lang="en-US" altLang="pl-PL" sz="1600" dirty="0">
                    <a:solidFill>
                      <a:schemeClr val="bg1"/>
                    </a:solidFill>
                    <a:latin typeface="WATstyle Light" panose="020F0302020204030203" pitchFamily="34" charset="-18"/>
                  </a:rPr>
                  <a:t>10</a:t>
                </a:r>
                <a:endParaRPr lang="pl-PL" alt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endParaRPr>
              </a:p>
            </p:txBody>
          </p:sp>
        </p:grpSp>
        <p:sp>
          <p:nvSpPr>
            <p:cNvPr id="15" name="Strzałka w prawo 14"/>
            <p:cNvSpPr/>
            <p:nvPr/>
          </p:nvSpPr>
          <p:spPr>
            <a:xfrm>
              <a:off x="487848" y="4626844"/>
              <a:ext cx="216024" cy="242316"/>
            </a:xfrm>
            <a:prstGeom prst="rightArrow">
              <a:avLst>
                <a:gd name="adj1" fmla="val 70965"/>
                <a:gd name="adj2" fmla="val 61787"/>
              </a:avLst>
            </a:prstGeom>
            <a:solidFill>
              <a:srgbClr val="0066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Strzałka w prawo 15"/>
            <p:cNvSpPr/>
            <p:nvPr/>
          </p:nvSpPr>
          <p:spPr>
            <a:xfrm>
              <a:off x="6312024" y="2852936"/>
              <a:ext cx="216024" cy="242316"/>
            </a:xfrm>
            <a:prstGeom prst="rightArrow">
              <a:avLst>
                <a:gd name="adj1" fmla="val 70965"/>
                <a:gd name="adj2" fmla="val 61787"/>
              </a:avLst>
            </a:prstGeom>
            <a:solidFill>
              <a:srgbClr val="0066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31957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3"/>
          </p:nvPr>
        </p:nvSpPr>
        <p:spPr>
          <a:xfrm>
            <a:off x="2999656" y="116632"/>
            <a:ext cx="8537350" cy="1008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/>
              <a:t>RYNEK </a:t>
            </a:r>
            <a:r>
              <a:rPr lang="pl-PL" b="1" i="1" dirty="0" err="1"/>
              <a:t>NewConnect</a:t>
            </a:r>
            <a:r>
              <a:rPr lang="pl-PL" b="1" dirty="0"/>
              <a:t> – </a:t>
            </a:r>
            <a:br>
              <a:rPr lang="pl-PL" b="1" dirty="0"/>
            </a:br>
            <a:r>
              <a:rPr lang="pl-PL" b="1" dirty="0"/>
              <a:t>PERSPEKTYWA EUROPEJSKA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l-PL" dirty="0"/>
              <a:t>Jacek WOŹNIAK, Katarzyna PAWLAK-KOŁODZIEJSKA, Piotr ZASKÓRSKI</a:t>
            </a: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II  KONGRES  STATYSTYKI  POLSKIEJ</a:t>
            </a:r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8FF55-46E5-4E48-B623-2D7F4805E0FD}" type="slidenum">
              <a:rPr lang="pl-PL" smtClean="0"/>
              <a:pPr/>
              <a:t>9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449345" y="1378309"/>
            <a:ext cx="11551311" cy="4934117"/>
            <a:chOff x="1055440" y="1367750"/>
            <a:chExt cx="11551311" cy="4934117"/>
          </a:xfrm>
        </p:grpSpPr>
        <p:sp>
          <p:nvSpPr>
            <p:cNvPr id="10" name="pole tekstowe 9"/>
            <p:cNvSpPr txBox="1"/>
            <p:nvPr/>
          </p:nvSpPr>
          <p:spPr>
            <a:xfrm>
              <a:off x="9840416" y="3562457"/>
              <a:ext cx="2766335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Źródło: opracowanie własne  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na podstawie: </a:t>
              </a:r>
              <a:r>
                <a:rPr lang="en-US" sz="1600" i="1" dirty="0" err="1">
                  <a:solidFill>
                    <a:schemeClr val="bg1"/>
                  </a:solidFill>
                  <a:latin typeface="WATstyle Light" panose="020F0302020204030203" pitchFamily="34" charset="-18"/>
                </a:rPr>
                <a:t>Raport</a:t>
              </a:r>
              <a:r>
                <a:rPr lang="en-US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 o </a:t>
              </a:r>
              <a:r>
                <a:rPr lang="en-US" sz="1600" i="1" dirty="0" err="1">
                  <a:solidFill>
                    <a:schemeClr val="bg1"/>
                  </a:solidFill>
                  <a:latin typeface="WATstyle Light" panose="020F0302020204030203" pitchFamily="34" charset="-18"/>
                </a:rPr>
                <a:t>rynku</a:t>
              </a: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 </a:t>
              </a:r>
              <a:b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en-US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NewConnect. </a:t>
              </a: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2015 rok. </a:t>
              </a:r>
              <a:b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Podsumowanie </a:t>
              </a:r>
              <a:b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funkcjonowania pierwszej </a:t>
              </a:r>
              <a:b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alternatywnej platformy obrotu </a:t>
              </a:r>
              <a:b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i="1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w Polsce</a:t>
              </a: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, https://www.gpw.pl/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pub/</a:t>
              </a:r>
              <a:r>
                <a:rPr lang="pl-PL" sz="1600" dirty="0" err="1">
                  <a:solidFill>
                    <a:schemeClr val="bg1"/>
                  </a:solidFill>
                  <a:latin typeface="WATstyle Light" panose="020F0302020204030203" pitchFamily="34" charset="-18"/>
                </a:rPr>
                <a:t>files</a:t>
              </a: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/PDF/2015-05-25_</a:t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 err="1">
                  <a:solidFill>
                    <a:schemeClr val="bg1"/>
                  </a:solidFill>
                  <a:latin typeface="WATstyle Light" panose="020F0302020204030203" pitchFamily="34" charset="-18"/>
                </a:rPr>
                <a:t>NEWCONNECTraport</a:t>
              </a: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/>
              </a:r>
              <a:b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</a:br>
              <a:r>
                <a:rPr 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2015.PDF, s. </a:t>
              </a:r>
              <a:r>
                <a:rPr lang="en-US" altLang="pl-PL" sz="1600" dirty="0">
                  <a:solidFill>
                    <a:schemeClr val="bg1"/>
                  </a:solidFill>
                  <a:latin typeface="WATstyle Light" panose="020F0302020204030203" pitchFamily="34" charset="-18"/>
                </a:rPr>
                <a:t>10</a:t>
              </a:r>
              <a:endParaRPr lang="pl-PL" altLang="pl-PL" sz="1600" dirty="0">
                <a:solidFill>
                  <a:schemeClr val="bg1"/>
                </a:solidFill>
                <a:latin typeface="WATstyle Light" panose="020F0302020204030203" pitchFamily="34" charset="-18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40" y="1367750"/>
              <a:ext cx="4752528" cy="4907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92" y="1367750"/>
              <a:ext cx="3748877" cy="4934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57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6232</TotalTime>
  <Words>1032</Words>
  <Application>Microsoft Office PowerPoint</Application>
  <PresentationFormat>Panoramiczny</PresentationFormat>
  <Paragraphs>261</Paragraphs>
  <Slides>34</Slides>
  <Notes>29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43" baseType="lpstr">
      <vt:lpstr>Arial</vt:lpstr>
      <vt:lpstr>Calibri</vt:lpstr>
      <vt:lpstr>Courier New</vt:lpstr>
      <vt:lpstr>Tahoma</vt:lpstr>
      <vt:lpstr>Times New Roman</vt:lpstr>
      <vt:lpstr>WATstyle</vt:lpstr>
      <vt:lpstr>WATstyle Black</vt:lpstr>
      <vt:lpstr>WATstyle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WAT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Szablon WAT -2015</dc:title>
  <dc:creator>Mariusz DPM</dc:creator>
  <cp:lastModifiedBy>NeedIT.pl</cp:lastModifiedBy>
  <cp:revision>572</cp:revision>
  <cp:lastPrinted>2016-09-11T22:25:49Z</cp:lastPrinted>
  <dcterms:created xsi:type="dcterms:W3CDTF">2013-10-17T08:03:19Z</dcterms:created>
  <dcterms:modified xsi:type="dcterms:W3CDTF">2018-07-11T07:36:42Z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">
    <vt:lpwstr>Szablon WAT -2015</vt:lpwstr>
  </property>
  <property fmtid="{D5CDD505-2E9C-101B-9397-08002B2CF9AE}" pid="3" name="SlideDescription">
    <vt:lpwstr/>
  </property>
</Properties>
</file>